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59"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5" d="100"/>
          <a:sy n="75" d="100"/>
        </p:scale>
        <p:origin x="54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A61015F-7CC6-4D0A-9D87-873EA4C304CC}" type="datetimeFigureOut">
              <a:rPr lang="en-US" dirty="0"/>
              <a:t>9/6/2019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9/6/2019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9/6/2019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9/6/2019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05C68B11-C5A8-448C-8CE9-B1A273C79CFC}" type="datetimeFigureOut">
              <a:rPr lang="en-US" dirty="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7616CA0-919D-4A49-9C8A-62FDFB3A5183}" type="datetimeFigureOut">
              <a:rPr lang="en-US" dirty="0"/>
              <a:t>9/6/2019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9/6/2019</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45378" y="5168347"/>
            <a:ext cx="10545970" cy="1116234"/>
          </a:xfrm>
        </p:spPr>
        <p:txBody>
          <a:bodyPr/>
          <a:lstStyle/>
          <a:p>
            <a:r>
              <a:rPr lang="es-ES_tradnl" dirty="0" err="1" smtClean="0"/>
              <a:t>SeñorA</a:t>
            </a:r>
            <a:r>
              <a:rPr lang="es-ES_tradnl" dirty="0" smtClean="0"/>
              <a:t> </a:t>
            </a:r>
            <a:r>
              <a:rPr lang="en-US" dirty="0" smtClean="0"/>
              <a:t>STOCK’s class plan</a:t>
            </a:r>
            <a:endParaRPr lang="en-US" dirty="0"/>
          </a:p>
        </p:txBody>
      </p:sp>
    </p:spTree>
    <p:extLst>
      <p:ext uri="{BB962C8B-B14F-4D97-AF65-F5344CB8AC3E}">
        <p14:creationId xmlns:p14="http://schemas.microsoft.com/office/powerpoint/2010/main" val="1578685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description</a:t>
            </a:r>
            <a:endParaRPr lang="en-US" dirty="0"/>
          </a:p>
        </p:txBody>
      </p:sp>
      <p:sp>
        <p:nvSpPr>
          <p:cNvPr id="3" name="Content Placeholder 2"/>
          <p:cNvSpPr>
            <a:spLocks noGrp="1"/>
          </p:cNvSpPr>
          <p:nvPr>
            <p:ph idx="1"/>
          </p:nvPr>
        </p:nvSpPr>
        <p:spPr>
          <a:xfrm>
            <a:off x="1024127" y="1808921"/>
            <a:ext cx="9720073" cy="4512366"/>
          </a:xfrm>
        </p:spPr>
        <p:txBody>
          <a:bodyPr>
            <a:normAutofit lnSpcReduction="10000"/>
          </a:bodyPr>
          <a:lstStyle/>
          <a:p>
            <a:r>
              <a:rPr lang="en-US" sz="3200" dirty="0" smtClean="0"/>
              <a:t>We will explore the Spanish language through a variety of activities:</a:t>
            </a:r>
          </a:p>
          <a:p>
            <a:pPr>
              <a:buFont typeface="Wingdings" panose="05000000000000000000" pitchFamily="2" charset="2"/>
              <a:buChar char="v"/>
            </a:pPr>
            <a:r>
              <a:rPr lang="en-US" sz="3200" dirty="0" smtClean="0"/>
              <a:t>PDNs (Please Do Now)/ Ticket Out the Door</a:t>
            </a:r>
          </a:p>
          <a:p>
            <a:pPr>
              <a:buFont typeface="Wingdings" panose="05000000000000000000" pitchFamily="2" charset="2"/>
              <a:buChar char="v"/>
            </a:pPr>
            <a:r>
              <a:rPr lang="en-US" sz="3200" dirty="0" smtClean="0"/>
              <a:t>Notes / PowerPoints</a:t>
            </a:r>
          </a:p>
          <a:p>
            <a:pPr>
              <a:buFont typeface="Wingdings" panose="05000000000000000000" pitchFamily="2" charset="2"/>
              <a:buChar char="v"/>
            </a:pPr>
            <a:r>
              <a:rPr lang="en-US" sz="3200" dirty="0" smtClean="0"/>
              <a:t>Reading, Writing, &amp; Speaking exercises</a:t>
            </a:r>
          </a:p>
          <a:p>
            <a:pPr>
              <a:buFont typeface="Wingdings" panose="05000000000000000000" pitchFamily="2" charset="2"/>
              <a:buChar char="v"/>
            </a:pPr>
            <a:r>
              <a:rPr lang="en-US" sz="3200" dirty="0" smtClean="0"/>
              <a:t>Cultural readings and videos</a:t>
            </a:r>
          </a:p>
          <a:p>
            <a:pPr>
              <a:buFont typeface="Wingdings" panose="05000000000000000000" pitchFamily="2" charset="2"/>
              <a:buChar char="v"/>
            </a:pPr>
            <a:r>
              <a:rPr lang="en-US" sz="3200" dirty="0" smtClean="0"/>
              <a:t>Projects &amp; Presentations</a:t>
            </a:r>
          </a:p>
          <a:p>
            <a:pPr>
              <a:buFont typeface="Wingdings" panose="05000000000000000000" pitchFamily="2" charset="2"/>
              <a:buChar char="v"/>
            </a:pPr>
            <a:r>
              <a:rPr lang="en-US" sz="3200" dirty="0" smtClean="0"/>
              <a:t>Tests and quizzes </a:t>
            </a:r>
          </a:p>
          <a:p>
            <a:pPr>
              <a:buFont typeface="Wingdings" panose="05000000000000000000" pitchFamily="2" charset="2"/>
              <a:buChar char="v"/>
            </a:pPr>
            <a:endParaRPr lang="en-US" dirty="0" smtClean="0"/>
          </a:p>
          <a:p>
            <a:pPr>
              <a:buFont typeface="Wingdings" panose="05000000000000000000" pitchFamily="2" charset="2"/>
              <a:buChar char="v"/>
            </a:pPr>
            <a:endParaRPr lang="en-US" dirty="0"/>
          </a:p>
        </p:txBody>
      </p:sp>
      <p:pic>
        <p:nvPicPr>
          <p:cNvPr id="4" name="Picture 3" descr="Parler de ses vacances (activités, loisir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996336">
            <a:off x="8304334" y="3236103"/>
            <a:ext cx="2852016" cy="3343023"/>
          </a:xfrm>
          <a:prstGeom prst="rect">
            <a:avLst/>
          </a:prstGeom>
        </p:spPr>
      </p:pic>
    </p:spTree>
    <p:extLst>
      <p:ext uri="{BB962C8B-B14F-4D97-AF65-F5344CB8AC3E}">
        <p14:creationId xmlns:p14="http://schemas.microsoft.com/office/powerpoint/2010/main" val="3488731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423786"/>
            <a:ext cx="9720072" cy="1499616"/>
          </a:xfrm>
        </p:spPr>
        <p:txBody>
          <a:bodyPr/>
          <a:lstStyle/>
          <a:p>
            <a:r>
              <a:rPr lang="en-US" dirty="0" smtClean="0"/>
              <a:t>Grading (Las </a:t>
            </a:r>
            <a:r>
              <a:rPr lang="en-US" dirty="0" err="1" smtClean="0"/>
              <a:t>notas</a:t>
            </a:r>
            <a:r>
              <a:rPr lang="en-US" dirty="0" smtClean="0"/>
              <a:t>) </a:t>
            </a:r>
            <a:endParaRPr lang="en-US" dirty="0"/>
          </a:p>
        </p:txBody>
      </p:sp>
      <p:sp>
        <p:nvSpPr>
          <p:cNvPr id="3" name="Content Placeholder 2"/>
          <p:cNvSpPr>
            <a:spLocks noGrp="1"/>
          </p:cNvSpPr>
          <p:nvPr>
            <p:ph idx="1"/>
          </p:nvPr>
        </p:nvSpPr>
        <p:spPr>
          <a:xfrm>
            <a:off x="1024127" y="1583636"/>
            <a:ext cx="9720073" cy="4777409"/>
          </a:xfrm>
        </p:spPr>
        <p:txBody>
          <a:bodyPr>
            <a:normAutofit fontScale="62500" lnSpcReduction="20000"/>
          </a:bodyPr>
          <a:lstStyle/>
          <a:p>
            <a:pPr>
              <a:buFont typeface="Wingdings" panose="05000000000000000000" pitchFamily="2" charset="2"/>
              <a:buChar char="v"/>
            </a:pPr>
            <a:r>
              <a:rPr lang="es-ES_tradnl" sz="3200" dirty="0" smtClean="0"/>
              <a:t> </a:t>
            </a:r>
            <a:r>
              <a:rPr lang="es-ES_tradnl" sz="3200" dirty="0" err="1" smtClean="0"/>
              <a:t>Assignments</a:t>
            </a:r>
            <a:r>
              <a:rPr lang="es-ES_tradnl" sz="3200" dirty="0" smtClean="0"/>
              <a:t> (</a:t>
            </a:r>
            <a:r>
              <a:rPr lang="es-ES_tradnl" sz="3200" dirty="0" err="1" smtClean="0"/>
              <a:t>classwork</a:t>
            </a:r>
            <a:r>
              <a:rPr lang="es-ES_tradnl" sz="3200" dirty="0" smtClean="0"/>
              <a:t> and </a:t>
            </a:r>
            <a:r>
              <a:rPr lang="es-ES_tradnl" sz="3200" dirty="0" err="1" smtClean="0"/>
              <a:t>homework</a:t>
            </a:r>
            <a:r>
              <a:rPr lang="es-ES_tradnl" sz="3200" dirty="0" smtClean="0"/>
              <a:t>) = </a:t>
            </a:r>
            <a:r>
              <a:rPr lang="es-ES_tradnl" sz="3200" b="1" dirty="0" smtClean="0"/>
              <a:t>20%</a:t>
            </a:r>
            <a:endParaRPr lang="es-ES_tradnl" sz="3200" b="1" dirty="0" smtClean="0"/>
          </a:p>
          <a:p>
            <a:pPr marL="0" indent="0">
              <a:buNone/>
            </a:pPr>
            <a:r>
              <a:rPr lang="es-ES_tradnl" sz="3200" dirty="0"/>
              <a:t> </a:t>
            </a:r>
            <a:r>
              <a:rPr lang="es-ES_tradnl" sz="3200" dirty="0" smtClean="0"/>
              <a:t>    </a:t>
            </a:r>
            <a:r>
              <a:rPr lang="es-ES_tradnl" sz="3200" i="1" dirty="0" smtClean="0">
                <a:solidFill>
                  <a:srgbClr val="FF0000"/>
                </a:solidFill>
              </a:rPr>
              <a:t>las tareas  </a:t>
            </a:r>
            <a:endParaRPr lang="es-ES_tradnl" sz="3200" i="1" dirty="0">
              <a:solidFill>
                <a:srgbClr val="FF0000"/>
              </a:solidFill>
            </a:endParaRPr>
          </a:p>
          <a:p>
            <a:pPr>
              <a:buFont typeface="Wingdings" panose="05000000000000000000" pitchFamily="2" charset="2"/>
              <a:buChar char="v"/>
            </a:pPr>
            <a:r>
              <a:rPr lang="es-ES_tradnl" sz="3200" i="1" dirty="0">
                <a:solidFill>
                  <a:srgbClr val="FF0000"/>
                </a:solidFill>
              </a:rPr>
              <a:t> </a:t>
            </a:r>
            <a:r>
              <a:rPr lang="es-ES_tradnl" sz="3400" dirty="0" err="1" smtClean="0"/>
              <a:t>Classwork</a:t>
            </a:r>
            <a:r>
              <a:rPr lang="es-ES_tradnl" sz="3400" dirty="0" smtClean="0"/>
              <a:t> (Ticket </a:t>
            </a:r>
            <a:r>
              <a:rPr lang="es-ES_tradnl" sz="3400" dirty="0" err="1" smtClean="0"/>
              <a:t>out</a:t>
            </a:r>
            <a:r>
              <a:rPr lang="es-ES_tradnl" sz="3400" dirty="0" smtClean="0"/>
              <a:t> </a:t>
            </a:r>
            <a:r>
              <a:rPr lang="es-ES_tradnl" sz="3400" dirty="0" err="1" smtClean="0"/>
              <a:t>the</a:t>
            </a:r>
            <a:r>
              <a:rPr lang="es-ES_tradnl" sz="3400" dirty="0" smtClean="0"/>
              <a:t> </a:t>
            </a:r>
            <a:r>
              <a:rPr lang="es-ES_tradnl" sz="3400" dirty="0" err="1" smtClean="0"/>
              <a:t>Door</a:t>
            </a:r>
            <a:r>
              <a:rPr lang="es-ES_tradnl" sz="3400" dirty="0" smtClean="0"/>
              <a:t>)=</a:t>
            </a:r>
            <a:r>
              <a:rPr lang="es-ES_tradnl" sz="3400" b="1" dirty="0" smtClean="0"/>
              <a:t> 5%</a:t>
            </a:r>
          </a:p>
          <a:p>
            <a:pPr marL="0" indent="0">
              <a:buNone/>
            </a:pPr>
            <a:r>
              <a:rPr lang="es-ES_tradnl" sz="3200" i="1" dirty="0" smtClean="0">
                <a:solidFill>
                  <a:srgbClr val="FF0000"/>
                </a:solidFill>
              </a:rPr>
              <a:t>     el trabajo de clase (El boleto de la puerta)</a:t>
            </a:r>
            <a:endParaRPr lang="es-ES_tradnl" sz="3200" i="1" dirty="0" smtClean="0">
              <a:solidFill>
                <a:srgbClr val="FF0000"/>
              </a:solidFill>
            </a:endParaRPr>
          </a:p>
          <a:p>
            <a:pPr>
              <a:buFont typeface="Wingdings" panose="05000000000000000000" pitchFamily="2" charset="2"/>
              <a:buChar char="v"/>
            </a:pPr>
            <a:r>
              <a:rPr lang="es-ES_tradnl" sz="3200" dirty="0" smtClean="0"/>
              <a:t> </a:t>
            </a:r>
            <a:r>
              <a:rPr lang="es-ES_tradnl" sz="3200" dirty="0" err="1" smtClean="0"/>
              <a:t>Tests</a:t>
            </a:r>
            <a:r>
              <a:rPr lang="es-ES_tradnl" sz="3200" dirty="0" smtClean="0"/>
              <a:t> = </a:t>
            </a:r>
            <a:r>
              <a:rPr lang="es-ES_tradnl" sz="3200" b="1" dirty="0" smtClean="0"/>
              <a:t>20%</a:t>
            </a:r>
          </a:p>
          <a:p>
            <a:pPr marL="0" indent="0">
              <a:buNone/>
            </a:pPr>
            <a:r>
              <a:rPr lang="es-ES_tradnl" sz="3200" i="1" dirty="0"/>
              <a:t> </a:t>
            </a:r>
            <a:r>
              <a:rPr lang="es-ES_tradnl" sz="3200" i="1" dirty="0" smtClean="0"/>
              <a:t>    </a:t>
            </a:r>
            <a:r>
              <a:rPr lang="es-ES_tradnl" sz="3200" i="1" dirty="0" smtClean="0">
                <a:solidFill>
                  <a:srgbClr val="FF0000"/>
                </a:solidFill>
              </a:rPr>
              <a:t>los exámenes</a:t>
            </a:r>
          </a:p>
          <a:p>
            <a:pPr>
              <a:buFont typeface="Wingdings" panose="05000000000000000000" pitchFamily="2" charset="2"/>
              <a:buChar char="v"/>
            </a:pPr>
            <a:r>
              <a:rPr lang="es-ES_tradnl" sz="3200" dirty="0" smtClean="0"/>
              <a:t> </a:t>
            </a:r>
            <a:r>
              <a:rPr lang="es-ES_tradnl" sz="3200" dirty="0" err="1" smtClean="0"/>
              <a:t>Quizzes</a:t>
            </a:r>
            <a:r>
              <a:rPr lang="es-ES_tradnl" sz="3200" dirty="0" smtClean="0"/>
              <a:t> = </a:t>
            </a:r>
            <a:r>
              <a:rPr lang="es-ES_tradnl" sz="3200" b="1" dirty="0" smtClean="0"/>
              <a:t>15%</a:t>
            </a:r>
          </a:p>
          <a:p>
            <a:pPr marL="128016" lvl="1" indent="0">
              <a:buNone/>
            </a:pPr>
            <a:r>
              <a:rPr lang="es-ES_tradnl" sz="2800" dirty="0" smtClean="0"/>
              <a:t>  </a:t>
            </a:r>
            <a:r>
              <a:rPr lang="es-ES_tradnl" sz="2800" i="1" dirty="0" smtClean="0"/>
              <a:t> </a:t>
            </a:r>
            <a:r>
              <a:rPr lang="es-ES_tradnl" sz="2800" i="1" dirty="0" smtClean="0">
                <a:solidFill>
                  <a:srgbClr val="FF0000"/>
                </a:solidFill>
              </a:rPr>
              <a:t> las pruebas</a:t>
            </a:r>
          </a:p>
          <a:p>
            <a:pPr>
              <a:buFont typeface="Wingdings" panose="05000000000000000000" pitchFamily="2" charset="2"/>
              <a:buChar char="v"/>
            </a:pPr>
            <a:r>
              <a:rPr lang="es-ES_tradnl" sz="3200" dirty="0" smtClean="0"/>
              <a:t> </a:t>
            </a:r>
            <a:r>
              <a:rPr lang="es-ES_tradnl" sz="3200" dirty="0" err="1" smtClean="0"/>
              <a:t>Projects</a:t>
            </a:r>
            <a:r>
              <a:rPr lang="es-ES_tradnl" sz="3200" dirty="0" smtClean="0"/>
              <a:t> = </a:t>
            </a:r>
            <a:r>
              <a:rPr lang="es-ES_tradnl" sz="3200" b="1" dirty="0" smtClean="0"/>
              <a:t>15%</a:t>
            </a:r>
          </a:p>
          <a:p>
            <a:pPr marL="0" indent="0">
              <a:buNone/>
            </a:pPr>
            <a:r>
              <a:rPr lang="es-ES_tradnl" sz="3200" b="1" dirty="0"/>
              <a:t> </a:t>
            </a:r>
            <a:r>
              <a:rPr lang="es-ES_tradnl" sz="3200" b="1" dirty="0" smtClean="0"/>
              <a:t>    </a:t>
            </a:r>
            <a:r>
              <a:rPr lang="es-ES_tradnl" sz="3200" i="1" dirty="0" smtClean="0">
                <a:solidFill>
                  <a:srgbClr val="FF0000"/>
                </a:solidFill>
              </a:rPr>
              <a:t>los proyectos </a:t>
            </a:r>
          </a:p>
          <a:p>
            <a:pPr>
              <a:buFont typeface="Wingdings" panose="05000000000000000000" pitchFamily="2" charset="2"/>
              <a:buChar char="v"/>
            </a:pPr>
            <a:r>
              <a:rPr lang="es-ES_tradnl" sz="3200" dirty="0" smtClean="0"/>
              <a:t> </a:t>
            </a:r>
            <a:r>
              <a:rPr lang="es-ES_tradnl" sz="3200" dirty="0" err="1" smtClean="0"/>
              <a:t>Midterm</a:t>
            </a:r>
            <a:r>
              <a:rPr lang="es-ES_tradnl" sz="3200" dirty="0" smtClean="0"/>
              <a:t>/Final = </a:t>
            </a:r>
            <a:r>
              <a:rPr lang="es-ES_tradnl" sz="3200" b="1" dirty="0" smtClean="0"/>
              <a:t>25% </a:t>
            </a:r>
          </a:p>
          <a:p>
            <a:pPr marL="0" indent="0">
              <a:buNone/>
            </a:pPr>
            <a:r>
              <a:rPr lang="es-ES_tradnl" sz="3200" b="1" dirty="0"/>
              <a:t> </a:t>
            </a:r>
            <a:r>
              <a:rPr lang="es-ES_tradnl" sz="3200" b="1" dirty="0" smtClean="0"/>
              <a:t>   </a:t>
            </a:r>
            <a:r>
              <a:rPr lang="es-ES_tradnl" sz="3200" i="1" dirty="0" smtClean="0">
                <a:solidFill>
                  <a:srgbClr val="FF0000"/>
                </a:solidFill>
              </a:rPr>
              <a:t>el examen de promedio/ el final </a:t>
            </a:r>
          </a:p>
          <a:p>
            <a:pPr marL="0" indent="0">
              <a:buNone/>
            </a:pPr>
            <a:endParaRPr lang="es-ES_tradnl" sz="3200" b="1" dirty="0" smtClean="0"/>
          </a:p>
          <a:p>
            <a:pPr marL="0" indent="0">
              <a:buNone/>
            </a:pPr>
            <a:endParaRPr lang="es-ES_tradnl" sz="3200" b="1" dirty="0" smtClean="0"/>
          </a:p>
          <a:p>
            <a:pPr marL="0" indent="0">
              <a:buNone/>
            </a:pPr>
            <a:endParaRPr lang="en-US" dirty="0" smtClean="0"/>
          </a:p>
          <a:p>
            <a:pPr>
              <a:buFont typeface="Wingdings" panose="05000000000000000000" pitchFamily="2" charset="2"/>
              <a:buChar char="v"/>
            </a:pPr>
            <a:endParaRPr lang="en-US" dirty="0"/>
          </a:p>
        </p:txBody>
      </p:sp>
      <p:pic>
        <p:nvPicPr>
          <p:cNvPr id="4" name="Picture 3" descr="Calavera by MightyDeez on DeviantArt"/>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709844">
            <a:off x="6009860" y="1848102"/>
            <a:ext cx="3054626" cy="4581940"/>
          </a:xfrm>
          <a:prstGeom prst="rect">
            <a:avLst/>
          </a:prstGeom>
        </p:spPr>
      </p:pic>
    </p:spTree>
    <p:extLst>
      <p:ext uri="{BB962C8B-B14F-4D97-AF65-F5344CB8AC3E}">
        <p14:creationId xmlns:p14="http://schemas.microsoft.com/office/powerpoint/2010/main" val="25552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4128" y="270499"/>
            <a:ext cx="9720072" cy="1499616"/>
          </a:xfrm>
        </p:spPr>
        <p:txBody>
          <a:bodyPr/>
          <a:lstStyle/>
          <a:p>
            <a:r>
              <a:rPr lang="en-US" dirty="0" smtClean="0"/>
              <a:t>Cell phone policy </a:t>
            </a:r>
            <a:endParaRPr lang="en-US" dirty="0"/>
          </a:p>
        </p:txBody>
      </p:sp>
      <p:sp>
        <p:nvSpPr>
          <p:cNvPr id="3" name="Content Placeholder 2"/>
          <p:cNvSpPr>
            <a:spLocks noGrp="1"/>
          </p:cNvSpPr>
          <p:nvPr>
            <p:ph idx="1"/>
          </p:nvPr>
        </p:nvSpPr>
        <p:spPr>
          <a:xfrm>
            <a:off x="1595628" y="1181100"/>
            <a:ext cx="9720073" cy="5260075"/>
          </a:xfrm>
        </p:spPr>
        <p:txBody>
          <a:bodyPr>
            <a:normAutofit/>
          </a:bodyPr>
          <a:lstStyle/>
          <a:p>
            <a:endParaRPr lang="en-US" sz="2800" dirty="0" smtClean="0"/>
          </a:p>
          <a:p>
            <a:r>
              <a:rPr lang="es-ES" sz="4000" dirty="0" smtClean="0"/>
              <a:t>SI LO VEO ES </a:t>
            </a:r>
            <a:r>
              <a:rPr lang="es-ES" sz="4000" dirty="0" err="1"/>
              <a:t>M</a:t>
            </a:r>
            <a:r>
              <a:rPr lang="es-ES" sz="4000" dirty="0" err="1" smtClean="0"/>
              <a:t>íO</a:t>
            </a:r>
            <a:r>
              <a:rPr lang="es-ES" sz="4000" dirty="0" smtClean="0"/>
              <a:t>! </a:t>
            </a:r>
            <a:endParaRPr lang="es-ES" sz="4800" dirty="0"/>
          </a:p>
          <a:p>
            <a:endParaRPr lang="en-US" sz="2800" dirty="0" smtClean="0"/>
          </a:p>
          <a:p>
            <a:r>
              <a:rPr lang="en-US" sz="2800" dirty="0" smtClean="0"/>
              <a:t>We all know cell phones are addicting. In order to improve your learning experience we will follow the following cell phone policy. </a:t>
            </a:r>
          </a:p>
          <a:p>
            <a:r>
              <a:rPr lang="en-US" sz="2800" dirty="0" smtClean="0"/>
              <a:t>Each of you will be assigned a number for the semester. Upon entering the classroom you will turn in your cell phone to the assigned number. That is your one chance to hand your cell phone in. If your cell phone is visible I will take it and hand it in to the appropriate grade level office and you will not receive it until the end of the day. </a:t>
            </a:r>
            <a:endParaRPr lang="en-US" sz="2800" dirty="0"/>
          </a:p>
        </p:txBody>
      </p:sp>
      <p:pic>
        <p:nvPicPr>
          <p:cNvPr id="4" name="Picture 3" descr="Classroom Rul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69357" y="270499"/>
            <a:ext cx="2235200" cy="2414016"/>
          </a:xfrm>
          <a:prstGeom prst="rect">
            <a:avLst/>
          </a:prstGeom>
        </p:spPr>
      </p:pic>
    </p:spTree>
    <p:extLst>
      <p:ext uri="{BB962C8B-B14F-4D97-AF65-F5344CB8AC3E}">
        <p14:creationId xmlns:p14="http://schemas.microsoft.com/office/powerpoint/2010/main" val="540974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9828" y="176784"/>
            <a:ext cx="9720072" cy="1499616"/>
          </a:xfrm>
        </p:spPr>
        <p:txBody>
          <a:bodyPr/>
          <a:lstStyle/>
          <a:p>
            <a:r>
              <a:rPr lang="en-US" dirty="0" smtClean="0"/>
              <a:t>Your responsibility </a:t>
            </a:r>
            <a:endParaRPr lang="en-US" dirty="0"/>
          </a:p>
        </p:txBody>
      </p:sp>
      <p:sp>
        <p:nvSpPr>
          <p:cNvPr id="3" name="Content Placeholder 2"/>
          <p:cNvSpPr>
            <a:spLocks noGrp="1"/>
          </p:cNvSpPr>
          <p:nvPr>
            <p:ph idx="1"/>
          </p:nvPr>
        </p:nvSpPr>
        <p:spPr>
          <a:xfrm>
            <a:off x="1024128" y="1676400"/>
            <a:ext cx="9720073" cy="4632960"/>
          </a:xfrm>
        </p:spPr>
        <p:txBody>
          <a:bodyPr>
            <a:normAutofit fontScale="92500" lnSpcReduction="10000"/>
          </a:bodyPr>
          <a:lstStyle/>
          <a:p>
            <a:pPr>
              <a:buFont typeface="Wingdings" panose="05000000000000000000" pitchFamily="2" charset="2"/>
              <a:buChar char="v"/>
            </a:pPr>
            <a:r>
              <a:rPr lang="en-US" dirty="0"/>
              <a:t> </a:t>
            </a:r>
            <a:r>
              <a:rPr lang="en-US" sz="3200" dirty="0" smtClean="0"/>
              <a:t>Always keep up-to-date with Skyward to see if you are missing anything.</a:t>
            </a:r>
          </a:p>
          <a:p>
            <a:pPr>
              <a:buFont typeface="Wingdings" panose="05000000000000000000" pitchFamily="2" charset="2"/>
              <a:buChar char="v"/>
            </a:pPr>
            <a:r>
              <a:rPr lang="en-US" sz="3200" dirty="0"/>
              <a:t> </a:t>
            </a:r>
            <a:r>
              <a:rPr lang="en-US" sz="3200" dirty="0" smtClean="0"/>
              <a:t>It is up to you to find out what you missed if you are absent and to make any assignment up. </a:t>
            </a:r>
            <a:endParaRPr lang="en-US" sz="3200" dirty="0"/>
          </a:p>
          <a:p>
            <a:pPr lvl="1">
              <a:buFont typeface="Wingdings" panose="05000000000000000000" pitchFamily="2" charset="2"/>
              <a:buChar char="v"/>
            </a:pPr>
            <a:r>
              <a:rPr lang="en-US" sz="2800" b="1" dirty="0" smtClean="0"/>
              <a:t>IT IS YOUR RESPONSIBILITY TO MAKE UP PDNS, NOTES, ASSIGNMENTS, etc. </a:t>
            </a:r>
          </a:p>
          <a:p>
            <a:pPr>
              <a:buFont typeface="Wingdings" panose="05000000000000000000" pitchFamily="2" charset="2"/>
              <a:buChar char="v"/>
            </a:pPr>
            <a:r>
              <a:rPr lang="en-US" sz="3200" dirty="0"/>
              <a:t> </a:t>
            </a:r>
            <a:r>
              <a:rPr lang="en-US" sz="3200" dirty="0" smtClean="0"/>
              <a:t>If you are absent the day of a quiz/test you will make it up the first day you return back to school. </a:t>
            </a:r>
          </a:p>
          <a:p>
            <a:pPr>
              <a:buFont typeface="Wingdings" panose="05000000000000000000" pitchFamily="2" charset="2"/>
              <a:buChar char="v"/>
            </a:pPr>
            <a:r>
              <a:rPr lang="en-US" sz="3200" dirty="0"/>
              <a:t> </a:t>
            </a:r>
            <a:r>
              <a:rPr lang="en-US" sz="3200" dirty="0" smtClean="0"/>
              <a:t>Be respectful of our class and be prepared to learn EACH DAY (no locker). </a:t>
            </a:r>
            <a:endParaRPr lang="en-US" sz="3200" dirty="0"/>
          </a:p>
        </p:txBody>
      </p:sp>
    </p:spTree>
    <p:extLst>
      <p:ext uri="{BB962C8B-B14F-4D97-AF65-F5344CB8AC3E}">
        <p14:creationId xmlns:p14="http://schemas.microsoft.com/office/powerpoint/2010/main" val="3352888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have a great semester!!!!!!!!</a:t>
            </a:r>
            <a:endParaRPr lang="en-US" dirty="0"/>
          </a:p>
        </p:txBody>
      </p:sp>
      <p:sp>
        <p:nvSpPr>
          <p:cNvPr id="3" name="Content Placeholder 2"/>
          <p:cNvSpPr>
            <a:spLocks noGrp="1"/>
          </p:cNvSpPr>
          <p:nvPr>
            <p:ph idx="1"/>
          </p:nvPr>
        </p:nvSpPr>
        <p:spPr>
          <a:xfrm>
            <a:off x="1024128" y="1852863"/>
            <a:ext cx="10189304" cy="4668253"/>
          </a:xfrm>
        </p:spPr>
        <p:txBody>
          <a:bodyPr>
            <a:normAutofit fontScale="85000" lnSpcReduction="20000"/>
          </a:bodyPr>
          <a:lstStyle/>
          <a:p>
            <a:r>
              <a:rPr lang="en-US" sz="3000" dirty="0" smtClean="0"/>
              <a:t>I am here FOR YOU. Please reach out to me with any questions or concerns you may have throughout our learning time. </a:t>
            </a:r>
          </a:p>
          <a:p>
            <a:endParaRPr lang="en-US" sz="3000" dirty="0"/>
          </a:p>
          <a:p>
            <a:r>
              <a:rPr lang="en-US" sz="3000" dirty="0" smtClean="0"/>
              <a:t>This is your classroom, let’s hear your expectations!</a:t>
            </a:r>
          </a:p>
          <a:p>
            <a:pPr>
              <a:buFont typeface="Wingdings" panose="05000000000000000000" pitchFamily="2" charset="2"/>
              <a:buChar char="v"/>
            </a:pPr>
            <a:r>
              <a:rPr lang="en-US" sz="3000" dirty="0"/>
              <a:t> </a:t>
            </a:r>
            <a:r>
              <a:rPr lang="en-US" sz="3000" dirty="0" smtClean="0"/>
              <a:t>Respect?			</a:t>
            </a:r>
            <a:endParaRPr lang="en-US" sz="3000" dirty="0"/>
          </a:p>
          <a:p>
            <a:pPr marL="0" indent="0">
              <a:buNone/>
            </a:pPr>
            <a:r>
              <a:rPr lang="en-US" sz="3000" dirty="0"/>
              <a:t> </a:t>
            </a:r>
            <a:r>
              <a:rPr lang="en-US" sz="3000" dirty="0" smtClean="0"/>
              <a:t>    -</a:t>
            </a:r>
          </a:p>
          <a:p>
            <a:pPr marL="0" indent="0">
              <a:buNone/>
            </a:pPr>
            <a:r>
              <a:rPr lang="en-US" sz="3000" dirty="0"/>
              <a:t> </a:t>
            </a:r>
            <a:r>
              <a:rPr lang="en-US" sz="3000" dirty="0" smtClean="0"/>
              <a:t>    -</a:t>
            </a:r>
          </a:p>
          <a:p>
            <a:pPr marL="0" indent="0">
              <a:buNone/>
            </a:pPr>
            <a:endParaRPr lang="en-US" sz="3000" dirty="0" smtClean="0"/>
          </a:p>
          <a:p>
            <a:pPr>
              <a:buFont typeface="Wingdings" panose="05000000000000000000" pitchFamily="2" charset="2"/>
              <a:buChar char="v"/>
            </a:pPr>
            <a:r>
              <a:rPr lang="en-US" sz="3000" dirty="0"/>
              <a:t> </a:t>
            </a:r>
            <a:r>
              <a:rPr lang="en-US" sz="3000" dirty="0" smtClean="0"/>
              <a:t>Prepared to learn? </a:t>
            </a:r>
            <a:endParaRPr lang="en-US" sz="3000" dirty="0"/>
          </a:p>
          <a:p>
            <a:pPr marL="128016" lvl="1" indent="0">
              <a:buNone/>
            </a:pPr>
            <a:r>
              <a:rPr lang="en-US" sz="2600" dirty="0" smtClean="0"/>
              <a:t>    -</a:t>
            </a:r>
          </a:p>
          <a:p>
            <a:pPr marL="128016" lvl="1" indent="0">
              <a:buNone/>
            </a:pPr>
            <a:r>
              <a:rPr lang="en-US" sz="2600" dirty="0"/>
              <a:t> </a:t>
            </a:r>
            <a:r>
              <a:rPr lang="en-US" sz="2600" dirty="0" smtClean="0"/>
              <a:t>   -</a:t>
            </a:r>
            <a:endParaRPr lang="en-US" sz="2600" dirty="0"/>
          </a:p>
          <a:p>
            <a:pPr marL="128016" lvl="1" indent="0">
              <a:buNone/>
            </a:pPr>
            <a:endParaRPr lang="en-US" dirty="0" smtClean="0"/>
          </a:p>
        </p:txBody>
      </p:sp>
      <p:pic>
        <p:nvPicPr>
          <p:cNvPr id="4" name="Picture 3" descr="agosto 2011 ~ El blog de Olimpi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95147" y="3453063"/>
            <a:ext cx="3687858" cy="2673697"/>
          </a:xfrm>
          <a:prstGeom prst="rect">
            <a:avLst/>
          </a:prstGeom>
        </p:spPr>
      </p:pic>
    </p:spTree>
    <p:extLst>
      <p:ext uri="{BB962C8B-B14F-4D97-AF65-F5344CB8AC3E}">
        <p14:creationId xmlns:p14="http://schemas.microsoft.com/office/powerpoint/2010/main" val="586742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76</TotalTime>
  <Words>369</Words>
  <Application>Microsoft Office PowerPoint</Application>
  <PresentationFormat>Widescreen</PresentationFormat>
  <Paragraphs>47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Tw Cen MT</vt:lpstr>
      <vt:lpstr>Tw Cen MT Condensed</vt:lpstr>
      <vt:lpstr>Wingdings</vt:lpstr>
      <vt:lpstr>Wingdings 3</vt:lpstr>
      <vt:lpstr>Integral</vt:lpstr>
      <vt:lpstr>SeñorA STOCK’s class plan</vt:lpstr>
      <vt:lpstr>Course description</vt:lpstr>
      <vt:lpstr>Grading (Las notas) </vt:lpstr>
      <vt:lpstr>Cell phone policy </vt:lpstr>
      <vt:lpstr>Your responsibility </vt:lpstr>
      <vt:lpstr>Let’s have a great semester!!!!!!!!</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Señorita Jastrzebski’s class plan</dc:title>
  <dc:creator>User</dc:creator>
  <cp:lastModifiedBy>User</cp:lastModifiedBy>
  <cp:revision>10</cp:revision>
  <dcterms:created xsi:type="dcterms:W3CDTF">2019-01-23T01:55:26Z</dcterms:created>
  <dcterms:modified xsi:type="dcterms:W3CDTF">2019-09-06T18:22:52Z</dcterms:modified>
</cp:coreProperties>
</file>