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4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19D8-589C-4296-BA52-377BDF1120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Things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haasnas\staff\KRINGEK\My Pictures\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895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asnas\staff\KRINGEK\My Pictures\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895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</a:t>
            </a:r>
            <a:r>
              <a:rPr lang="en-US" sz="5400" dirty="0" smtClean="0"/>
              <a:t>- organism that </a:t>
            </a:r>
            <a:r>
              <a:rPr lang="en-US" sz="5400" i="1" u="sng" dirty="0" smtClean="0"/>
              <a:t>makes its own food</a:t>
            </a:r>
            <a:r>
              <a:rPr lang="en-US" sz="5400" dirty="0" smtClean="0"/>
              <a:t>. Plants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</a:t>
            </a:r>
            <a:r>
              <a:rPr lang="en-US" sz="5400" dirty="0" smtClean="0"/>
              <a:t>- </a:t>
            </a:r>
            <a:r>
              <a:rPr lang="en-US" sz="5400" i="1" u="sng" dirty="0" smtClean="0"/>
              <a:t>cannot make its own food, </a:t>
            </a:r>
            <a:r>
              <a:rPr lang="en-US" sz="5400" dirty="0" smtClean="0"/>
              <a:t>must consume other autotrophs or other heterotrophs.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15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on Earth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Earth is limited so organisms must COMPETE for food &amp; space.</a:t>
            </a:r>
          </a:p>
          <a:p>
            <a:r>
              <a:rPr lang="en-US" sz="5400" dirty="0" smtClean="0"/>
              <a:t>Conditions on Earth change so organisms must be able to adapt to the changes to survive.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094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maintenance of stable internal conditions despite changes in surroundings.</a:t>
            </a:r>
          </a:p>
          <a:p>
            <a:r>
              <a:rPr lang="en-US" sz="5400" dirty="0" smtClean="0"/>
              <a:t>Everything </a:t>
            </a:r>
            <a:r>
              <a:rPr lang="en-US" sz="5400" u="sng" dirty="0" smtClean="0">
                <a:solidFill>
                  <a:srgbClr val="FF0000"/>
                </a:solidFill>
              </a:rPr>
              <a:t>just right</a:t>
            </a:r>
            <a:r>
              <a:rPr lang="en-US" sz="5400" dirty="0" smtClean="0"/>
              <a:t>…</a:t>
            </a:r>
          </a:p>
          <a:p>
            <a:r>
              <a:rPr lang="en-US" sz="5400" dirty="0" smtClean="0"/>
              <a:t>Being thirsty after a workout.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976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2-3 CELLS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455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sz="5400" dirty="0" smtClean="0"/>
              <a:t>The basic unit of </a:t>
            </a:r>
            <a:r>
              <a:rPr lang="en-US" sz="5400" u="sng" dirty="0" smtClean="0">
                <a:solidFill>
                  <a:schemeClr val="tx2"/>
                </a:solidFill>
              </a:rPr>
              <a:t>structure </a:t>
            </a:r>
            <a:r>
              <a:rPr lang="en-US" sz="5400" dirty="0" smtClean="0"/>
              <a:t>&amp; function in living things.</a:t>
            </a:r>
          </a:p>
          <a:p>
            <a:r>
              <a:rPr lang="en-US" sz="5400" dirty="0" smtClean="0"/>
              <a:t>They form the </a:t>
            </a:r>
            <a:r>
              <a:rPr lang="en-US" sz="5400" u="sng" dirty="0" smtClean="0">
                <a:solidFill>
                  <a:schemeClr val="tx2"/>
                </a:solidFill>
              </a:rPr>
              <a:t>parts</a:t>
            </a:r>
            <a:r>
              <a:rPr lang="en-US" sz="5400" dirty="0" smtClean="0"/>
              <a:t> of an organism &amp; carry out the functions of the organism.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Structure &amp; Function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Structure- </a:t>
            </a:r>
            <a:r>
              <a:rPr lang="en-US" sz="4800" dirty="0" smtClean="0"/>
              <a:t>what it is made out of</a:t>
            </a:r>
            <a:r>
              <a:rPr lang="en-US" sz="4800" dirty="0"/>
              <a:t> </a:t>
            </a:r>
            <a:r>
              <a:rPr lang="en-US" sz="4800" dirty="0" smtClean="0"/>
              <a:t>(the parts).</a:t>
            </a:r>
          </a:p>
          <a:p>
            <a:r>
              <a:rPr lang="en-US" sz="4000" i="1" dirty="0" smtClean="0"/>
              <a:t>Building- bricks, steel beams, drywall…</a:t>
            </a:r>
          </a:p>
          <a:p>
            <a:r>
              <a:rPr lang="en-US" sz="4800" b="1" dirty="0" smtClean="0"/>
              <a:t>Function</a:t>
            </a:r>
            <a:r>
              <a:rPr lang="en-US" sz="4800" dirty="0" smtClean="0"/>
              <a:t>- processes that keep it alive- obtaining oxygen/food/digestion, growing, &amp; reproduction.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70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Size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6000" dirty="0" smtClean="0"/>
              <a:t>Very small and many of them</a:t>
            </a:r>
          </a:p>
          <a:p>
            <a:r>
              <a:rPr lang="en-US" sz="6000" dirty="0" smtClean="0"/>
              <a:t>1 </a:t>
            </a:r>
            <a:r>
              <a:rPr lang="en-US" sz="6000" dirty="0" err="1" smtClean="0"/>
              <a:t>sq</a:t>
            </a:r>
            <a:r>
              <a:rPr lang="en-US" sz="6000" dirty="0" smtClean="0"/>
              <a:t> cm of your skin has 100,000 cells!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Microscope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 instrument that makes small objects look larger. </a:t>
            </a:r>
          </a:p>
          <a:p>
            <a:r>
              <a:rPr lang="en-US" sz="6000" dirty="0" smtClean="0"/>
              <a:t>Can see cells under the microscope.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681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Cell Theory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 widely accepted explanation of the relationship between cells &amp; living things.</a:t>
            </a:r>
          </a:p>
          <a:p>
            <a:r>
              <a:rPr lang="en-US" sz="4800" dirty="0" smtClean="0"/>
              <a:t>It states: </a:t>
            </a:r>
            <a:r>
              <a:rPr lang="en-US" sz="4800" i="1" dirty="0" smtClean="0">
                <a:solidFill>
                  <a:schemeClr val="tx2"/>
                </a:solidFill>
              </a:rPr>
              <a:t>All living things are made of cells,  Cells are the basic unit in living things, &amp; All cells are produced by other cells.</a:t>
            </a:r>
            <a:endParaRPr lang="en-US" sz="4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A Look INSIDE Cells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Living things.</a:t>
            </a:r>
          </a:p>
          <a:p>
            <a:r>
              <a:rPr lang="en-US" sz="4800" dirty="0" smtClean="0"/>
              <a:t>All living things share 6 characteristics:  </a:t>
            </a:r>
          </a:p>
          <a:p>
            <a:pPr marL="0" indent="0">
              <a:buNone/>
            </a:pPr>
            <a:r>
              <a:rPr lang="en-US" sz="4800" dirty="0" smtClean="0"/>
              <a:t>Have cellular organization, contain chemicals, use energy, respond to their surroundings, grow/develop, &amp; reproduce.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Organelles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Tiny cell structures that carry out specific functions inside the cell.</a:t>
            </a:r>
          </a:p>
          <a:p>
            <a:r>
              <a:rPr lang="en-US" sz="4800" i="1" dirty="0" smtClean="0"/>
              <a:t>Just like our </a:t>
            </a:r>
            <a:r>
              <a:rPr lang="en-US" sz="4800" i="1" dirty="0" smtClean="0"/>
              <a:t>stomach </a:t>
            </a:r>
            <a:r>
              <a:rPr lang="en-US" sz="4800" i="1" dirty="0" smtClean="0"/>
              <a:t>&amp; heart do certain functions for us </a:t>
            </a:r>
            <a:r>
              <a:rPr lang="en-US" sz="4800" b="1" i="1" dirty="0" smtClean="0"/>
              <a:t>organelles do same for cell.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1003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Cell Wall- </a:t>
            </a:r>
            <a:r>
              <a:rPr lang="en-US" sz="4400" dirty="0" smtClean="0"/>
              <a:t>a rigid layer that surrounds the plant cell.</a:t>
            </a:r>
          </a:p>
          <a:p>
            <a:r>
              <a:rPr lang="en-US" sz="4000" dirty="0" smtClean="0"/>
              <a:t>It protects &amp; supports cell.</a:t>
            </a:r>
            <a:r>
              <a:rPr lang="en-US" sz="4000" dirty="0"/>
              <a:t> </a:t>
            </a:r>
            <a:r>
              <a:rPr lang="en-US" sz="4000" dirty="0" smtClean="0"/>
              <a:t>Water/Oxygen &amp; other materials can pass through it.</a:t>
            </a:r>
          </a:p>
          <a:p>
            <a:r>
              <a:rPr lang="en-US" sz="4400" b="1" dirty="0" smtClean="0">
                <a:solidFill>
                  <a:schemeClr val="tx2"/>
                </a:solidFill>
              </a:rPr>
              <a:t>Cell Membrane- </a:t>
            </a:r>
            <a:r>
              <a:rPr lang="en-US" sz="4400" dirty="0" smtClean="0"/>
              <a:t>next layer below the cell wall in plants &amp; outer layer for animal cells.</a:t>
            </a:r>
          </a:p>
          <a:p>
            <a:r>
              <a:rPr lang="en-US" sz="4400" dirty="0" smtClean="0"/>
              <a:t>Controls what comes in/out of cell. Acts like a screen door.</a:t>
            </a:r>
          </a:p>
        </p:txBody>
      </p:sp>
    </p:spTree>
    <p:extLst>
      <p:ext uri="{BB962C8B-B14F-4D97-AF65-F5344CB8AC3E}">
        <p14:creationId xmlns:p14="http://schemas.microsoft.com/office/powerpoint/2010/main" val="1657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Nucleus</a:t>
            </a:r>
            <a:r>
              <a:rPr lang="en-US" sz="5400" dirty="0" smtClean="0"/>
              <a:t>- cell’s control center (brain), directs all of the cell’s activities.</a:t>
            </a:r>
          </a:p>
          <a:p>
            <a:r>
              <a:rPr lang="en-US" sz="5400" b="1" dirty="0" smtClean="0">
                <a:solidFill>
                  <a:schemeClr val="tx2"/>
                </a:solidFill>
              </a:rPr>
              <a:t>Nuclear Envelope- </a:t>
            </a:r>
            <a:r>
              <a:rPr lang="en-US" sz="5400" dirty="0" smtClean="0"/>
              <a:t>outer covering/shell of nucleus. It protects the nucleus. Allows materials to go in/out of nucleus.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780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Chromatin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Thin strands floating in front of the nucleus that contain genetic material (instructions) for directing the cell’s activities.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06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Nucleolus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9831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 small object floating in the nucleus. It contains ribosomes that produces proteins which are important contents for the cell.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3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Region between the cell membrane &amp; the nucleus. It is a clear, jell-like liquid surrounding the cell that is constantly moving.</a:t>
            </a:r>
          </a:p>
          <a:p>
            <a:r>
              <a:rPr lang="en-US" sz="5400" dirty="0" smtClean="0"/>
              <a:t>Contains many organelles of the cell.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034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rod-shaped “powerhouse” of cell.</a:t>
            </a:r>
          </a:p>
          <a:p>
            <a:r>
              <a:rPr lang="en-US" sz="5400" dirty="0" smtClean="0"/>
              <a:t>Converts energy in food molecules to energy the cell can use to carry out functions.</a:t>
            </a:r>
            <a:endParaRPr lang="en-US" sz="5400" dirty="0"/>
          </a:p>
        </p:txBody>
      </p:sp>
      <p:pic>
        <p:nvPicPr>
          <p:cNvPr id="1026" name="Picture 2" descr="\\haasnas\staff\KRINGEK\My Pictures\K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799"/>
            <a:ext cx="3352800" cy="15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plasmic Reticulum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Passageways in cytoplasm that carry proteins &amp; other </a:t>
            </a:r>
            <a:r>
              <a:rPr lang="en-US" sz="5400" dirty="0" smtClean="0"/>
              <a:t>materials.</a:t>
            </a:r>
            <a:endParaRPr lang="en-US" sz="5400" dirty="0" smtClean="0"/>
          </a:p>
          <a:p>
            <a:r>
              <a:rPr lang="en-US" sz="5400" dirty="0" smtClean="0"/>
              <a:t>Like hallways in a building.</a:t>
            </a:r>
            <a:endParaRPr lang="en-US" sz="5400" dirty="0"/>
          </a:p>
        </p:txBody>
      </p:sp>
      <p:pic>
        <p:nvPicPr>
          <p:cNvPr id="2050" name="Picture 2" descr="\\haasnas\staff\KRINGEK\My Pictures\K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495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Ribosomes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Small, grain-like bodies that float in cytoplasm &amp; function as factories that produce proteins.</a:t>
            </a:r>
            <a:endParaRPr lang="en-US" sz="5400" dirty="0"/>
          </a:p>
        </p:txBody>
      </p:sp>
      <p:pic>
        <p:nvPicPr>
          <p:cNvPr id="3074" name="Picture 2" descr="\\haasnas\staff\KRINGEK\My Pictures\K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6172200" cy="2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1722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 Bodies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Flattened sacs or tubes that receive materials from the Endoplasmic Reticulum &amp; send them to other parts of cell. Also release materials outside the cell.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34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basic unit of </a:t>
            </a:r>
            <a:r>
              <a:rPr lang="en-US" sz="5400" b="1" dirty="0" smtClean="0"/>
              <a:t>structure</a:t>
            </a:r>
            <a:r>
              <a:rPr lang="en-US" sz="5400" dirty="0" smtClean="0"/>
              <a:t> </a:t>
            </a:r>
            <a:r>
              <a:rPr lang="en-US" sz="5400" dirty="0"/>
              <a:t>&amp;</a:t>
            </a:r>
            <a:r>
              <a:rPr lang="en-US" sz="5400" dirty="0" smtClean="0"/>
              <a:t> </a:t>
            </a:r>
            <a:r>
              <a:rPr lang="en-US" sz="5400" b="1" dirty="0" smtClean="0"/>
              <a:t>function</a:t>
            </a:r>
            <a:r>
              <a:rPr lang="en-US" sz="5400" dirty="0" smtClean="0"/>
              <a:t> in an organism.</a:t>
            </a:r>
          </a:p>
          <a:p>
            <a:r>
              <a:rPr lang="en-US" sz="5400" b="1" u="sng" dirty="0" smtClean="0"/>
              <a:t>Uni</a:t>
            </a:r>
            <a:r>
              <a:rPr lang="en-US" sz="5400" dirty="0" smtClean="0"/>
              <a:t>cellular (Single Celled)- </a:t>
            </a:r>
            <a:r>
              <a:rPr lang="en-US" sz="4800" dirty="0" smtClean="0"/>
              <a:t>bacteria</a:t>
            </a:r>
          </a:p>
          <a:p>
            <a:r>
              <a:rPr lang="en-US" sz="5400" b="1" u="sng" dirty="0" smtClean="0"/>
              <a:t>Multi</a:t>
            </a:r>
            <a:r>
              <a:rPr lang="en-US" sz="5400" dirty="0" smtClean="0"/>
              <a:t>cellular (Many Cells)- specialized</a:t>
            </a:r>
            <a:endParaRPr lang="en-US" sz="5400" dirty="0"/>
          </a:p>
        </p:txBody>
      </p:sp>
      <p:pic>
        <p:nvPicPr>
          <p:cNvPr id="2050" name="Picture 2" descr="\\haasnas\staff\KRINGEK\My Pictures\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709"/>
            <a:ext cx="2819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haasnas\staff\KRINGEK\My Pictures\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0519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3340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Chloroplasts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Large </a:t>
            </a:r>
            <a:r>
              <a:rPr lang="en-US" sz="5400" b="1" dirty="0" smtClean="0">
                <a:solidFill>
                  <a:srgbClr val="00B050"/>
                </a:solidFill>
              </a:rPr>
              <a:t>green structures </a:t>
            </a:r>
            <a:r>
              <a:rPr lang="en-US" sz="5400" dirty="0" smtClean="0"/>
              <a:t>floating in the cytoplasm of plant cells. </a:t>
            </a:r>
          </a:p>
          <a:p>
            <a:r>
              <a:rPr lang="en-US" sz="5400" dirty="0" smtClean="0"/>
              <a:t>Captures energy from the sun &amp; uses it to produce food for the cell.</a:t>
            </a:r>
          </a:p>
          <a:p>
            <a:r>
              <a:rPr lang="en-US" sz="5400" dirty="0" smtClean="0"/>
              <a:t>Makes leaves of plants green.</a:t>
            </a:r>
            <a:endParaRPr lang="en-US" sz="5400" dirty="0"/>
          </a:p>
        </p:txBody>
      </p:sp>
      <p:pic>
        <p:nvPicPr>
          <p:cNvPr id="4098" name="Picture 2" descr="\\haasnas\staff\KRINGEK\My Pictures\K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495800"/>
            <a:ext cx="359179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867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Vacuoles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Large, water-filled sacs used for storage.</a:t>
            </a:r>
          </a:p>
          <a:p>
            <a:r>
              <a:rPr lang="en-US" sz="5400" dirty="0" smtClean="0"/>
              <a:t>Food, waste products, &amp; other materials.</a:t>
            </a:r>
            <a:endParaRPr lang="en-US" sz="5400" dirty="0"/>
          </a:p>
        </p:txBody>
      </p:sp>
      <p:pic>
        <p:nvPicPr>
          <p:cNvPr id="5122" name="Picture 2" descr="\\haasnas\staff\KRINGEK\My Pictures\K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579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33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Small, round structures that contain chemicals that break down materials in the cell.</a:t>
            </a:r>
          </a:p>
          <a:p>
            <a:r>
              <a:rPr lang="en-US" sz="5400" dirty="0" smtClean="0"/>
              <a:t>Cleanup crew- food, old cell parts (renew)</a:t>
            </a:r>
            <a:endParaRPr lang="en-US" sz="5400" dirty="0"/>
          </a:p>
        </p:txBody>
      </p:sp>
      <p:pic>
        <p:nvPicPr>
          <p:cNvPr id="6146" name="Picture 2" descr="\\haasnas\staff\KRINGEK\My Pictures\K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276600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Cell Organization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In multicellular organisms, cells are organized into tissues, organs, &amp; organ systems.</a:t>
            </a:r>
          </a:p>
          <a:p>
            <a:r>
              <a:rPr lang="en-US" sz="5400" dirty="0" smtClean="0"/>
              <a:t>Tissue- group of similar cells that work together to perform a certain function.</a:t>
            </a:r>
          </a:p>
        </p:txBody>
      </p:sp>
    </p:spTree>
    <p:extLst>
      <p:ext uri="{BB962C8B-B14F-4D97-AF65-F5344CB8AC3E}">
        <p14:creationId xmlns:p14="http://schemas.microsoft.com/office/powerpoint/2010/main" val="5580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&amp; Chemicals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Cells are made of chemicals.</a:t>
            </a:r>
          </a:p>
          <a:p>
            <a:r>
              <a:rPr lang="en-US" sz="5400" dirty="0" smtClean="0"/>
              <a:t>Water (</a:t>
            </a:r>
            <a:r>
              <a:rPr lang="en-US" sz="4800" i="1" dirty="0" smtClean="0"/>
              <a:t>most abundant</a:t>
            </a:r>
            <a:r>
              <a:rPr lang="en-US" sz="5400" dirty="0" smtClean="0"/>
              <a:t>), carbohydrate (</a:t>
            </a:r>
            <a:r>
              <a:rPr lang="en-US" sz="4800" i="1" dirty="0" smtClean="0"/>
              <a:t>cell’s energy source</a:t>
            </a:r>
            <a:r>
              <a:rPr lang="en-US" sz="5400" dirty="0" smtClean="0"/>
              <a:t>), proteins/lipids (</a:t>
            </a:r>
            <a:r>
              <a:rPr lang="en-US" sz="4800" i="1" dirty="0" smtClean="0"/>
              <a:t>building material for cells</a:t>
            </a:r>
            <a:r>
              <a:rPr lang="en-US" sz="5400" dirty="0" smtClean="0"/>
              <a:t>), Nucleic acid (</a:t>
            </a:r>
            <a:r>
              <a:rPr lang="en-US" sz="4800" i="1" dirty="0" smtClean="0"/>
              <a:t>genetic material for cell activities</a:t>
            </a:r>
            <a:r>
              <a:rPr lang="en-US" sz="5400" dirty="0" smtClean="0"/>
              <a:t>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729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57451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Cells </a:t>
            </a:r>
            <a:r>
              <a:rPr lang="en-US" sz="5400" dirty="0" smtClean="0"/>
              <a:t>use </a:t>
            </a:r>
            <a:r>
              <a:rPr lang="en-US" sz="5400" dirty="0" smtClean="0"/>
              <a:t>energy to grow &amp; repair damaged parts.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28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Stimulus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/>
              <a:t>A change </a:t>
            </a:r>
            <a:r>
              <a:rPr lang="en-US" sz="5400" dirty="0" smtClean="0"/>
              <a:t>in an organism’s surroundings that </a:t>
            </a:r>
            <a:r>
              <a:rPr lang="en-US" sz="5400" u="sng" dirty="0" smtClean="0"/>
              <a:t>causes the organism to react.</a:t>
            </a:r>
          </a:p>
          <a:p>
            <a:r>
              <a:rPr lang="en-US" sz="5400" dirty="0" smtClean="0"/>
              <a:t>Changes in temp, light, sound</a:t>
            </a:r>
          </a:p>
          <a:p>
            <a:r>
              <a:rPr lang="en-US" sz="5400" u="sng" dirty="0" smtClean="0"/>
              <a:t>Reaction</a:t>
            </a:r>
            <a:r>
              <a:rPr lang="en-US" sz="5400" dirty="0" smtClean="0"/>
              <a:t> of organism to stimulus- </a:t>
            </a:r>
            <a:r>
              <a:rPr lang="en-US" sz="5400" b="1" dirty="0" smtClean="0"/>
              <a:t>Response</a:t>
            </a:r>
          </a:p>
          <a:p>
            <a:r>
              <a:rPr lang="en-US" sz="4800" i="1" dirty="0" smtClean="0"/>
              <a:t>Car horn beeps- scares you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pic>
        <p:nvPicPr>
          <p:cNvPr id="3074" name="Picture 2" descr="\\haasnas\staff\KRINGEK\My Pictures\K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89559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&amp; Development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096000"/>
          </a:xfrm>
        </p:spPr>
        <p:txBody>
          <a:bodyPr>
            <a:normAutofit/>
          </a:bodyPr>
          <a:lstStyle/>
          <a:p>
            <a:r>
              <a:rPr lang="en-US" sz="5400" i="1" u="sng" dirty="0" smtClean="0"/>
              <a:t>Growth</a:t>
            </a:r>
            <a:r>
              <a:rPr lang="en-US" sz="5400" dirty="0" smtClean="0"/>
              <a:t>- process of becoming larger.</a:t>
            </a:r>
          </a:p>
          <a:p>
            <a:r>
              <a:rPr lang="en-US" sz="5400" i="1" u="sng" dirty="0" smtClean="0"/>
              <a:t>Development</a:t>
            </a:r>
            <a:r>
              <a:rPr lang="en-US" sz="5400" dirty="0" smtClean="0"/>
              <a:t>- the process of change that occurs during an organism’s life to produce a more complex organism.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65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Ability to produce offspring that are similar to the parents.</a:t>
            </a:r>
          </a:p>
          <a:p>
            <a:r>
              <a:rPr lang="en-US" sz="5400" dirty="0" smtClean="0"/>
              <a:t>How living things are made.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01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living things need to survive?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 smtClean="0"/>
              <a:t>1. Water</a:t>
            </a:r>
          </a:p>
          <a:p>
            <a:pPr marL="0" indent="0">
              <a:buNone/>
            </a:pPr>
            <a:r>
              <a:rPr lang="en-US" sz="5400" i="1" dirty="0" smtClean="0"/>
              <a:t>2. Food</a:t>
            </a:r>
          </a:p>
          <a:p>
            <a:pPr marL="0" indent="0">
              <a:buNone/>
            </a:pPr>
            <a:r>
              <a:rPr lang="en-US" sz="5400" i="1" dirty="0" smtClean="0"/>
              <a:t>3. Living Space</a:t>
            </a:r>
          </a:p>
          <a:p>
            <a:pPr marL="0" indent="0">
              <a:buNone/>
            </a:pPr>
            <a:r>
              <a:rPr lang="en-US" sz="5400" i="1" dirty="0" smtClean="0"/>
              <a:t>4. Stable Internal Conditions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4061326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830</Words>
  <Application>Microsoft Office PowerPoint</Application>
  <PresentationFormat>On-screen Show (4:3)</PresentationFormat>
  <Paragraphs>97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BIOLOGY Chapter 2</vt:lpstr>
      <vt:lpstr>Organism</vt:lpstr>
      <vt:lpstr>Cell</vt:lpstr>
      <vt:lpstr>Cells &amp; Chemicals</vt:lpstr>
      <vt:lpstr>PowerPoint Presentation</vt:lpstr>
      <vt:lpstr>Stimulus</vt:lpstr>
      <vt:lpstr>Growth &amp; Development</vt:lpstr>
      <vt:lpstr>Reproduction</vt:lpstr>
      <vt:lpstr>What do living things need to survive?</vt:lpstr>
      <vt:lpstr>FOOD</vt:lpstr>
      <vt:lpstr>Competition on Earth</vt:lpstr>
      <vt:lpstr>Homeostasis</vt:lpstr>
      <vt:lpstr>2-3 CELLS</vt:lpstr>
      <vt:lpstr>CELL</vt:lpstr>
      <vt:lpstr>Cell Structure &amp; Function</vt:lpstr>
      <vt:lpstr>Cell Size</vt:lpstr>
      <vt:lpstr>Microscope</vt:lpstr>
      <vt:lpstr>Cell Theory</vt:lpstr>
      <vt:lpstr>2-4 A Look INSIDE Cells</vt:lpstr>
      <vt:lpstr>Organelles</vt:lpstr>
      <vt:lpstr>PowerPoint Presentation</vt:lpstr>
      <vt:lpstr>PowerPoint Presentation</vt:lpstr>
      <vt:lpstr>Chromatin</vt:lpstr>
      <vt:lpstr>Nucleolus</vt:lpstr>
      <vt:lpstr>Cytoplasm</vt:lpstr>
      <vt:lpstr>Mitochondria</vt:lpstr>
      <vt:lpstr>Endoplasmic Reticulum</vt:lpstr>
      <vt:lpstr>Ribosomes</vt:lpstr>
      <vt:lpstr>Golgi Bodies</vt:lpstr>
      <vt:lpstr>Chloroplasts</vt:lpstr>
      <vt:lpstr>Vacuoles</vt:lpstr>
      <vt:lpstr>Lysosome</vt:lpstr>
      <vt:lpstr>Cell Organization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Chapter 2</dc:title>
  <dc:creator>User</dc:creator>
  <cp:lastModifiedBy>User</cp:lastModifiedBy>
  <cp:revision>29</cp:revision>
  <dcterms:created xsi:type="dcterms:W3CDTF">2015-12-03T14:49:42Z</dcterms:created>
  <dcterms:modified xsi:type="dcterms:W3CDTF">2015-12-08T17:16:39Z</dcterms:modified>
</cp:coreProperties>
</file>