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  <p:sldId id="271" r:id="rId17"/>
    <p:sldId id="272" r:id="rId18"/>
    <p:sldId id="286" r:id="rId19"/>
    <p:sldId id="273" r:id="rId20"/>
    <p:sldId id="274" r:id="rId21"/>
    <p:sldId id="285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  <p:sldId id="282" r:id="rId31"/>
    <p:sldId id="283" r:id="rId32"/>
    <p:sldId id="287" r:id="rId33"/>
    <p:sldId id="288" r:id="rId34"/>
    <p:sldId id="289" r:id="rId35"/>
    <p:sldId id="293" r:id="rId36"/>
    <p:sldId id="290" r:id="rId37"/>
    <p:sldId id="291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6" r:id="rId57"/>
    <p:sldId id="312" r:id="rId58"/>
    <p:sldId id="313" r:id="rId59"/>
    <p:sldId id="317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0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8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6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C538-39A5-46E0-A810-1B5DC377E08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382000" cy="1295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Processes &amp; Energy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haasnas\staff\KRINGEK\My Pictures\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895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aasnas\staff\KRINGEK\My Pictures\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1"/>
            <a:ext cx="27432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4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Enzyme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r>
              <a:rPr lang="en-US" sz="5400" dirty="0" smtClean="0"/>
              <a:t>A type of protein that speeds up a chemical reaction in a living thing.</a:t>
            </a:r>
          </a:p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enzymes</a:t>
            </a:r>
            <a:r>
              <a:rPr lang="en-US" sz="5400" dirty="0" smtClean="0"/>
              <a:t>, many chemical reactions that are necessary for life would either take too long or not occur at all.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8778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Acids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A long organic molecule made of C, O, H, N, &amp; phosphorus. </a:t>
            </a:r>
          </a:p>
          <a:p>
            <a:r>
              <a:rPr lang="en-US" sz="5400" dirty="0" smtClean="0"/>
              <a:t>Contain 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instructions </a:t>
            </a:r>
            <a:r>
              <a:rPr lang="en-US" sz="5400" dirty="0" smtClean="0"/>
              <a:t>the cells need to carry out all the functions of life.</a:t>
            </a:r>
            <a:endParaRPr lang="en-US" sz="5400" dirty="0"/>
          </a:p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sz="5400" dirty="0" smtClean="0"/>
              <a:t> (Deoxyribonucleic acid) &amp;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en-US" sz="5400" dirty="0" smtClean="0"/>
              <a:t> (Ribonucleic acid).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340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genetic material that carries information about an organism that is passed from parent to offspring &amp; directs all of the cell’s functions.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57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864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Plays an important role in the production of proteins.</a:t>
            </a:r>
          </a:p>
          <a:p>
            <a:r>
              <a:rPr lang="en-US" sz="6000" dirty="0" smtClean="0"/>
              <a:t>Found in cytoplasm and nucleus of cell.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731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“CELL” 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its Environment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\\haasnas\staff\KRINGEK\My Pictures\K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533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8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Membrane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5400" i="1" dirty="0" smtClean="0">
                <a:solidFill>
                  <a:srgbClr val="7030A0"/>
                </a:solidFill>
              </a:rPr>
              <a:t>A </a:t>
            </a:r>
            <a:r>
              <a:rPr lang="en-US" sz="5400" i="1" u="sng" dirty="0" smtClean="0"/>
              <a:t>permeable layer </a:t>
            </a:r>
          </a:p>
          <a:p>
            <a:pPr marL="0" indent="0">
              <a:buNone/>
            </a:pPr>
            <a:r>
              <a:rPr lang="en-US" sz="5400" i="1" dirty="0" smtClean="0">
                <a:solidFill>
                  <a:srgbClr val="7030A0"/>
                </a:solidFill>
              </a:rPr>
              <a:t>(allows things to pass through). </a:t>
            </a:r>
          </a:p>
          <a:p>
            <a:r>
              <a:rPr lang="en-US" sz="5400" i="1" dirty="0" smtClean="0">
                <a:solidFill>
                  <a:srgbClr val="7030A0"/>
                </a:solidFill>
              </a:rPr>
              <a:t>Oxygen, food molecules, &amp; waste products all pass through.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533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\\haasnas\staff\KRINGEK\My Pictures\K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3855"/>
            <a:ext cx="2324100" cy="23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9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In/Out of Cell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Substances can move </a:t>
            </a:r>
            <a:r>
              <a:rPr lang="en-US" sz="6000" u="sng" dirty="0" smtClean="0">
                <a:solidFill>
                  <a:schemeClr val="accent4"/>
                </a:solidFill>
              </a:rPr>
              <a:t>in &amp; out of the cell</a:t>
            </a:r>
            <a:r>
              <a:rPr lang="en-US" sz="6000" dirty="0" smtClean="0"/>
              <a:t> in 3 ways: </a:t>
            </a:r>
            <a:r>
              <a:rPr lang="en-US" sz="6000" b="1" dirty="0" smtClean="0"/>
              <a:t>Diffusion, Osmosis</a:t>
            </a:r>
            <a:r>
              <a:rPr lang="en-US" sz="6000" dirty="0" smtClean="0"/>
              <a:t>, or </a:t>
            </a:r>
            <a:r>
              <a:rPr lang="en-US" sz="6000" b="1" dirty="0" smtClean="0"/>
              <a:t>Active Transport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7080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4800" i="1" dirty="0" smtClean="0"/>
              <a:t>The process by which molecules tend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move </a:t>
            </a:r>
            <a:r>
              <a:rPr lang="en-US" sz="4800" i="1" dirty="0" smtClean="0"/>
              <a:t>from an area of 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concentration </a:t>
            </a:r>
            <a:r>
              <a:rPr lang="en-US" sz="4800" i="1" dirty="0" smtClean="0"/>
              <a:t>to an area of </a:t>
            </a:r>
            <a:r>
              <a:rPr lang="en-US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concentration</a:t>
            </a:r>
            <a:r>
              <a:rPr lang="en-US" sz="4800" i="1" dirty="0" smtClean="0"/>
              <a:t>.</a:t>
            </a:r>
          </a:p>
          <a:p>
            <a:r>
              <a:rPr lang="en-US" sz="4800" i="1" dirty="0" smtClean="0"/>
              <a:t>Main method by which small molecules over across the cell membrane.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07140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023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</a:t>
            </a:r>
            <a:r>
              <a:rPr lang="en-US" sz="5400" u="sng" dirty="0" smtClean="0"/>
              <a:t>amount of a substance</a:t>
            </a:r>
            <a:r>
              <a:rPr lang="en-US" sz="5400" dirty="0" smtClean="0"/>
              <a:t> in a given </a:t>
            </a:r>
            <a:r>
              <a:rPr lang="en-US" sz="5400" u="sng" dirty="0" smtClean="0"/>
              <a:t>volume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553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4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any substance that </a:t>
            </a:r>
            <a:r>
              <a:rPr lang="en-US" sz="5400" u="sng" dirty="0" smtClean="0"/>
              <a:t>cannot</a:t>
            </a:r>
            <a:r>
              <a:rPr lang="en-US" sz="5400" dirty="0" smtClean="0"/>
              <a:t> be broken down into simpler substances. </a:t>
            </a:r>
          </a:p>
          <a:p>
            <a:r>
              <a:rPr lang="en-US" sz="5400" dirty="0" smtClean="0"/>
              <a:t>Smallest unit of an element is an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</a:t>
            </a:r>
            <a:r>
              <a:rPr lang="en-US" sz="5400" dirty="0" smtClean="0"/>
              <a:t>. (H, O)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7217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Caused by particles moving &amp; colliding.</a:t>
            </a:r>
          </a:p>
          <a:p>
            <a:r>
              <a:rPr lang="en-US" sz="5400" dirty="0" smtClean="0"/>
              <a:t>Collisions cause molecules to push away from one another &amp; spread out.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1906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43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312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</a:rPr>
              <a:t>Molecules diffuse through the cell membrane into a cell when there is a </a:t>
            </a:r>
            <a:r>
              <a:rPr lang="en-US" sz="5400" b="1" i="1" u="sng" dirty="0" smtClean="0">
                <a:solidFill>
                  <a:schemeClr val="accent4"/>
                </a:solidFill>
              </a:rPr>
              <a:t>higher concentration </a:t>
            </a:r>
            <a:r>
              <a:rPr lang="en-US" sz="5400" b="1" dirty="0" smtClean="0">
                <a:solidFill>
                  <a:schemeClr val="accent4"/>
                </a:solidFill>
              </a:rPr>
              <a:t>of  molecules </a:t>
            </a:r>
            <a:r>
              <a:rPr lang="en-US" sz="5400" b="1" i="1" dirty="0" smtClean="0">
                <a:solidFill>
                  <a:schemeClr val="accent4"/>
                </a:solidFill>
              </a:rPr>
              <a:t>outside the cell </a:t>
            </a:r>
            <a:r>
              <a:rPr lang="en-US" sz="5400" b="1" dirty="0" smtClean="0">
                <a:solidFill>
                  <a:schemeClr val="accent4"/>
                </a:solidFill>
              </a:rPr>
              <a:t>than </a:t>
            </a:r>
            <a:r>
              <a:rPr lang="en-US" sz="5400" b="1" i="1" dirty="0" smtClean="0">
                <a:solidFill>
                  <a:schemeClr val="accent4"/>
                </a:solidFill>
              </a:rPr>
              <a:t>inside the cell.</a:t>
            </a:r>
          </a:p>
          <a:p>
            <a:pPr marL="0" indent="0">
              <a:buNone/>
            </a:pPr>
            <a:endParaRPr lang="en-US" sz="5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98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OSMOSIS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diffusion of water molecules through a cell membrane.</a:t>
            </a:r>
          </a:p>
          <a:p>
            <a:r>
              <a:rPr lang="en-US" sz="5400" dirty="0" smtClean="0"/>
              <a:t>Cells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function </a:t>
            </a:r>
            <a:r>
              <a:rPr lang="en-US" sz="5400" dirty="0" smtClean="0"/>
              <a:t>properly </a:t>
            </a:r>
            <a:r>
              <a:rPr lang="en-US" sz="5400" b="1" u="sng" dirty="0" smtClean="0"/>
              <a:t>without water </a:t>
            </a:r>
            <a:r>
              <a:rPr lang="en-US" sz="5400" dirty="0" smtClean="0"/>
              <a:t>so many cellular processes depend on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OSMOSIS</a:t>
            </a:r>
            <a:r>
              <a:rPr lang="en-US" sz="5400" dirty="0" smtClean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99844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Osmosis Movement</a:t>
            </a:r>
            <a:endParaRPr lang="en-US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Water molecules move by diffusion from an area of </a:t>
            </a: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concentration </a:t>
            </a:r>
            <a:r>
              <a:rPr lang="en-US" sz="5400" dirty="0" smtClean="0"/>
              <a:t>(</a:t>
            </a:r>
            <a:r>
              <a:rPr lang="en-US" sz="4800" i="1" dirty="0" smtClean="0"/>
              <a:t>area of many</a:t>
            </a:r>
            <a:r>
              <a:rPr lang="en-US" sz="5400" dirty="0" smtClean="0"/>
              <a:t>) to an area of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concentration </a:t>
            </a:r>
            <a:r>
              <a:rPr lang="en-US" sz="5400" dirty="0" smtClean="0"/>
              <a:t>(</a:t>
            </a:r>
            <a:r>
              <a:rPr lang="en-US" sz="4800" i="1" dirty="0" smtClean="0"/>
              <a:t>area of few</a:t>
            </a:r>
            <a:r>
              <a:rPr lang="en-US" sz="5400" dirty="0" smtClean="0"/>
              <a:t>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76518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Transport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sz="5400" dirty="0" smtClean="0"/>
              <a:t>Movement of dissolved materials through a cell membrane </a:t>
            </a:r>
            <a:r>
              <a:rPr lang="en-US" sz="5400" b="1" dirty="0" smtClean="0"/>
              <a:t>without cellular energy.</a:t>
            </a:r>
          </a:p>
          <a:p>
            <a:r>
              <a:rPr lang="en-US" sz="5400" dirty="0" smtClean="0"/>
              <a:t>Diffusion &amp; Osmosis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85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en-US" sz="6000" dirty="0" smtClean="0">
                <a:solidFill>
                  <a:schemeClr val="accent4"/>
                </a:solidFill>
              </a:rPr>
              <a:t>Transport</a:t>
            </a:r>
            <a:endParaRPr lang="en-US" sz="60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2879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Movement of materials through a cell membrane using </a:t>
            </a:r>
            <a:r>
              <a:rPr lang="en-US" sz="4400" b="1" u="sng" dirty="0" smtClean="0"/>
              <a:t>cellular energy</a:t>
            </a:r>
            <a:r>
              <a:rPr lang="en-US" sz="4400" b="1" dirty="0" smtClean="0"/>
              <a:t>.</a:t>
            </a:r>
          </a:p>
          <a:p>
            <a:r>
              <a:rPr lang="en-US" sz="4400" b="1" dirty="0" smtClean="0"/>
              <a:t>When a cell needs to take in materials that are in </a:t>
            </a:r>
            <a:r>
              <a:rPr lang="en-US" sz="4400" b="1" dirty="0" smtClean="0">
                <a:solidFill>
                  <a:srgbClr val="FF0000"/>
                </a:solidFill>
              </a:rPr>
              <a:t>high concentration </a:t>
            </a:r>
            <a:r>
              <a:rPr lang="en-US" sz="4400" b="1" dirty="0" smtClean="0"/>
              <a:t>inside the cell than outside the cell, the movement of materials requires </a:t>
            </a:r>
            <a:r>
              <a:rPr lang="en-US" sz="4400" b="1" u="sng" dirty="0" smtClean="0"/>
              <a:t>ENERGY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1583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materials by Active Transport</a:t>
            </a:r>
            <a:endParaRPr lang="en-US" b="1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up- </a:t>
            </a:r>
            <a:r>
              <a:rPr lang="en-US" sz="4800" dirty="0" smtClean="0"/>
              <a:t>proteins in the cell membrane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up</a:t>
            </a:r>
            <a:r>
              <a:rPr lang="en-US" sz="4800" dirty="0" smtClean="0"/>
              <a:t> molecules outside the cell &amp; carry them in.</a:t>
            </a:r>
          </a:p>
          <a:p>
            <a:pPr marL="514350" indent="-514350">
              <a:buAutoNum type="arabicPeriod"/>
            </a:pP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Engulfing</a:t>
            </a:r>
            <a:r>
              <a:rPr lang="en-US" sz="4800" dirty="0" smtClean="0"/>
              <a:t>- cell membrane wraps around a particle &amp; engulfs it (</a:t>
            </a:r>
            <a:r>
              <a:rPr lang="en-US" sz="4400" dirty="0" smtClean="0"/>
              <a:t>may form a vacuole within the cell</a:t>
            </a:r>
            <a:r>
              <a:rPr lang="en-US" sz="4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3505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21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Once the material passes through the cell membrane, it is carried to its destination by a stream of moving 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The </a:t>
            </a:r>
            <a:r>
              <a:rPr lang="en-US" sz="5400" b="1" dirty="0" smtClean="0"/>
              <a:t>bigger the cell </a:t>
            </a:r>
            <a:r>
              <a:rPr lang="en-US" sz="5400" dirty="0" smtClean="0"/>
              <a:t>the </a:t>
            </a:r>
            <a:r>
              <a:rPr lang="en-US" sz="5400" b="1" u="sng" dirty="0" smtClean="0"/>
              <a:t>longer </a:t>
            </a:r>
            <a:r>
              <a:rPr lang="en-US" sz="5400" dirty="0" smtClean="0"/>
              <a:t>it takes for the material to reach its destination.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997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Formed when </a:t>
            </a:r>
            <a:r>
              <a:rPr lang="en-US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or more elements chemically combine</a:t>
            </a:r>
            <a:r>
              <a:rPr lang="en-US" sz="5400" dirty="0" smtClean="0"/>
              <a:t>.  H</a:t>
            </a:r>
            <a:r>
              <a:rPr lang="en-US" sz="2800" dirty="0" smtClean="0"/>
              <a:t>2</a:t>
            </a:r>
            <a:r>
              <a:rPr lang="en-US" sz="5400" dirty="0" smtClean="0"/>
              <a:t>0, C0</a:t>
            </a:r>
            <a:r>
              <a:rPr lang="en-US" sz="2400" dirty="0" smtClean="0"/>
              <a:t>2</a:t>
            </a:r>
            <a:r>
              <a:rPr lang="en-US" sz="5400" dirty="0" smtClean="0"/>
              <a:t>, </a:t>
            </a:r>
            <a:r>
              <a:rPr lang="en-US" sz="5400" dirty="0" err="1" smtClean="0"/>
              <a:t>NaCl</a:t>
            </a:r>
            <a:endParaRPr lang="en-US" sz="5400" dirty="0" smtClean="0"/>
          </a:p>
          <a:p>
            <a:r>
              <a:rPr lang="en-US" sz="5400" dirty="0" smtClean="0"/>
              <a:t>Smallest unit of a compound is a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246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</a:t>
            </a:r>
            <a:br>
              <a:rPr 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haasnas\staff\KRINGEK\My Pictures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5715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08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process by which a cell captures energy from the sun &amp; uses it to make food.</a:t>
            </a:r>
          </a:p>
          <a:p>
            <a:r>
              <a:rPr lang="en-US" sz="4800" dirty="0" smtClean="0"/>
              <a:t>Nearly all living things obtain their energy either directly or indirectly from energy from the sun.</a:t>
            </a:r>
          </a:p>
          <a:p>
            <a:r>
              <a:rPr lang="en-US" sz="3600" i="1" dirty="0" smtClean="0"/>
              <a:t>Grass makes own food (photosynthesis), zebra eats grass, lion eats zebra…..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619240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754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 organism that makes its own food.</a:t>
            </a:r>
          </a:p>
          <a:p>
            <a:r>
              <a:rPr lang="en-US" sz="6000" dirty="0" smtClean="0"/>
              <a:t>Plants</a:t>
            </a:r>
            <a:endParaRPr lang="en-US" sz="6000" dirty="0"/>
          </a:p>
        </p:txBody>
      </p:sp>
      <p:pic>
        <p:nvPicPr>
          <p:cNvPr id="2050" name="Picture 2" descr="\\haasnas\staff\KRINGEK\My Pictures\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4876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89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63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Organism that can’t make its own food.</a:t>
            </a:r>
          </a:p>
          <a:p>
            <a:r>
              <a:rPr lang="en-US" sz="5400" dirty="0" smtClean="0"/>
              <a:t>Most heterotrophs obtain food by eating other organisms.</a:t>
            </a:r>
          </a:p>
          <a:p>
            <a:r>
              <a:rPr lang="en-US" sz="4800" dirty="0" smtClean="0"/>
              <a:t>Animals-lions,</a:t>
            </a:r>
            <a:r>
              <a:rPr lang="en-US" sz="5400" dirty="0" smtClean="0"/>
              <a:t> </a:t>
            </a:r>
            <a:r>
              <a:rPr lang="en-US" sz="4800" dirty="0" smtClean="0"/>
              <a:t>humans</a:t>
            </a:r>
          </a:p>
          <a:p>
            <a:endParaRPr lang="en-US" dirty="0"/>
          </a:p>
        </p:txBody>
      </p:sp>
      <p:pic>
        <p:nvPicPr>
          <p:cNvPr id="3074" name="Picture 2" descr="\\haasnas\staff\KRINGEK\My Pictures\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haasnas\staff\KRINGEK\My Pictures\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648200"/>
            <a:ext cx="270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91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The Process of Photosynthesis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Plants use energy from the sun &amp; convert carbon dioxide &amp; water into oxygen &amp; sugars.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2 Stage Process: </a:t>
            </a:r>
            <a:r>
              <a:rPr lang="en-US" sz="5400" dirty="0" smtClean="0"/>
              <a:t>1. Capturing the sun’s energy</a:t>
            </a:r>
          </a:p>
          <a:p>
            <a:pPr marL="0" indent="0" algn="ctr">
              <a:buNone/>
            </a:pPr>
            <a:r>
              <a:rPr lang="en-US" sz="5400" dirty="0" smtClean="0"/>
              <a:t>2. </a:t>
            </a:r>
            <a:r>
              <a:rPr lang="en-US" sz="4800" dirty="0" smtClean="0"/>
              <a:t>Using the energy to make food.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56856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haasnas\staff\KRINGEK\My Pictures\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29600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44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Capturing the Sunlight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Leaves- </a:t>
            </a:r>
            <a:r>
              <a:rPr lang="en-US" sz="4800" dirty="0" smtClean="0"/>
              <a:t>Chloroplasts in plant cell capture the sun’s energy (absorb light). Color comes from chemical compounds in chloroplasts.</a:t>
            </a:r>
          </a:p>
          <a:p>
            <a:r>
              <a:rPr lang="en-US" sz="4800" b="1" dirty="0" smtClean="0"/>
              <a:t>Main pigment in chloroplasts is chlorophyll. It captures sunlight (solar cell) &amp; produces sugars.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95615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95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2. Using Energy to Make Food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Cell needs </a:t>
            </a:r>
            <a:r>
              <a:rPr lang="en-US" sz="4800" b="1" dirty="0" smtClean="0"/>
              <a:t>Carbon Dioxide </a:t>
            </a:r>
            <a:r>
              <a:rPr lang="en-US" sz="4800" dirty="0" smtClean="0"/>
              <a:t>&amp; </a:t>
            </a:r>
            <a:r>
              <a:rPr lang="en-US" sz="4800" b="1" dirty="0" smtClean="0"/>
              <a:t>Water</a:t>
            </a:r>
            <a:r>
              <a:rPr lang="en-US" sz="4800" dirty="0" smtClean="0"/>
              <a:t>. Carbon dioxide enters through leaf openings (stomata). Water enters through the plant roots.</a:t>
            </a:r>
          </a:p>
          <a:p>
            <a:r>
              <a:rPr lang="en-US" sz="4800" dirty="0" smtClean="0"/>
              <a:t>Both move into the chloroplasts where a series of chemical reactions occur to produce </a:t>
            </a:r>
            <a:r>
              <a:rPr lang="en-US" sz="4800" b="1" dirty="0" smtClean="0"/>
              <a:t>sugar</a:t>
            </a:r>
            <a:r>
              <a:rPr lang="en-US" sz="4800" dirty="0" smtClean="0"/>
              <a:t> &amp; </a:t>
            </a:r>
            <a:r>
              <a:rPr lang="en-US" sz="4800" b="1" dirty="0" smtClean="0"/>
              <a:t>oxygen</a:t>
            </a:r>
            <a:r>
              <a:rPr lang="en-US" sz="4800" dirty="0" smtClean="0"/>
              <a:t> (PRODUCTS).</a:t>
            </a:r>
          </a:p>
        </p:txBody>
      </p:sp>
    </p:spTree>
    <p:extLst>
      <p:ext uri="{BB962C8B-B14F-4D97-AF65-F5344CB8AC3E}">
        <p14:creationId xmlns:p14="http://schemas.microsoft.com/office/powerpoint/2010/main" val="1117863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Plant cells use sugar for food &amp; to make other compounds. They also store the sugar.</a:t>
            </a:r>
          </a:p>
          <a:p>
            <a:r>
              <a:rPr lang="en-US" sz="5400" dirty="0" smtClean="0"/>
              <a:t>Oxygen exits the plant through the leaves.</a:t>
            </a:r>
          </a:p>
          <a:p>
            <a:pPr marL="0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6C0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 → 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856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 Respiration</a:t>
            </a:r>
            <a:endParaRPr lang="en-US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42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Most chemical reactions within cells </a:t>
            </a:r>
            <a:r>
              <a:rPr lang="en-US" sz="54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water. </a:t>
            </a:r>
          </a:p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5400" dirty="0" smtClean="0"/>
              <a:t> helps cells keep their </a:t>
            </a:r>
            <a:r>
              <a:rPr lang="en-US" sz="5400" dirty="0" smtClean="0">
                <a:solidFill>
                  <a:srgbClr val="FF0000"/>
                </a:solidFill>
              </a:rPr>
              <a:t>size/shape</a:t>
            </a:r>
            <a:r>
              <a:rPr lang="en-US" sz="5400" dirty="0" smtClean="0"/>
              <a:t> &amp;  keeps the </a:t>
            </a:r>
            <a:r>
              <a:rPr lang="en-US" sz="5400" dirty="0" smtClean="0">
                <a:solidFill>
                  <a:srgbClr val="FF0000"/>
                </a:solidFill>
              </a:rPr>
              <a:t>cell’s temp stable </a:t>
            </a:r>
            <a:r>
              <a:rPr lang="en-US" sz="5400" dirty="0" smtClean="0"/>
              <a:t>(no rapid changes).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06220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Respiration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process by which cells obtain energy from glucose (</a:t>
            </a:r>
            <a:r>
              <a:rPr lang="en-US" sz="4000" dirty="0" smtClean="0"/>
              <a:t>an energy-rich sugar).</a:t>
            </a:r>
          </a:p>
          <a:p>
            <a:r>
              <a:rPr lang="en-US" sz="4400" dirty="0" smtClean="0"/>
              <a:t>Cells break down food molecules &amp; release the energy they contain.</a:t>
            </a:r>
          </a:p>
          <a:p>
            <a:r>
              <a:rPr lang="en-US" sz="4400" dirty="0" smtClean="0"/>
              <a:t>Cells store/use energy like we deposit/withdraw money $$ from a bank.</a:t>
            </a:r>
          </a:p>
        </p:txBody>
      </p:sp>
    </p:spTree>
    <p:extLst>
      <p:ext uri="{BB962C8B-B14F-4D97-AF65-F5344CB8AC3E}">
        <p14:creationId xmlns:p14="http://schemas.microsoft.com/office/powerpoint/2010/main" val="2735015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Respiration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Because all living things need a continuous supply of energy, the cells of all living things carry out respiration continuously.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00795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of Respiration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1. Glucose molecules are broken down into smaller molecules in the cytoplasm of cell.</a:t>
            </a:r>
          </a:p>
          <a:p>
            <a:r>
              <a:rPr lang="en-US" sz="4000" dirty="0" smtClean="0"/>
              <a:t>Oxygen not involved, little energy released.</a:t>
            </a:r>
          </a:p>
          <a:p>
            <a:pPr marL="0" indent="0">
              <a:buNone/>
            </a:pPr>
            <a:r>
              <a:rPr lang="en-US" sz="4400" dirty="0" smtClean="0"/>
              <a:t>2. Small molecules are broken down more in the mitochondria by chemical reactions </a:t>
            </a:r>
            <a:r>
              <a:rPr lang="en-US" sz="4400" dirty="0"/>
              <a:t>&amp;</a:t>
            </a:r>
            <a:r>
              <a:rPr lang="en-US" sz="4400" dirty="0" smtClean="0"/>
              <a:t> oxygen </a:t>
            </a:r>
            <a:r>
              <a:rPr lang="en-US" sz="4400" dirty="0"/>
              <a:t>&amp;</a:t>
            </a:r>
            <a:r>
              <a:rPr lang="en-US" sz="4400" dirty="0" smtClean="0"/>
              <a:t> lots of energy is released.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82672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of Respiration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Carbon Dioxide &amp; Water.</a:t>
            </a:r>
          </a:p>
          <a:p>
            <a:r>
              <a:rPr lang="en-US" sz="5400" dirty="0" smtClean="0"/>
              <a:t>Organism uses oxygen &amp; releases carbon dioxide.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9737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Fermentation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 energy-releasing process that allows cells to obtain their energy without using oxygen.</a:t>
            </a:r>
          </a:p>
          <a:p>
            <a:r>
              <a:rPr lang="en-US" sz="4000" dirty="0" smtClean="0"/>
              <a:t>EX: yeast &amp; single celled organisms Alcoholic fermentation alcohol is one of the products when organism breaks down sugars.</a:t>
            </a:r>
          </a:p>
          <a:p>
            <a:r>
              <a:rPr lang="en-US" sz="4000" dirty="0" smtClean="0"/>
              <a:t>EX: when your body ‘s muscles run out of oxygen- lactic acid is formed. (weak/sore)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6081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 Cell Division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haasnas\staff\KRINGEK\My Pictures\K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95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Cycle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regular sequence of growth &amp; division that cells go under.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grows, prepares for division, &amp; divides into 2 new cells.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Stages: Interphase, Mitosis, &amp; Cytokinesis.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486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Interphase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5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stage, period before cell division.</a:t>
            </a:r>
          </a:p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grows, makes a copy of its DNA, &amp; prepares for dividing into 2 cells.</a:t>
            </a:r>
          </a:p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Grows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full size &amp; grows all the important structures.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386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Replication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Process where the cell </a:t>
            </a:r>
            <a:r>
              <a:rPr lang="en-US" sz="4800" b="1" dirty="0" smtClean="0">
                <a:solidFill>
                  <a:schemeClr val="bg1"/>
                </a:solidFill>
              </a:rPr>
              <a:t>makes </a:t>
            </a:r>
            <a:r>
              <a:rPr lang="en-US" sz="4800" b="1" dirty="0" smtClean="0">
                <a:solidFill>
                  <a:schemeClr val="bg1"/>
                </a:solidFill>
              </a:rPr>
              <a:t>an exact copy of the DNA in its nucleus.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DNA holds all the info the cell needs to carry out its functions.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The new “daughter cell” needs that DNA to survive &amp; function.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38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15400" cy="56689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At the end of Replication in the Interphase, the cell is ready to divide!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Compounds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Compounds that contain 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sz="5400" dirty="0" smtClean="0"/>
              <a:t> that </a:t>
            </a:r>
            <a:r>
              <a:rPr lang="en-US" sz="5400" dirty="0" smtClean="0">
                <a:solidFill>
                  <a:srgbClr val="00B050"/>
                </a:solidFill>
              </a:rPr>
              <a:t>came from living things.</a:t>
            </a:r>
          </a:p>
          <a:p>
            <a:r>
              <a:rPr lang="en-US" sz="3900" i="1" dirty="0" smtClean="0"/>
              <a:t>Many of the compounds found in living things contain the element carbon.</a:t>
            </a:r>
          </a:p>
          <a:p>
            <a:r>
              <a:rPr lang="en-US" sz="5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Carbohydrates, proteins, lipids, &amp; nucleic acids </a:t>
            </a:r>
            <a:r>
              <a:rPr lang="en-US" sz="5200" dirty="0" smtClean="0"/>
              <a:t>are important groups of organic compounds in living things.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3395770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101138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Stage 2 Mitosis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220200" cy="6019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stage during which the cell’s nucleus divides into 2 new nuclei.</a:t>
            </a:r>
          </a:p>
          <a:p>
            <a:r>
              <a:rPr lang="en-US" sz="5400" dirty="0" smtClean="0"/>
              <a:t>DNA is </a:t>
            </a:r>
            <a:r>
              <a:rPr lang="en-US" sz="5400" dirty="0" smtClean="0"/>
              <a:t>distributed </a:t>
            </a:r>
            <a:r>
              <a:rPr lang="en-US" sz="5400" dirty="0" smtClean="0"/>
              <a:t>to each cell.</a:t>
            </a:r>
          </a:p>
          <a:p>
            <a:r>
              <a:rPr lang="en-US" sz="5400" dirty="0" smtClean="0"/>
              <a:t>4 Parts of Mitosis: prophase, metaphase, anaphase, &amp; telophase.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9120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Mitosis: Prophase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Thread-like chromatin in the nucleus condenses to form double-rod structures (Chromosomes).</a:t>
            </a:r>
          </a:p>
          <a:p>
            <a:r>
              <a:rPr lang="en-US" sz="4800" dirty="0" smtClean="0"/>
              <a:t>Chromatid- each identical rod in a chromosome.</a:t>
            </a:r>
          </a:p>
          <a:p>
            <a:r>
              <a:rPr lang="en-US" sz="4800" dirty="0" smtClean="0"/>
              <a:t>2 Chromatids are held together by  a structure called a centromere.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59530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Mitosis: Metaphase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Chromosomes </a:t>
            </a:r>
            <a:r>
              <a:rPr lang="en-US" sz="5400" dirty="0" smtClean="0"/>
              <a:t>line up across the center of the cell. Each chromosome attaches to a spindle fiber at centromere.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320448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Mitosis: Anaphase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>
            <a:noAutofit/>
          </a:bodyPr>
          <a:lstStyle/>
          <a:p>
            <a:r>
              <a:rPr lang="en-US" sz="5400" dirty="0" smtClean="0"/>
              <a:t>Centromeres are split. The 2 chromatids separate and each chromatid becomes a new chromosome.</a:t>
            </a:r>
          </a:p>
          <a:p>
            <a:r>
              <a:rPr lang="en-US" sz="5400" dirty="0" smtClean="0"/>
              <a:t>Move to opposite ends of cell.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0774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3: Cytokinesis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296400" cy="5943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Final stage of cell cycle.</a:t>
            </a:r>
          </a:p>
          <a:p>
            <a:r>
              <a:rPr lang="en-US" sz="4000" dirty="0" smtClean="0"/>
              <a:t>Cytoplasm divides. Organelles are sent to each of the 2 new cells. 2 new cells are made.</a:t>
            </a:r>
          </a:p>
          <a:p>
            <a:r>
              <a:rPr lang="en-US" sz="4000" dirty="0" smtClean="0"/>
              <a:t>Each </a:t>
            </a: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cell </a:t>
            </a:r>
            <a:r>
              <a:rPr lang="en-US" sz="4000" dirty="0" smtClean="0"/>
              <a:t>has the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number </a:t>
            </a:r>
            <a:r>
              <a:rPr lang="en-US" sz="4000" dirty="0" smtClean="0"/>
              <a:t>of chromosomes as parent cell. </a:t>
            </a:r>
          </a:p>
          <a:p>
            <a:r>
              <a:rPr lang="en-US" sz="4000" dirty="0" smtClean="0"/>
              <a:t>At the end of this phase, cell enters </a:t>
            </a:r>
            <a:r>
              <a:rPr lang="en-US" sz="4400" b="1" dirty="0" smtClean="0"/>
              <a:t>interphase</a:t>
            </a:r>
            <a:r>
              <a:rPr lang="en-US" sz="4000" dirty="0" smtClean="0"/>
              <a:t> &amp; the cycle begins again.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03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Replication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DNA </a:t>
            </a:r>
            <a:r>
              <a:rPr lang="en-US" sz="5400" dirty="0"/>
              <a:t>Replication ensures that each daughter cell will have the genetic info it needs to carry out its </a:t>
            </a:r>
            <a:r>
              <a:rPr lang="en-US" sz="5400" dirty="0" smtClean="0"/>
              <a:t>activities.</a:t>
            </a:r>
          </a:p>
          <a:p>
            <a:r>
              <a:rPr lang="en-US" sz="5400" dirty="0" smtClean="0"/>
              <a:t>The DNA strands will unzip its pairs &amp; new bases will attach to the old strands forming 2 DNA strands.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816105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973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DNA Structure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Looks like a twisted ladder or a spiral staircase.</a:t>
            </a:r>
          </a:p>
          <a:p>
            <a:r>
              <a:rPr lang="en-US" sz="5400" dirty="0" smtClean="0"/>
              <a:t>2 sides of DNA Ladder a made of sugar molecules (deoxyribose) alternating with phosphate.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74252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Bases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Each side has a nitrogen base.</a:t>
            </a:r>
          </a:p>
          <a:p>
            <a:r>
              <a:rPr lang="en-US" sz="5400" dirty="0" smtClean="0"/>
              <a:t>4 kinds of bases: adenine (A), thymine (T), guanine (G), &amp; cytosine (C).</a:t>
            </a:r>
          </a:p>
          <a:p>
            <a:r>
              <a:rPr lang="en-US" sz="5400" dirty="0" smtClean="0"/>
              <a:t>Other side pairs with certain bases. A-T &amp; G-C. (</a:t>
            </a:r>
            <a:r>
              <a:rPr lang="en-US" sz="4800" i="1" dirty="0" smtClean="0"/>
              <a:t>creates an exact match).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563607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46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 Compounds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410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Compounds that 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contain </a:t>
            </a:r>
            <a:r>
              <a:rPr lang="en-US" sz="5400" dirty="0" smtClean="0"/>
              <a:t>the element </a:t>
            </a:r>
            <a:r>
              <a:rPr lang="en-US" sz="5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02796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3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An “energy-rich” organic compound made of the elements carbon, hydrogen, &amp; oxygen.</a:t>
            </a:r>
          </a:p>
          <a:p>
            <a:r>
              <a:rPr lang="en-US" sz="5400" dirty="0" smtClean="0"/>
              <a:t>Sugars, starches</a:t>
            </a:r>
          </a:p>
          <a:p>
            <a:r>
              <a:rPr lang="en-US" sz="4800" dirty="0" smtClean="0"/>
              <a:t>Important components to a cell’s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wall &amp; cell membrane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\\haasnas\staff\KRINGEK\My Pictures\K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4038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1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Energy rich organic compounds made of hydrogen, carbon, &amp; oxygen.</a:t>
            </a:r>
          </a:p>
          <a:p>
            <a:r>
              <a:rPr lang="en-US" sz="4400" dirty="0" smtClean="0"/>
              <a:t>Fats, oils, &amp; waxes</a:t>
            </a:r>
          </a:p>
          <a:p>
            <a:r>
              <a:rPr lang="en-US" sz="4800" dirty="0" smtClean="0"/>
              <a:t>Contain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energy </a:t>
            </a:r>
            <a:r>
              <a:rPr lang="en-US" sz="4800" dirty="0" smtClean="0"/>
              <a:t>than carbohydrates</a:t>
            </a:r>
          </a:p>
          <a:p>
            <a:r>
              <a:rPr lang="en-US" sz="4800" dirty="0" smtClean="0"/>
              <a:t>Cells store energy in lipids for later use.</a:t>
            </a:r>
            <a:endParaRPr lang="en-US" sz="4800" dirty="0"/>
          </a:p>
        </p:txBody>
      </p:sp>
      <p:pic>
        <p:nvPicPr>
          <p:cNvPr id="3074" name="Picture 2" descr="\\haasnas\staff\KRINGEK\My Pictures\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1"/>
            <a:ext cx="4114799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3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Large, organic molecules made of carbon, hydrogen, oxygen, nitrogen, &amp; in some cases sulfur.</a:t>
            </a:r>
          </a:p>
          <a:p>
            <a:r>
              <a:rPr lang="en-US" sz="4800" dirty="0" smtClean="0"/>
              <a:t>Protein molecules are made of smaller molecules called 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 acids.</a:t>
            </a:r>
          </a:p>
          <a:p>
            <a:r>
              <a:rPr lang="en-US" sz="4800" dirty="0" smtClean="0"/>
              <a:t>Makes up the structure of the cell.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0962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1592</Words>
  <Application>Microsoft Office PowerPoint</Application>
  <PresentationFormat>On-screen Show (4:3)</PresentationFormat>
  <Paragraphs>161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Chapter 3</vt:lpstr>
      <vt:lpstr>Element</vt:lpstr>
      <vt:lpstr>Compound</vt:lpstr>
      <vt:lpstr>Water </vt:lpstr>
      <vt:lpstr>Organic Compounds</vt:lpstr>
      <vt:lpstr>Inorganic Compounds</vt:lpstr>
      <vt:lpstr>Carbohydrates</vt:lpstr>
      <vt:lpstr>LIPIDS</vt:lpstr>
      <vt:lpstr>PROTEINS</vt:lpstr>
      <vt:lpstr>Enzyme</vt:lpstr>
      <vt:lpstr>Nucleic Acids</vt:lpstr>
      <vt:lpstr>DNA</vt:lpstr>
      <vt:lpstr>RNA </vt:lpstr>
      <vt:lpstr>Section 2</vt:lpstr>
      <vt:lpstr>Cell Membrane</vt:lpstr>
      <vt:lpstr>Movement In/Out of Cell</vt:lpstr>
      <vt:lpstr>Diffusion</vt:lpstr>
      <vt:lpstr>PowerPoint Presentation</vt:lpstr>
      <vt:lpstr>Concentration</vt:lpstr>
      <vt:lpstr>Diffusion</vt:lpstr>
      <vt:lpstr>PowerPoint Presentation</vt:lpstr>
      <vt:lpstr>PowerPoint Presentation</vt:lpstr>
      <vt:lpstr>OSMOSIS</vt:lpstr>
      <vt:lpstr>Osmosis Movement</vt:lpstr>
      <vt:lpstr>Passive Transport</vt:lpstr>
      <vt:lpstr>Active Transport</vt:lpstr>
      <vt:lpstr>Moving materials by Active Transport</vt:lpstr>
      <vt:lpstr>PowerPoint Presentation</vt:lpstr>
      <vt:lpstr>CYTOPLASM</vt:lpstr>
      <vt:lpstr>Section 3 Photosynthesis</vt:lpstr>
      <vt:lpstr>Photosynthesis</vt:lpstr>
      <vt:lpstr>Autotroph</vt:lpstr>
      <vt:lpstr>Heterotroph</vt:lpstr>
      <vt:lpstr>The Process of Photosynthesis</vt:lpstr>
      <vt:lpstr>PowerPoint Presentation</vt:lpstr>
      <vt:lpstr>1. Capturing the Sunlight</vt:lpstr>
      <vt:lpstr>2. Using Energy to Make Food</vt:lpstr>
      <vt:lpstr>PowerPoint Presentation</vt:lpstr>
      <vt:lpstr>Section 4 Respiration</vt:lpstr>
      <vt:lpstr>Respiration</vt:lpstr>
      <vt:lpstr>Importance of Respiration</vt:lpstr>
      <vt:lpstr>Steps of Respiration</vt:lpstr>
      <vt:lpstr>Products of Respiration</vt:lpstr>
      <vt:lpstr>Fermentation</vt:lpstr>
      <vt:lpstr>Section 5 Cell Division</vt:lpstr>
      <vt:lpstr>Cell Cycle</vt:lpstr>
      <vt:lpstr>Interphase</vt:lpstr>
      <vt:lpstr>Replication</vt:lpstr>
      <vt:lpstr>PowerPoint Presentation</vt:lpstr>
      <vt:lpstr>Stage 2 Mitosis</vt:lpstr>
      <vt:lpstr>Mitosis: Prophase</vt:lpstr>
      <vt:lpstr>Mitosis: Metaphase</vt:lpstr>
      <vt:lpstr>Mitosis: Anaphase</vt:lpstr>
      <vt:lpstr>Stage 3: Cytokinesis</vt:lpstr>
      <vt:lpstr>DNA Replication</vt:lpstr>
      <vt:lpstr>PowerPoint Presentation</vt:lpstr>
      <vt:lpstr>DNA Structure</vt:lpstr>
      <vt:lpstr>Nitrogen Bases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KEVIN KRINGE</dc:creator>
  <cp:lastModifiedBy>User</cp:lastModifiedBy>
  <cp:revision>36</cp:revision>
  <dcterms:created xsi:type="dcterms:W3CDTF">2015-11-30T03:34:21Z</dcterms:created>
  <dcterms:modified xsi:type="dcterms:W3CDTF">2015-12-07T17:14:17Z</dcterms:modified>
</cp:coreProperties>
</file>