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03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6" r:id="rId24"/>
    <p:sldId id="277" r:id="rId25"/>
    <p:sldId id="304" r:id="rId26"/>
    <p:sldId id="305" r:id="rId27"/>
    <p:sldId id="310" r:id="rId28"/>
    <p:sldId id="306" r:id="rId29"/>
    <p:sldId id="307" r:id="rId30"/>
    <p:sldId id="312" r:id="rId31"/>
    <p:sldId id="314" r:id="rId32"/>
    <p:sldId id="313" r:id="rId33"/>
    <p:sldId id="315" r:id="rId34"/>
    <p:sldId id="316" r:id="rId35"/>
    <p:sldId id="308" r:id="rId36"/>
    <p:sldId id="311" r:id="rId37"/>
    <p:sldId id="317" r:id="rId38"/>
    <p:sldId id="278" r:id="rId39"/>
    <p:sldId id="279" r:id="rId40"/>
    <p:sldId id="280" r:id="rId41"/>
    <p:sldId id="281" r:id="rId42"/>
    <p:sldId id="282" r:id="rId43"/>
    <p:sldId id="283" r:id="rId44"/>
    <p:sldId id="284" r:id="rId45"/>
    <p:sldId id="287" r:id="rId46"/>
    <p:sldId id="288" r:id="rId47"/>
    <p:sldId id="289" r:id="rId48"/>
    <p:sldId id="290" r:id="rId49"/>
    <p:sldId id="291" r:id="rId50"/>
    <p:sldId id="292" r:id="rId51"/>
    <p:sldId id="293" r:id="rId52"/>
    <p:sldId id="294" r:id="rId53"/>
    <p:sldId id="295" r:id="rId54"/>
    <p:sldId id="296" r:id="rId55"/>
    <p:sldId id="297" r:id="rId56"/>
    <p:sldId id="298" r:id="rId57"/>
    <p:sldId id="299" r:id="rId58"/>
    <p:sldId id="300" r:id="rId59"/>
    <p:sldId id="301" r:id="rId60"/>
    <p:sldId id="302" r:id="rId61"/>
    <p:sldId id="285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F0B2EED-A3EC-45A9-A055-47D95A020DDB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20087C-5B17-406D-A5FE-2CA7D8D2172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819400"/>
          </a:xfrm>
        </p:spPr>
        <p:txBody>
          <a:bodyPr>
            <a:normAutofit fontScale="85000" lnSpcReduction="20000"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GENETICS</a:t>
            </a:r>
          </a:p>
          <a:p>
            <a:r>
              <a:rPr lang="en-US" sz="8000" dirty="0" smtClean="0">
                <a:solidFill>
                  <a:srgbClr val="FF0000"/>
                </a:solidFill>
              </a:rPr>
              <a:t>The Science of Heredity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CHAPTER 4 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727270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Recessive Allele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91600" cy="4525963"/>
          </a:xfrm>
        </p:spPr>
        <p:txBody>
          <a:bodyPr>
            <a:normAutofit/>
          </a:bodyPr>
          <a:lstStyle/>
          <a:p>
            <a:r>
              <a:rPr lang="en-US" sz="6000" b="1" u="sng" dirty="0" smtClean="0"/>
              <a:t>Hidden</a:t>
            </a:r>
            <a:r>
              <a:rPr lang="en-US" sz="6000" dirty="0" smtClean="0"/>
              <a:t> when there is a </a:t>
            </a:r>
            <a:r>
              <a:rPr lang="en-US" sz="6000" u="sng" dirty="0" smtClean="0"/>
              <a:t>dominant allele</a:t>
            </a:r>
            <a:r>
              <a:rPr lang="en-US" sz="6000" dirty="0" smtClean="0"/>
              <a:t>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80782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Terms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90600"/>
            <a:ext cx="9144000" cy="5715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Purebred </a:t>
            </a:r>
            <a:r>
              <a:rPr lang="en-US" sz="6000" dirty="0" smtClean="0"/>
              <a:t>= pure Dominant or pure recessive (TT or </a:t>
            </a:r>
            <a:r>
              <a:rPr lang="en-US" sz="6000" dirty="0" err="1" smtClean="0"/>
              <a:t>tt</a:t>
            </a:r>
            <a:r>
              <a:rPr lang="en-US" sz="6000" dirty="0" smtClean="0"/>
              <a:t>).</a:t>
            </a:r>
          </a:p>
          <a:p>
            <a:r>
              <a:rPr lang="en-US" sz="6000" b="1" dirty="0" smtClean="0"/>
              <a:t>Homozygous Alleles </a:t>
            </a:r>
            <a:r>
              <a:rPr lang="en-US" sz="6000" dirty="0" smtClean="0"/>
              <a:t>= PUREBRED (TT or </a:t>
            </a:r>
            <a:r>
              <a:rPr lang="en-US" sz="6000" dirty="0" err="1" smtClean="0"/>
              <a:t>tt</a:t>
            </a:r>
            <a:r>
              <a:rPr lang="en-US" sz="6000" dirty="0" smtClean="0"/>
              <a:t>).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3763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"/>
            <a:ext cx="9144000" cy="5973763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Heterozygous</a:t>
            </a:r>
            <a:r>
              <a:rPr lang="en-US" sz="6000" dirty="0" smtClean="0"/>
              <a:t> = Hybrid (Tt)</a:t>
            </a:r>
            <a:endParaRPr lang="en-US" sz="6000" dirty="0"/>
          </a:p>
        </p:txBody>
      </p:sp>
      <p:pic>
        <p:nvPicPr>
          <p:cNvPr id="9218" name="Picture 2" descr="\\haasnas\staff\KRINGEK\My Pictures\g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86868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500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3352800"/>
            <a:ext cx="8763000" cy="3048000"/>
          </a:xfrm>
        </p:spPr>
        <p:txBody>
          <a:bodyPr>
            <a:noAutofit/>
          </a:bodyPr>
          <a:lstStyle/>
          <a:p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 Probability &amp; Heredity</a:t>
            </a:r>
            <a:endParaRPr 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\\haasnas\staff\KRINGEK\My Pictures\B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458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565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Probability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991600" cy="54864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likely an event will occur.</a:t>
            </a:r>
          </a:p>
          <a:p>
            <a:r>
              <a:rPr lang="en-US" sz="6000" dirty="0" smtClean="0"/>
              <a:t>Probability of genetics uses a PUNNET SQUARE.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87070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Punnett Square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19200"/>
            <a:ext cx="9067800" cy="5638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A diagram that shows all the possible genetic outcomes.</a:t>
            </a:r>
            <a:endParaRPr lang="en-US" sz="6000" dirty="0"/>
          </a:p>
        </p:txBody>
      </p:sp>
      <p:pic>
        <p:nvPicPr>
          <p:cNvPr id="1026" name="Picture 2" descr="\\haasnas\staff\KRINGEK\My Pictures\G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971800"/>
            <a:ext cx="5410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074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a Punnett Square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r>
              <a:rPr lang="en-US" sz="5400" dirty="0" smtClean="0"/>
              <a:t>Draw a box &amp; divide it into 4 squares.</a:t>
            </a:r>
          </a:p>
          <a:p>
            <a:r>
              <a:rPr lang="en-US" sz="5400" dirty="0" smtClean="0"/>
              <a:t>Write the </a:t>
            </a:r>
            <a:r>
              <a:rPr lang="en-US" sz="5400" u="sng" dirty="0" smtClean="0">
                <a:solidFill>
                  <a:srgbClr val="FF0000"/>
                </a:solidFill>
              </a:rPr>
              <a:t>male parent’s</a:t>
            </a:r>
            <a:r>
              <a:rPr lang="en-US" sz="5400" dirty="0" smtClean="0"/>
              <a:t> alleles </a:t>
            </a:r>
            <a:r>
              <a:rPr lang="en-US" sz="5400" i="1" u="sng" dirty="0" smtClean="0"/>
              <a:t>top of square </a:t>
            </a:r>
            <a:r>
              <a:rPr lang="en-US" sz="5400" dirty="0" smtClean="0"/>
              <a:t>&amp; </a:t>
            </a:r>
            <a:r>
              <a:rPr lang="en-US" sz="54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 parent’s </a:t>
            </a:r>
            <a:r>
              <a:rPr lang="en-US" sz="5400" dirty="0" smtClean="0"/>
              <a:t>alleles on the </a:t>
            </a:r>
            <a:r>
              <a:rPr lang="en-US" sz="5400" i="1" u="sng" dirty="0" smtClean="0"/>
              <a:t>LEFT</a:t>
            </a:r>
            <a:r>
              <a:rPr lang="en-US" sz="5400" dirty="0" smtClean="0"/>
              <a:t> side of square.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98432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haasnas\staff\KRINGEK\My Pictures\G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796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</a:t>
            </a: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9144000" cy="55626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Capital Allele MUST be written first!</a:t>
            </a:r>
          </a:p>
          <a:p>
            <a:r>
              <a:rPr lang="en-US" sz="6000" dirty="0" smtClean="0"/>
              <a:t>Rr (Correct)  </a:t>
            </a:r>
            <a:r>
              <a:rPr lang="en-US" sz="6000" dirty="0" err="1" smtClean="0"/>
              <a:t>rR</a:t>
            </a:r>
            <a:r>
              <a:rPr lang="en-US" sz="6000" dirty="0" smtClean="0"/>
              <a:t> (incorrect)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452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Phenotype vs Genotype</a:t>
            </a:r>
            <a:endParaRPr lang="en-US" sz="6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6000" dirty="0" smtClean="0"/>
              <a:t>henotype = </a:t>
            </a:r>
            <a:r>
              <a:rPr lang="en-US" sz="60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6000" dirty="0" smtClean="0"/>
              <a:t>hysical Appearance</a:t>
            </a:r>
          </a:p>
          <a:p>
            <a:r>
              <a:rPr lang="en-US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6000" dirty="0" smtClean="0"/>
              <a:t>enotype = </a:t>
            </a:r>
            <a:r>
              <a:rPr lang="en-US" sz="6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</a:t>
            </a:r>
            <a:r>
              <a:rPr lang="en-US" sz="6000" dirty="0" smtClean="0"/>
              <a:t>tic Make-up, Alleles (letters)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0372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451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19093435"/>
              </p:ext>
            </p:extLst>
          </p:nvPr>
        </p:nvGraphicFramePr>
        <p:xfrm>
          <a:off x="152400" y="457199"/>
          <a:ext cx="8991600" cy="502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4495800"/>
              </a:tblGrid>
              <a:tr h="1120921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Phenotypes</a:t>
                      </a:r>
                      <a:r>
                        <a:rPr lang="en-US" sz="4400" baseline="0" dirty="0" smtClean="0"/>
                        <a:t> 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Genotypes</a:t>
                      </a:r>
                      <a:endParaRPr lang="en-US" sz="4400" dirty="0"/>
                    </a:p>
                  </a:txBody>
                  <a:tcPr/>
                </a:tc>
              </a:tr>
              <a:tr h="1120921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Smooth pods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b="1" dirty="0" smtClean="0"/>
                        <a:t>SS</a:t>
                      </a:r>
                      <a:endParaRPr lang="en-US" sz="4400" b="1" dirty="0"/>
                    </a:p>
                  </a:txBody>
                  <a:tcPr/>
                </a:tc>
              </a:tr>
              <a:tr h="1120921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Smooth</a:t>
                      </a:r>
                      <a:r>
                        <a:rPr lang="en-US" sz="4400" baseline="0" dirty="0" smtClean="0"/>
                        <a:t> pods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b="1" dirty="0" err="1" smtClean="0"/>
                        <a:t>Ss</a:t>
                      </a:r>
                      <a:endParaRPr lang="en-US" sz="4400" b="1" dirty="0"/>
                    </a:p>
                  </a:txBody>
                  <a:tcPr/>
                </a:tc>
              </a:tr>
              <a:tr h="1120921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Pinched pods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b="1" dirty="0" err="1" smtClean="0"/>
                        <a:t>ss</a:t>
                      </a:r>
                      <a:endParaRPr lang="en-US" sz="4400" b="1" dirty="0"/>
                    </a:p>
                  </a:txBody>
                  <a:tcPr/>
                </a:tc>
              </a:tr>
              <a:tr h="54551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5715000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Smooth Pods – Dominant</a:t>
            </a:r>
          </a:p>
          <a:p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Pinched Pods- Recessive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0571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75256843"/>
              </p:ext>
            </p:extLst>
          </p:nvPr>
        </p:nvGraphicFramePr>
        <p:xfrm>
          <a:off x="1333500" y="2110264"/>
          <a:ext cx="4800600" cy="3535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00300"/>
                <a:gridCol w="2400300"/>
              </a:tblGrid>
              <a:tr h="1271670">
                <a:tc>
                  <a:txBody>
                    <a:bodyPr/>
                    <a:lstStyle/>
                    <a:p>
                      <a:endParaRPr lang="en-US" sz="4400" b="1" dirty="0" smtClean="0"/>
                    </a:p>
                    <a:p>
                      <a:r>
                        <a:rPr lang="en-US" sz="4400" b="1" dirty="0" smtClean="0"/>
                        <a:t>Bb</a:t>
                      </a:r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b="1" dirty="0" smtClean="0"/>
                    </a:p>
                    <a:p>
                      <a:r>
                        <a:rPr lang="en-US" sz="4400" b="1" dirty="0" smtClean="0"/>
                        <a:t>Bb</a:t>
                      </a:r>
                      <a:endParaRPr lang="en-US" sz="4400" b="1" dirty="0"/>
                    </a:p>
                  </a:txBody>
                  <a:tcPr/>
                </a:tc>
              </a:tr>
              <a:tr h="1866921">
                <a:tc>
                  <a:txBody>
                    <a:bodyPr/>
                    <a:lstStyle/>
                    <a:p>
                      <a:endParaRPr lang="en-US" sz="4400" b="1" dirty="0" smtClean="0"/>
                    </a:p>
                    <a:p>
                      <a:r>
                        <a:rPr lang="en-US" sz="4400" b="1" dirty="0" smtClean="0"/>
                        <a:t>Bb</a:t>
                      </a:r>
                    </a:p>
                    <a:p>
                      <a:endParaRPr lang="en-US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b="1" dirty="0" smtClean="0"/>
                    </a:p>
                    <a:p>
                      <a:r>
                        <a:rPr lang="en-US" sz="4400" b="1" dirty="0" smtClean="0"/>
                        <a:t>Bb</a:t>
                      </a:r>
                      <a:endParaRPr lang="en-US" sz="4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2438400"/>
            <a:ext cx="685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Bb</a:t>
            </a:r>
          </a:p>
          <a:p>
            <a:r>
              <a:rPr lang="en-US" sz="5400" b="1" dirty="0"/>
              <a:t>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0" y="1186934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BB</a:t>
            </a:r>
            <a:r>
              <a:rPr lang="en-US" sz="5400" b="1" dirty="0" smtClean="0"/>
              <a:t>●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52238" y="6031468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1905000" y="4821803"/>
            <a:ext cx="579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solidFill>
                  <a:prstClr val="black"/>
                </a:solidFill>
              </a:rPr>
              <a:t>Genotype 4/4 100%  Bb</a:t>
            </a:r>
          </a:p>
          <a:p>
            <a:pPr lvl="0"/>
            <a:r>
              <a:rPr lang="en-US" sz="3600" b="1" dirty="0">
                <a:solidFill>
                  <a:prstClr val="black"/>
                </a:solidFill>
              </a:rPr>
              <a:t>Phenotype 4/4 100% BLACK</a:t>
            </a:r>
          </a:p>
        </p:txBody>
      </p:sp>
    </p:spTree>
    <p:extLst>
      <p:ext uri="{BB962C8B-B14F-4D97-AF65-F5344CB8AC3E}">
        <p14:creationId xmlns:p14="http://schemas.microsoft.com/office/powerpoint/2010/main" val="3224474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Codominance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838200"/>
            <a:ext cx="9067800" cy="6019800"/>
          </a:xfrm>
        </p:spPr>
        <p:txBody>
          <a:bodyPr>
            <a:noAutofit/>
          </a:bodyPr>
          <a:lstStyle/>
          <a:p>
            <a:r>
              <a:rPr lang="en-US" sz="5400" dirty="0" smtClean="0"/>
              <a:t>An inheritance Pattern where 3 Phenotypes exist. (one is intermediate)</a:t>
            </a:r>
          </a:p>
          <a:p>
            <a:r>
              <a:rPr lang="en-US" sz="5400" b="1" dirty="0" smtClean="0"/>
              <a:t>BOTH</a:t>
            </a:r>
            <a:r>
              <a:rPr lang="en-US" sz="5400" dirty="0" smtClean="0"/>
              <a:t> alleles are expressed in the offspring. Alleles are </a:t>
            </a:r>
            <a:r>
              <a:rPr lang="en-US" sz="5400" b="1" dirty="0" smtClean="0"/>
              <a:t>neither</a:t>
            </a:r>
            <a:r>
              <a:rPr lang="en-US" sz="5400" dirty="0" smtClean="0"/>
              <a:t> </a:t>
            </a:r>
            <a:r>
              <a:rPr lang="en-US" sz="5400" u="sng" dirty="0" smtClean="0"/>
              <a:t>dominant </a:t>
            </a:r>
            <a:r>
              <a:rPr lang="en-US" sz="5400" dirty="0" smtClean="0"/>
              <a:t>nor </a:t>
            </a:r>
            <a:r>
              <a:rPr lang="en-US" sz="5400" i="1" u="sng" dirty="0" smtClean="0"/>
              <a:t>recessive</a:t>
            </a:r>
            <a:r>
              <a:rPr lang="en-US" sz="5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61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686800" cy="1066800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Ex:  </a:t>
            </a:r>
            <a:r>
              <a:rPr lang="en-US" sz="6000" b="1" dirty="0" smtClean="0">
                <a:solidFill>
                  <a:srgbClr val="FF0000"/>
                </a:solidFill>
              </a:rPr>
              <a:t>Snapdragons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5800" dirty="0" smtClean="0"/>
              <a:t>C </a:t>
            </a:r>
            <a:r>
              <a:rPr lang="en-US" sz="5800" dirty="0"/>
              <a:t>= Color </a:t>
            </a:r>
            <a:r>
              <a:rPr lang="en-US" sz="5800" b="1" dirty="0">
                <a:solidFill>
                  <a:srgbClr val="FF0000"/>
                </a:solidFill>
              </a:rPr>
              <a:t>CR </a:t>
            </a:r>
            <a:r>
              <a:rPr lang="en-US" sz="5800" b="1" dirty="0" err="1">
                <a:solidFill>
                  <a:srgbClr val="FF0000"/>
                </a:solidFill>
              </a:rPr>
              <a:t>CR</a:t>
            </a:r>
            <a:r>
              <a:rPr lang="en-US" sz="5800" b="1" dirty="0">
                <a:solidFill>
                  <a:srgbClr val="FF0000"/>
                </a:solidFill>
              </a:rPr>
              <a:t> = </a:t>
            </a:r>
            <a:r>
              <a:rPr lang="en-US" sz="5800" b="1" dirty="0" smtClean="0">
                <a:solidFill>
                  <a:srgbClr val="FF0000"/>
                </a:solidFill>
              </a:rPr>
              <a:t>Red</a:t>
            </a:r>
            <a:r>
              <a:rPr lang="en-US" sz="5800" dirty="0" smtClean="0"/>
              <a:t>,            </a:t>
            </a:r>
            <a:r>
              <a:rPr lang="en-US" sz="5800" b="1" dirty="0" smtClean="0">
                <a:solidFill>
                  <a:schemeClr val="tx2">
                    <a:lumMod val="75000"/>
                  </a:schemeClr>
                </a:solidFill>
              </a:rPr>
              <a:t>CR </a:t>
            </a:r>
            <a:r>
              <a:rPr lang="en-US" sz="5800" b="1" dirty="0">
                <a:solidFill>
                  <a:schemeClr val="tx2">
                    <a:lumMod val="75000"/>
                  </a:schemeClr>
                </a:solidFill>
              </a:rPr>
              <a:t>CW = Pink</a:t>
            </a:r>
          </a:p>
          <a:p>
            <a:r>
              <a:rPr lang="en-US" sz="5800" b="1" dirty="0" err="1">
                <a:solidFill>
                  <a:schemeClr val="accent6">
                    <a:lumMod val="75000"/>
                  </a:schemeClr>
                </a:solidFill>
              </a:rPr>
              <a:t>CwCw</a:t>
            </a:r>
            <a:r>
              <a:rPr lang="en-US" sz="5800" b="1" dirty="0">
                <a:solidFill>
                  <a:schemeClr val="accent6">
                    <a:lumMod val="75000"/>
                  </a:schemeClr>
                </a:solidFill>
              </a:rPr>
              <a:t> = </a:t>
            </a:r>
            <a:r>
              <a:rPr lang="en-US" sz="5800" b="1" dirty="0" smtClean="0">
                <a:solidFill>
                  <a:schemeClr val="accent6">
                    <a:lumMod val="75000"/>
                  </a:schemeClr>
                </a:solidFill>
              </a:rPr>
              <a:t>White</a:t>
            </a:r>
          </a:p>
          <a:p>
            <a:r>
              <a:rPr lang="en-US" sz="5800" dirty="0" smtClean="0"/>
              <a:t>Offspring will have parts of all 3 colors. No real recessive here.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361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27468974"/>
              </p:ext>
            </p:extLst>
          </p:nvPr>
        </p:nvGraphicFramePr>
        <p:xfrm>
          <a:off x="1676400" y="2362200"/>
          <a:ext cx="6096000" cy="4191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91556"/>
                <a:gridCol w="3104444"/>
              </a:tblGrid>
              <a:tr h="2095500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CR     </a:t>
                      </a:r>
                      <a:r>
                        <a:rPr lang="en-US" sz="6000" dirty="0" err="1" smtClean="0"/>
                        <a:t>CR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CR </a:t>
                      </a:r>
                      <a:r>
                        <a:rPr lang="en-US" sz="6000" dirty="0" err="1" smtClean="0"/>
                        <a:t>Cw</a:t>
                      </a:r>
                      <a:endParaRPr lang="en-US" sz="6000" dirty="0"/>
                    </a:p>
                  </a:txBody>
                  <a:tcPr/>
                </a:tc>
              </a:tr>
              <a:tr h="2095500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CR</a:t>
                      </a:r>
                      <a:r>
                        <a:rPr lang="en-US" sz="6000" baseline="0" dirty="0" smtClean="0"/>
                        <a:t>    </a:t>
                      </a:r>
                      <a:r>
                        <a:rPr lang="en-US" sz="6000" baseline="0" dirty="0" err="1" smtClean="0"/>
                        <a:t>Cw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err="1" smtClean="0"/>
                        <a:t>Cw</a:t>
                      </a:r>
                      <a:r>
                        <a:rPr lang="en-US" sz="6000" dirty="0" smtClean="0"/>
                        <a:t>    </a:t>
                      </a:r>
                      <a:r>
                        <a:rPr lang="en-US" sz="6000" dirty="0" err="1" smtClean="0"/>
                        <a:t>Cw</a:t>
                      </a:r>
                      <a:endParaRPr lang="en-US" sz="6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3276600"/>
            <a:ext cx="7425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5257800"/>
            <a:ext cx="9685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/>
              <a:t>Cw</a:t>
            </a:r>
            <a:endParaRPr lang="en-US" sz="4800" b="1" dirty="0"/>
          </a:p>
        </p:txBody>
      </p:sp>
      <p:sp>
        <p:nvSpPr>
          <p:cNvPr id="11" name="Rectangle 10"/>
          <p:cNvSpPr/>
          <p:nvPr/>
        </p:nvSpPr>
        <p:spPr>
          <a:xfrm>
            <a:off x="3048001" y="1303764"/>
            <a:ext cx="9907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dirty="0">
                <a:solidFill>
                  <a:prstClr val="black"/>
                </a:solidFill>
              </a:rPr>
              <a:t>C</a:t>
            </a:r>
            <a:r>
              <a:rPr lang="en-US" sz="3600" dirty="0">
                <a:solidFill>
                  <a:prstClr val="black"/>
                </a:solidFill>
              </a:rPr>
              <a:t>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23531" y="1040239"/>
            <a:ext cx="10344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800" b="1" dirty="0" err="1">
                <a:solidFill>
                  <a:prstClr val="black"/>
                </a:solidFill>
              </a:rPr>
              <a:t>Cw</a:t>
            </a:r>
            <a:endParaRPr lang="en-US" sz="4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236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4-3 The Cell &amp; Inheritance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\\haasnas\staff\KRINGEK\My Pictures\g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86868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297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8382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Walter Sutton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85800"/>
            <a:ext cx="9144000" cy="6019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early 1900s, scientists were working to identify cell structures that carried hereditary factors (genes).</a:t>
            </a:r>
          </a:p>
          <a:p>
            <a:r>
              <a:rPr 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Sutton observed the sex cells in grasshoppers &amp; noticed that each </a:t>
            </a:r>
            <a:r>
              <a:rPr 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offspring </a:t>
            </a:r>
            <a:r>
              <a:rPr 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exactly the same number of chromosomes in body cells as each of the parents.</a:t>
            </a:r>
          </a:p>
        </p:txBody>
      </p:sp>
    </p:spTree>
    <p:extLst>
      <p:ext uri="{BB962C8B-B14F-4D97-AF65-F5344CB8AC3E}">
        <p14:creationId xmlns:p14="http://schemas.microsoft.com/office/powerpoint/2010/main" val="2321299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067800" cy="4498848"/>
          </a:xfrm>
        </p:spPr>
        <p:txBody>
          <a:bodyPr/>
          <a:lstStyle/>
          <a:p>
            <a:r>
              <a:rPr lang="en-US" sz="5400" dirty="0"/>
              <a:t>He reasoned that </a:t>
            </a:r>
            <a:r>
              <a:rPr lang="en-US" sz="5400" b="1" dirty="0"/>
              <a:t>chromosomes occurred in pairs, with one </a:t>
            </a:r>
            <a:r>
              <a:rPr lang="en-US" sz="5400" dirty="0"/>
              <a:t>coming from the male &amp; the other from the female parent.</a:t>
            </a:r>
          </a:p>
          <a:p>
            <a:endParaRPr lang="en-US" dirty="0"/>
          </a:p>
        </p:txBody>
      </p:sp>
      <p:pic>
        <p:nvPicPr>
          <p:cNvPr id="2050" name="Picture 2" descr="\\haasnas\staff\KRINGEK\My Pictures\g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067800" cy="167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0113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Chromosome Theory of Inheritance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991600" cy="5257800"/>
          </a:xfrm>
        </p:spPr>
        <p:txBody>
          <a:bodyPr>
            <a:noAutofit/>
          </a:bodyPr>
          <a:lstStyle/>
          <a:p>
            <a:r>
              <a:rPr lang="en-US" sz="5400" dirty="0" smtClean="0"/>
              <a:t>Sutton found that genes are located on chromosomes.</a:t>
            </a:r>
          </a:p>
          <a:p>
            <a:r>
              <a:rPr lang="en-US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Chromosome Theory- </a:t>
            </a:r>
            <a:r>
              <a:rPr lang="en-US" sz="5400" dirty="0" smtClean="0"/>
              <a:t>genes are carried from parents to their offspring on chromosomes.</a:t>
            </a:r>
            <a:endParaRPr lang="en-US" sz="5400" dirty="0"/>
          </a:p>
        </p:txBody>
      </p:sp>
      <p:pic>
        <p:nvPicPr>
          <p:cNvPr id="3074" name="Picture 2" descr="\\haasnas\staff\KRINGEK\My Pictures\g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638800"/>
            <a:ext cx="36576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87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75895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Meiosis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process by which the number of chromosomes is reduced by half to form sex cells (sperm/eggs).</a:t>
            </a:r>
          </a:p>
          <a:p>
            <a:r>
              <a:rPr lang="en-US" sz="3200" dirty="0" smtClean="0"/>
              <a:t>During meiosis, the chromosome pairs separate &amp; are distributed to </a:t>
            </a:r>
            <a:r>
              <a:rPr lang="en-US" sz="3200" i="1" u="sng" dirty="0" smtClean="0"/>
              <a:t>2 different cells</a:t>
            </a:r>
            <a:r>
              <a:rPr lang="en-US" sz="3200" dirty="0" smtClean="0"/>
              <a:t>. The resulting sex cells have only half as many chromosomes as the other cells in the organism.</a:t>
            </a:r>
          </a:p>
          <a:p>
            <a:r>
              <a:rPr lang="en-US" sz="3200" dirty="0" smtClean="0"/>
              <a:t>When they combine, each sex cell contributes </a:t>
            </a:r>
            <a:r>
              <a:rPr lang="en-US" sz="3200" i="1" u="sng" dirty="0" smtClean="0"/>
              <a:t>half the number of chromosomes </a:t>
            </a:r>
            <a:r>
              <a:rPr lang="en-US" sz="3200" dirty="0" smtClean="0"/>
              <a:t>to produce offspring.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015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Genetics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991600" cy="49069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Study of how genes (traits) are inherited.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003617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"/>
            <a:ext cx="9144000" cy="67056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Meiosis</a:t>
            </a:r>
            <a:r>
              <a:rPr lang="en-US" sz="4400" dirty="0" smtClean="0"/>
              <a:t>, every parent cell is copied. Centromeres hold the two chromatids together.</a:t>
            </a:r>
          </a:p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Meiosis I</a:t>
            </a:r>
            <a:r>
              <a:rPr lang="en-US" sz="4400" dirty="0" smtClean="0"/>
              <a:t>- chromosome pairs line up in the center of the cell. The pairs then separate and move to opposite ends of the cell.  2 NEW CELLS form each with half of the number of chromosomes.</a:t>
            </a:r>
          </a:p>
        </p:txBody>
      </p:sp>
    </p:spTree>
    <p:extLst>
      <p:ext uri="{BB962C8B-B14F-4D97-AF65-F5344CB8AC3E}">
        <p14:creationId xmlns:p14="http://schemas.microsoft.com/office/powerpoint/2010/main" val="12672470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28600"/>
            <a:ext cx="9144000" cy="6553200"/>
          </a:xfrm>
        </p:spPr>
        <p:txBody>
          <a:bodyPr>
            <a:normAutofit lnSpcReduction="10000"/>
          </a:bodyPr>
          <a:lstStyle/>
          <a:p>
            <a:r>
              <a:rPr lang="en-US" sz="6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Meiosis II- </a:t>
            </a:r>
            <a:r>
              <a:rPr lang="en-US" sz="6400" dirty="0"/>
              <a:t>the chromosomes move to the center of the new cell, the centromeres split &amp; chromatids are now separate &amp; move to opposite ends of cell.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6691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04800"/>
            <a:ext cx="9144000" cy="65532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Each of the 2 cells separate to create 4 sex cells with each having only half the number of chromosomes.</a:t>
            </a:r>
          </a:p>
          <a:p>
            <a:r>
              <a:rPr lang="en-US" sz="5400" dirty="0" smtClean="0"/>
              <a:t>Each cell has only one chromosome from each original pair.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625366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\\haasnas\staff\KRINGEK\My Pictures\g2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4186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\\haasnas\staff\KRINGEK\My Pictures\g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8907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Punnett Squares </a:t>
            </a:r>
            <a:r>
              <a:rPr lang="en-US" sz="5400" dirty="0" smtClean="0"/>
              <a:t>show the results of meiosis. </a:t>
            </a:r>
          </a:p>
          <a:p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Chromosomes</a:t>
            </a:r>
            <a:r>
              <a:rPr lang="en-US" sz="5400" dirty="0" smtClean="0"/>
              <a:t> are made up of </a:t>
            </a:r>
            <a:r>
              <a:rPr lang="en-US" sz="5400" i="1" u="sng" dirty="0" smtClean="0"/>
              <a:t>many genes </a:t>
            </a:r>
            <a:r>
              <a:rPr lang="en-US" sz="5400" dirty="0" smtClean="0"/>
              <a:t>joined together </a:t>
            </a:r>
            <a:r>
              <a:rPr lang="en-US" sz="5400" u="sng" dirty="0" smtClean="0"/>
              <a:t>like beads on a string.</a:t>
            </a:r>
          </a:p>
          <a:p>
            <a:r>
              <a:rPr lang="en-US" sz="5400" dirty="0" smtClean="0"/>
              <a:t>Each chromosome pair has the same genes.</a:t>
            </a:r>
          </a:p>
        </p:txBody>
      </p:sp>
    </p:spTree>
    <p:extLst>
      <p:ext uri="{BB962C8B-B14F-4D97-AF65-F5344CB8AC3E}">
        <p14:creationId xmlns:p14="http://schemas.microsoft.com/office/powerpoint/2010/main" val="4136545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8000" b="-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/>
          </a:bodyPr>
          <a:lstStyle/>
          <a:p>
            <a:r>
              <a:rPr lang="en-US" sz="4800" dirty="0"/>
              <a:t>Genes are lined up in the same order on both chromosomes. However, </a:t>
            </a:r>
            <a:r>
              <a:rPr lang="en-US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alleles</a:t>
            </a:r>
            <a:r>
              <a:rPr lang="en-US" sz="4800" dirty="0"/>
              <a:t> for some of the genes might differ from each other, making the organism </a:t>
            </a:r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HETEROZYGOUS</a:t>
            </a:r>
            <a:r>
              <a:rPr lang="en-US" sz="4800" dirty="0"/>
              <a:t> for some traits. IF alleles are the same, the organism is </a:t>
            </a:r>
            <a:r>
              <a:rPr lang="en-US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HOMOZYGOUS</a:t>
            </a:r>
            <a:r>
              <a:rPr lang="en-US" sz="4800" dirty="0"/>
              <a:t> for those traits.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327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\\haasnas\staff\KRINGEK\My Pictures\g9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39199" cy="647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4686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4-4 The DNA Connection</a:t>
            </a:r>
            <a:endParaRPr lang="en-US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\\haasnas\staff\KRINGEK\My Pictures\B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88392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43900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sz="5400" dirty="0" smtClean="0"/>
              <a:t>Chromosomes are made of DNA (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deoxyribonucleic Acid)</a:t>
            </a:r>
          </a:p>
          <a:p>
            <a:r>
              <a:rPr lang="en-US" sz="5400" dirty="0" smtClean="0"/>
              <a:t>DNA double stranded.</a:t>
            </a:r>
          </a:p>
          <a:p>
            <a:r>
              <a:rPr lang="en-US" sz="5400" dirty="0" smtClean="0"/>
              <a:t>Each chromosome contains thousands of </a:t>
            </a:r>
            <a:r>
              <a:rPr lang="en-US" sz="5400" b="1" u="sng" dirty="0" smtClean="0"/>
              <a:t>genes.</a:t>
            </a:r>
          </a:p>
          <a:p>
            <a:r>
              <a:rPr lang="en-US" sz="5400" dirty="0" smtClean="0"/>
              <a:t>The sequence of bases in a gene forms a code.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8840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Gregor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Mendel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“Father of Genetics”</a:t>
            </a:r>
            <a:endParaRPr lang="en-US" sz="6000" dirty="0"/>
          </a:p>
        </p:txBody>
      </p:sp>
      <p:pic>
        <p:nvPicPr>
          <p:cNvPr id="2050" name="Picture 2" descr="\\haasnas\staff\KRINGEK\My Pictures\B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667000"/>
            <a:ext cx="4191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haasnas\staff\KRINGEK\My Pictures\B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95600"/>
            <a:ext cx="38862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3841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Every 3 letters is called a </a:t>
            </a:r>
            <a:r>
              <a:rPr lang="en-US" sz="6000" b="1" dirty="0" smtClean="0">
                <a:solidFill>
                  <a:srgbClr val="FF0000"/>
                </a:solidFill>
              </a:rPr>
              <a:t>CODON</a:t>
            </a:r>
            <a:r>
              <a:rPr lang="en-US" sz="6000" dirty="0" smtClean="0"/>
              <a:t>.</a:t>
            </a:r>
          </a:p>
          <a:p>
            <a:r>
              <a:rPr lang="en-US" sz="6000" dirty="0" smtClean="0"/>
              <a:t>Code = protein</a:t>
            </a:r>
          </a:p>
          <a:p>
            <a:r>
              <a:rPr lang="en-US" sz="6000" dirty="0" smtClean="0"/>
              <a:t>DNA carries codes.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7801502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668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DNA Bases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76200" y="1219200"/>
            <a:ext cx="9220200" cy="56041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PURINES:</a:t>
            </a:r>
            <a:r>
              <a:rPr lang="en-US" sz="5400" dirty="0" smtClean="0"/>
              <a:t>  1. Adenine (A)</a:t>
            </a:r>
          </a:p>
          <a:p>
            <a:pPr marL="0" indent="0" algn="ctr">
              <a:buNone/>
            </a:pPr>
            <a:r>
              <a:rPr lang="en-US" sz="5400" dirty="0"/>
              <a:t>	</a:t>
            </a:r>
            <a:r>
              <a:rPr lang="en-US" sz="5400" dirty="0" smtClean="0"/>
              <a:t>	  2. Guanine (G)</a:t>
            </a:r>
          </a:p>
          <a:p>
            <a:pPr marL="0" indent="0">
              <a:buNone/>
            </a:pPr>
            <a:r>
              <a:rPr lang="en-US" sz="5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Pyridimines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5400" dirty="0" smtClean="0"/>
              <a:t>                             </a:t>
            </a:r>
          </a:p>
          <a:p>
            <a:pPr marL="0" indent="0" algn="ctr">
              <a:buNone/>
            </a:pPr>
            <a:r>
              <a:rPr lang="en-US" sz="5400" dirty="0"/>
              <a:t> </a:t>
            </a:r>
            <a:r>
              <a:rPr lang="en-US" sz="5400" dirty="0" smtClean="0"/>
              <a:t>              1. Cytosine (C)</a:t>
            </a:r>
          </a:p>
          <a:p>
            <a:pPr marL="0" indent="0" algn="ctr">
              <a:buNone/>
            </a:pPr>
            <a:r>
              <a:rPr lang="en-US" sz="5400" dirty="0"/>
              <a:t>	</a:t>
            </a:r>
            <a:r>
              <a:rPr lang="en-US" sz="5400" dirty="0" smtClean="0"/>
              <a:t>	    2. Thymine (T)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502756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DNA Base Pairing</a:t>
            </a:r>
            <a:endParaRPr lang="en-US" sz="6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A = T , G = C,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789648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RNA Base Pairing</a:t>
            </a:r>
            <a:endParaRPr lang="en-US" sz="5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52400" y="1219200"/>
            <a:ext cx="8991600" cy="49069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A = U, G = C.</a:t>
            </a:r>
          </a:p>
          <a:p>
            <a:r>
              <a:rPr lang="en-US" sz="6000" dirty="0" smtClean="0"/>
              <a:t>There is NO “T” in RNA.</a:t>
            </a:r>
            <a:endParaRPr lang="en-US" sz="6000" dirty="0"/>
          </a:p>
        </p:txBody>
      </p:sp>
      <p:pic>
        <p:nvPicPr>
          <p:cNvPr id="8194" name="Picture 2" descr="\\haasnas\staff\KRINGEK\My Pictures\G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352800"/>
            <a:ext cx="342900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\\haasnas\staff\KRINGEK\My Pictures\g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352800"/>
            <a:ext cx="4572000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0521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8229600" cy="9144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Transcription</a:t>
            </a:r>
            <a:endParaRPr lang="en-US" sz="6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r>
              <a:rPr lang="en-US" sz="5400" dirty="0" smtClean="0"/>
              <a:t>The process by which RNA is made from DNA.</a:t>
            </a:r>
          </a:p>
          <a:p>
            <a:r>
              <a:rPr lang="en-US" sz="5400" dirty="0" smtClean="0"/>
              <a:t>Occurs in the Nucleus.</a:t>
            </a:r>
          </a:p>
          <a:p>
            <a:r>
              <a:rPr lang="en-US" sz="5400" dirty="0" smtClean="0"/>
              <a:t>Because DNA is </a:t>
            </a:r>
            <a:r>
              <a:rPr lang="en-US" sz="4800" dirty="0" smtClean="0"/>
              <a:t>too BIG </a:t>
            </a:r>
            <a:r>
              <a:rPr lang="en-US" sz="5400" dirty="0" smtClean="0"/>
              <a:t>to fit through nuclear pores, messenger RNA is used to “read” DNA.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2203602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990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RNA</a:t>
            </a:r>
            <a:endParaRPr lang="en-US" sz="5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r>
              <a:rPr lang="en-US" sz="5400" dirty="0" smtClean="0"/>
              <a:t>Single Stranded.</a:t>
            </a:r>
          </a:p>
          <a:p>
            <a:r>
              <a:rPr lang="en-US" sz="5400" dirty="0" smtClean="0"/>
              <a:t>Same bases as DNA EXCEPT instead of T RNA contains U.</a:t>
            </a:r>
          </a:p>
          <a:p>
            <a:r>
              <a:rPr lang="en-US" sz="5400" dirty="0" smtClean="0"/>
              <a:t>After transcription, mRNA leaves the nucleus &amp; attaches onto a ribosome.</a:t>
            </a:r>
            <a:endParaRPr lang="en-US" sz="5400" dirty="0"/>
          </a:p>
        </p:txBody>
      </p:sp>
      <p:pic>
        <p:nvPicPr>
          <p:cNvPr id="5122" name="Picture 2" descr="\\haasnas\staff\KRINGEK\My Pictures\B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52400"/>
            <a:ext cx="24193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4059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0"/>
            <a:ext cx="8991600" cy="6858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The message is translated into an amino acid sequence.</a:t>
            </a:r>
          </a:p>
          <a:p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Occurs on ribosomes.</a:t>
            </a:r>
          </a:p>
          <a:p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Requires </a:t>
            </a:r>
            <a:r>
              <a:rPr lang="en-US" sz="5400" b="1" dirty="0" err="1" smtClean="0">
                <a:solidFill>
                  <a:schemeClr val="accent6">
                    <a:lumMod val="75000"/>
                  </a:schemeClr>
                </a:solidFill>
              </a:rPr>
              <a:t>tRNA</a:t>
            </a: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 to translate the code. </a:t>
            </a:r>
            <a:r>
              <a:rPr lang="en-US" sz="5400" b="1" dirty="0" err="1" smtClean="0">
                <a:solidFill>
                  <a:schemeClr val="accent6">
                    <a:lumMod val="75000"/>
                  </a:schemeClr>
                </a:solidFill>
              </a:rPr>
              <a:t>tRNA</a:t>
            </a: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 can only read 3 mRNA codes at one time (codon).</a:t>
            </a:r>
            <a:endParaRPr lang="en-US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7643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GENETIC CODE</a:t>
            </a:r>
            <a:endParaRPr lang="en-US" sz="5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143000"/>
            <a:ext cx="9067800" cy="5715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The </a:t>
            </a:r>
            <a:r>
              <a:rPr lang="en-US" sz="5400" b="1" dirty="0" smtClean="0">
                <a:solidFill>
                  <a:srgbClr val="FF0000"/>
                </a:solidFill>
              </a:rPr>
              <a:t>Codon codes </a:t>
            </a:r>
            <a:r>
              <a:rPr lang="en-US" sz="5400" b="1" dirty="0" smtClean="0"/>
              <a:t>for which amino acid is to be made.</a:t>
            </a:r>
          </a:p>
          <a:p>
            <a:r>
              <a:rPr lang="en-US" sz="5400" b="1" dirty="0" smtClean="0">
                <a:solidFill>
                  <a:srgbClr val="FF0000"/>
                </a:solidFill>
              </a:rPr>
              <a:t>Amino Acids- </a:t>
            </a:r>
            <a:r>
              <a:rPr lang="en-US" sz="5400" b="1" dirty="0" smtClean="0"/>
              <a:t>the building blocks of proteins.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8161703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929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45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1000"/>
            <a:ext cx="8839200" cy="4191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= filial generation (daughter/son)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8428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391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578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787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782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540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267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03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943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885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91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Alleles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 allele- </a:t>
            </a:r>
            <a:r>
              <a:rPr lang="en-US" sz="6000" dirty="0" smtClean="0"/>
              <a:t>at least one CAPITAL LETTER</a:t>
            </a:r>
          </a:p>
          <a:p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Recessive allele- </a:t>
            </a:r>
            <a:r>
              <a:rPr lang="en-US" sz="6000" dirty="0" smtClean="0"/>
              <a:t>ALL lowercase letters.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2060265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923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4 Genetics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730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304800"/>
            <a:ext cx="9067800" cy="5821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AA  → Dominant</a:t>
            </a:r>
          </a:p>
          <a:p>
            <a:pPr marL="0" indent="0" algn="ctr">
              <a:buNone/>
            </a:pPr>
            <a:r>
              <a:rPr lang="en-US" sz="6600" dirty="0" smtClean="0"/>
              <a:t>Aa  → Dominant</a:t>
            </a:r>
          </a:p>
          <a:p>
            <a:pPr marL="0" indent="0" algn="ctr">
              <a:buNone/>
            </a:pPr>
            <a:endParaRPr lang="en-US" sz="6600" dirty="0" smtClean="0"/>
          </a:p>
          <a:p>
            <a:pPr marL="0" indent="0">
              <a:buNone/>
            </a:pPr>
            <a:r>
              <a:rPr lang="en-US" sz="6600" dirty="0" smtClean="0"/>
              <a:t>  aa →  Recessive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594999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haasnas\staff\KRINGEK\My Pictures\B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76400"/>
            <a:ext cx="41148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\\haasnas\staff\KRINGEK\My Pictures\B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447800"/>
            <a:ext cx="48768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506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Dominant Allele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9144000" cy="4830763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trait always shows up when the allele is present.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70600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309</TotalTime>
  <Words>898</Words>
  <Application>Microsoft Office PowerPoint</Application>
  <PresentationFormat>On-screen Show (4:3)</PresentationFormat>
  <Paragraphs>131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Civic</vt:lpstr>
      <vt:lpstr>CHAPTER 4 </vt:lpstr>
      <vt:lpstr>PowerPoint Presentation</vt:lpstr>
      <vt:lpstr>Genetics</vt:lpstr>
      <vt:lpstr>Gregor Mendel</vt:lpstr>
      <vt:lpstr>F = filial generation (daughter/son)</vt:lpstr>
      <vt:lpstr>Alleles</vt:lpstr>
      <vt:lpstr>PowerPoint Presentation</vt:lpstr>
      <vt:lpstr>PowerPoint Presentation</vt:lpstr>
      <vt:lpstr>Dominant Allele</vt:lpstr>
      <vt:lpstr>Recessive Allele</vt:lpstr>
      <vt:lpstr>Terms</vt:lpstr>
      <vt:lpstr>PowerPoint Presentation</vt:lpstr>
      <vt:lpstr>4-2 Probability &amp; Heredity</vt:lpstr>
      <vt:lpstr>Probability</vt:lpstr>
      <vt:lpstr>Punnett Square</vt:lpstr>
      <vt:lpstr>Making a Punnett Square</vt:lpstr>
      <vt:lpstr>PowerPoint Presentation</vt:lpstr>
      <vt:lpstr>Rule</vt:lpstr>
      <vt:lpstr>Phenotype vs Genotype</vt:lpstr>
      <vt:lpstr>PowerPoint Presentation</vt:lpstr>
      <vt:lpstr>PowerPoint Presentation</vt:lpstr>
      <vt:lpstr>Codominance</vt:lpstr>
      <vt:lpstr>Ex:  Snapdragons </vt:lpstr>
      <vt:lpstr>PowerPoint Presentation</vt:lpstr>
      <vt:lpstr>4-3 The Cell &amp; Inheritance</vt:lpstr>
      <vt:lpstr>Walter Sutton</vt:lpstr>
      <vt:lpstr>PowerPoint Presentation</vt:lpstr>
      <vt:lpstr>Chromosome Theory of Inheritance</vt:lpstr>
      <vt:lpstr>Meiosis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4-4 The DNA Connection</vt:lpstr>
      <vt:lpstr>PowerPoint Presentation</vt:lpstr>
      <vt:lpstr>PowerPoint Presentation</vt:lpstr>
      <vt:lpstr>DNA Bases</vt:lpstr>
      <vt:lpstr>DNA Base Pairing</vt:lpstr>
      <vt:lpstr>RNA Base Pairing</vt:lpstr>
      <vt:lpstr>Transcription</vt:lpstr>
      <vt:lpstr>RNA</vt:lpstr>
      <vt:lpstr>PowerPoint Presentation</vt:lpstr>
      <vt:lpstr>THE GENETIC 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4 Genetics</vt:lpstr>
    </vt:vector>
  </TitlesOfParts>
  <Company>Hazleton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creator>User</dc:creator>
  <cp:lastModifiedBy>User</cp:lastModifiedBy>
  <cp:revision>35</cp:revision>
  <dcterms:created xsi:type="dcterms:W3CDTF">2015-12-10T16:08:33Z</dcterms:created>
  <dcterms:modified xsi:type="dcterms:W3CDTF">2016-02-29T18:27:26Z</dcterms:modified>
</cp:coreProperties>
</file>