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64" r:id="rId5"/>
    <p:sldId id="261" r:id="rId6"/>
    <p:sldId id="260" r:id="rId7"/>
    <p:sldId id="262" r:id="rId8"/>
    <p:sldId id="263" r:id="rId9"/>
    <p:sldId id="265" r:id="rId10"/>
    <p:sldId id="266" r:id="rId11"/>
    <p:sldId id="267" r:id="rId12"/>
    <p:sldId id="268" r:id="rId13"/>
    <p:sldId id="271" r:id="rId14"/>
    <p:sldId id="272" r:id="rId15"/>
    <p:sldId id="273" r:id="rId16"/>
    <p:sldId id="274"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p:scale>
          <a:sx n="66" d="100"/>
          <a:sy n="66" d="100"/>
        </p:scale>
        <p:origin x="-1290" y="-2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294F9301-C4E7-421D-A60C-D29AB90D081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0A2D9-6860-467A-A847-02625FD9D3E6}"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F9301-C4E7-421D-A60C-D29AB90D081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F9301-C4E7-421D-A60C-D29AB90D081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4F9301-C4E7-421D-A60C-D29AB90D0811}"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294F9301-C4E7-421D-A60C-D29AB90D0811}" type="datetimeFigureOut">
              <a:rPr lang="en-US" smtClean="0"/>
              <a:t>1/23/2014</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2690A2D9-6860-467A-A847-02625FD9D3E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4F9301-C4E7-421D-A60C-D29AB90D081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4F9301-C4E7-421D-A60C-D29AB90D0811}" type="datetimeFigureOut">
              <a:rPr lang="en-US" smtClean="0"/>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F9301-C4E7-421D-A60C-D29AB90D0811}" type="datetimeFigureOut">
              <a:rPr lang="en-US" smtClean="0"/>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4F9301-C4E7-421D-A60C-D29AB90D0811}" type="datetimeFigureOut">
              <a:rPr lang="en-US" smtClean="0"/>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90A2D9-6860-467A-A847-02625FD9D3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94F9301-C4E7-421D-A60C-D29AB90D081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0A2D9-6860-467A-A847-02625FD9D3E6}"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294F9301-C4E7-421D-A60C-D29AB90D0811}"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90A2D9-6860-467A-A847-02625FD9D3E6}"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294F9301-C4E7-421D-A60C-D29AB90D0811}" type="datetimeFigureOut">
              <a:rPr lang="en-US" smtClean="0"/>
              <a:t>1/23/2014</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2690A2D9-6860-467A-A847-02625FD9D3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1752600"/>
            <a:ext cx="4953000" cy="1600327"/>
          </a:xfrm>
        </p:spPr>
        <p:txBody>
          <a:bodyPr>
            <a:normAutofit/>
          </a:bodyPr>
          <a:lstStyle/>
          <a:p>
            <a:pPr algn="ctr"/>
            <a:r>
              <a:rPr lang="en-US" sz="5300" dirty="0" smtClean="0"/>
              <a:t>Schizophrenia  </a:t>
            </a:r>
            <a:r>
              <a:rPr lang="en-US" sz="5400" dirty="0" smtClean="0"/>
              <a:t>          </a:t>
            </a:r>
            <a:endParaRPr lang="en-US" dirty="0"/>
          </a:p>
        </p:txBody>
      </p:sp>
      <p:sp>
        <p:nvSpPr>
          <p:cNvPr id="3" name="Subtitle 2"/>
          <p:cNvSpPr>
            <a:spLocks noGrp="1"/>
          </p:cNvSpPr>
          <p:nvPr>
            <p:ph type="subTitle" idx="1"/>
          </p:nvPr>
        </p:nvSpPr>
        <p:spPr/>
        <p:txBody>
          <a:bodyPr>
            <a:normAutofit lnSpcReduction="10000"/>
          </a:bodyPr>
          <a:lstStyle/>
          <a:p>
            <a:pPr algn="ctr"/>
            <a:r>
              <a:rPr lang="en-US" dirty="0" smtClean="0"/>
              <a:t>Kristi Carr, Jesus Castillo, </a:t>
            </a:r>
          </a:p>
          <a:p>
            <a:pPr algn="ctr"/>
            <a:r>
              <a:rPr lang="en-US" dirty="0" smtClean="0"/>
              <a:t>Carissa Culp, Chelsea Davidson, </a:t>
            </a:r>
            <a:r>
              <a:rPr lang="en-US" dirty="0" err="1" smtClean="0"/>
              <a:t>Zandrea</a:t>
            </a:r>
            <a:r>
              <a:rPr lang="en-US" dirty="0" smtClean="0"/>
              <a:t> </a:t>
            </a:r>
            <a:r>
              <a:rPr lang="en-US" dirty="0" err="1" smtClean="0"/>
              <a:t>Deritis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884184">
            <a:off x="4588967" y="3504988"/>
            <a:ext cx="3360824" cy="2837201"/>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388720">
            <a:off x="4591997" y="705796"/>
            <a:ext cx="3231780" cy="3231780"/>
          </a:xfrm>
          <a:prstGeom prst="rect">
            <a:avLst/>
          </a:prstGeom>
        </p:spPr>
      </p:pic>
    </p:spTree>
    <p:extLst>
      <p:ext uri="{BB962C8B-B14F-4D97-AF65-F5344CB8AC3E}">
        <p14:creationId xmlns:p14="http://schemas.microsoft.com/office/powerpoint/2010/main" val="4585205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r>
              <a:rPr lang="en-US" dirty="0"/>
              <a:t>According to learning theorists, children who later have schizophrenia learn irrational reactions and ways of thinking by imitating parents who have their own significant emotional problems. In learning theory, the poor interpersonal relationships of persons with schizophrenia develop because of poor models for learning during </a:t>
            </a:r>
            <a:r>
              <a:rPr lang="en-US" dirty="0" smtClean="0"/>
              <a:t>childhood. </a:t>
            </a:r>
            <a:endParaRPr lang="en-US" dirty="0"/>
          </a:p>
          <a:p>
            <a:r>
              <a:rPr lang="en-US" dirty="0"/>
              <a:t>The sociocultural view assumes that schizophrenia is caused by social labeling and family dysfunction. Social labeling is believed to create a self-fulfilling prediction that once given the person's behavior conforms to. Family dysfunction is believed to cause and worsen schizophrenia through the over-expression of emotion (negative) and the invasion of privacy</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4572000"/>
            <a:ext cx="2117558" cy="2011680"/>
          </a:xfrm>
          <a:prstGeom prst="rect">
            <a:avLst/>
          </a:prstGeom>
        </p:spPr>
      </p:pic>
    </p:spTree>
    <p:extLst>
      <p:ext uri="{BB962C8B-B14F-4D97-AF65-F5344CB8AC3E}">
        <p14:creationId xmlns:p14="http://schemas.microsoft.com/office/powerpoint/2010/main" val="1172369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dirty="0" smtClean="0"/>
              <a:t>Therapies &amp; Perspectives</a:t>
            </a:r>
            <a:endParaRPr lang="en-US" dirty="0"/>
          </a:p>
        </p:txBody>
      </p:sp>
      <p:sp>
        <p:nvSpPr>
          <p:cNvPr id="3" name="Content Placeholder 2"/>
          <p:cNvSpPr>
            <a:spLocks noGrp="1"/>
          </p:cNvSpPr>
          <p:nvPr>
            <p:ph idx="1"/>
          </p:nvPr>
        </p:nvSpPr>
        <p:spPr>
          <a:xfrm>
            <a:off x="457200" y="914400"/>
            <a:ext cx="8229600" cy="5638800"/>
          </a:xfrm>
        </p:spPr>
        <p:txBody>
          <a:bodyPr>
            <a:normAutofit/>
          </a:bodyPr>
          <a:lstStyle/>
          <a:p>
            <a:r>
              <a:rPr lang="en-US" dirty="0" smtClean="0"/>
              <a:t>Psychosocial Treatments</a:t>
            </a:r>
          </a:p>
          <a:p>
            <a:pPr lvl="1"/>
            <a:r>
              <a:rPr lang="en-US" dirty="0"/>
              <a:t>may include individual, group, or family </a:t>
            </a:r>
            <a:r>
              <a:rPr lang="en-US" dirty="0" smtClean="0"/>
              <a:t>therapy; vocational </a:t>
            </a:r>
            <a:r>
              <a:rPr lang="en-US" dirty="0"/>
              <a:t>training and rehabilitation, education, and support or self-help </a:t>
            </a:r>
            <a:r>
              <a:rPr lang="en-US" dirty="0" smtClean="0"/>
              <a:t>groups</a:t>
            </a:r>
          </a:p>
          <a:p>
            <a:pPr lvl="1"/>
            <a:r>
              <a:rPr lang="en-US" dirty="0"/>
              <a:t>help with communication, relationships, motivation, daily activities, managing their illness, and vocational </a:t>
            </a:r>
            <a:r>
              <a:rPr lang="en-US" dirty="0" smtClean="0"/>
              <a:t>issues</a:t>
            </a:r>
          </a:p>
          <a:p>
            <a:pPr lvl="1"/>
            <a:r>
              <a:rPr lang="en-US" dirty="0"/>
              <a:t>uses a cognitive perspective </a:t>
            </a:r>
            <a:endParaRPr lang="en-US" dirty="0" smtClean="0"/>
          </a:p>
          <a:p>
            <a:r>
              <a:rPr lang="en-US" dirty="0" smtClean="0"/>
              <a:t>Medication:</a:t>
            </a:r>
          </a:p>
          <a:p>
            <a:pPr lvl="1"/>
            <a:r>
              <a:rPr lang="en-US" dirty="0" smtClean="0"/>
              <a:t>Uses </a:t>
            </a:r>
            <a:r>
              <a:rPr lang="en-US" dirty="0"/>
              <a:t>a biological </a:t>
            </a:r>
            <a:r>
              <a:rPr lang="en-US" dirty="0" smtClean="0"/>
              <a:t>perspective</a:t>
            </a:r>
          </a:p>
          <a:p>
            <a:pPr lvl="1"/>
            <a:r>
              <a:rPr lang="en-US" dirty="0" smtClean="0"/>
              <a:t>Antipsychotic </a:t>
            </a:r>
            <a:r>
              <a:rPr lang="en-US" dirty="0"/>
              <a:t>drugs are the most commonly prescribed medications for </a:t>
            </a:r>
            <a:r>
              <a:rPr lang="en-US" dirty="0" smtClean="0"/>
              <a:t>schizophrenia. For example, Risperdal</a:t>
            </a:r>
            <a:r>
              <a:rPr lang="en-US" dirty="0"/>
              <a:t>, Zyprexa, </a:t>
            </a:r>
            <a:r>
              <a:rPr lang="en-US" dirty="0" err="1"/>
              <a:t>Clozaril</a:t>
            </a:r>
            <a:r>
              <a:rPr lang="en-US" dirty="0"/>
              <a:t>, and </a:t>
            </a:r>
            <a:r>
              <a:rPr lang="en-US" dirty="0" err="1" smtClean="0"/>
              <a:t>Abilify</a:t>
            </a:r>
            <a:r>
              <a:rPr lang="en-US" dirty="0" smtClean="0"/>
              <a:t>.</a:t>
            </a:r>
          </a:p>
          <a:p>
            <a:pPr lvl="1"/>
            <a:r>
              <a:rPr lang="en-US" dirty="0"/>
              <a:t>reduces or alleviates psychotic symptoms and prevents future psychotic episodes for many people </a:t>
            </a:r>
            <a:endParaRPr lang="en-US" dirty="0" smtClean="0"/>
          </a:p>
          <a:p>
            <a:pPr lvl="1"/>
            <a:endParaRPr lang="en-US" dirty="0"/>
          </a:p>
          <a:p>
            <a:pPr marL="365760" lvl="1" indent="0">
              <a:buNone/>
            </a:pPr>
            <a:endParaRPr lang="en-US" dirty="0"/>
          </a:p>
          <a:p>
            <a:pPr marL="365760" lvl="1" indent="0">
              <a:buNone/>
            </a:pPr>
            <a:endParaRPr lang="en-US" dirty="0" smtClean="0"/>
          </a:p>
          <a:p>
            <a:pPr marL="365760" lvl="1" indent="0">
              <a:buNone/>
            </a:pPr>
            <a:endParaRPr lang="en-US" dirty="0" smtClean="0"/>
          </a:p>
          <a:p>
            <a:pPr marL="365760" lvl="1" indent="0">
              <a:buNone/>
            </a:pPr>
            <a:endParaRPr lang="en-US" dirty="0"/>
          </a:p>
          <a:p>
            <a:endParaRPr lang="en-US" dirty="0"/>
          </a:p>
        </p:txBody>
      </p:sp>
      <p:pic>
        <p:nvPicPr>
          <p:cNvPr id="2050" name="Picture 2" descr="C:\Program Files\Microsoft Office\MEDIA\CAGCAT10\j0199755.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00800" y="5105400"/>
            <a:ext cx="1425933" cy="14554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66822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smtClean="0"/>
              <a:t>Cultural </a:t>
            </a:r>
            <a:r>
              <a:rPr lang="en-US" dirty="0"/>
              <a:t>and </a:t>
            </a:r>
            <a:r>
              <a:rPr lang="en-US" dirty="0" smtClean="0"/>
              <a:t>Gender Considerations </a:t>
            </a:r>
            <a:endParaRPr lang="en-US" dirty="0"/>
          </a:p>
        </p:txBody>
      </p:sp>
      <p:sp>
        <p:nvSpPr>
          <p:cNvPr id="3" name="Content Placeholder 2"/>
          <p:cNvSpPr>
            <a:spLocks noGrp="1"/>
          </p:cNvSpPr>
          <p:nvPr>
            <p:ph idx="1"/>
          </p:nvPr>
        </p:nvSpPr>
        <p:spPr/>
        <p:txBody>
          <a:bodyPr>
            <a:normAutofit/>
          </a:bodyPr>
          <a:lstStyle/>
          <a:p>
            <a:r>
              <a:rPr lang="en-US" dirty="0" smtClean="0"/>
              <a:t>Schizophrenia exists between both genders. However, the </a:t>
            </a:r>
            <a:r>
              <a:rPr lang="en-US" dirty="0"/>
              <a:t>illness appears earlier in men than in women </a:t>
            </a:r>
            <a:r>
              <a:rPr lang="en-US" dirty="0" smtClean="0"/>
              <a:t>.</a:t>
            </a:r>
          </a:p>
          <a:p>
            <a:endParaRPr lang="en-US" dirty="0" smtClean="0"/>
          </a:p>
          <a:p>
            <a:r>
              <a:rPr lang="en-US" dirty="0" smtClean="0"/>
              <a:t>Occurs in many diverse cultures. However, there are differences within this disorder when it comes to developed and developing countries.</a:t>
            </a:r>
          </a:p>
          <a:p>
            <a:pPr lvl="1"/>
            <a:r>
              <a:rPr lang="en-US" dirty="0" smtClean="0"/>
              <a:t>More severe in developed countries</a:t>
            </a:r>
          </a:p>
          <a:p>
            <a:pPr lvl="1"/>
            <a:r>
              <a:rPr lang="en-US" dirty="0" smtClean="0"/>
              <a:t>Delusions </a:t>
            </a:r>
            <a:r>
              <a:rPr lang="en-US" dirty="0"/>
              <a:t>are different</a:t>
            </a:r>
            <a:r>
              <a:rPr lang="en-US" dirty="0" smtClean="0"/>
              <a:t>: </a:t>
            </a:r>
            <a:r>
              <a:rPr lang="en-US" dirty="0"/>
              <a:t>tend to reflect the predominant themes and values of a person's </a:t>
            </a:r>
            <a:r>
              <a:rPr lang="en-US" dirty="0" smtClean="0"/>
              <a:t>culture</a:t>
            </a:r>
          </a:p>
          <a:p>
            <a:pPr lvl="1"/>
            <a:r>
              <a:rPr lang="en-US" dirty="0"/>
              <a:t>I</a:t>
            </a:r>
            <a:r>
              <a:rPr lang="en-US" dirty="0" smtClean="0"/>
              <a:t>n developed countries it’s a </a:t>
            </a:r>
            <a:r>
              <a:rPr lang="en-US" dirty="0"/>
              <a:t>chronic illness, with a gradual rather than sudden onset of symptoms. In developing countries, sudden psychotic reactions of a brief duration are more common.</a:t>
            </a:r>
          </a:p>
        </p:txBody>
      </p:sp>
    </p:spTree>
    <p:extLst>
      <p:ext uri="{BB962C8B-B14F-4D97-AF65-F5344CB8AC3E}">
        <p14:creationId xmlns:p14="http://schemas.microsoft.com/office/powerpoint/2010/main" val="973110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t>Famous Schizophrenics </a:t>
            </a:r>
            <a:endParaRPr lang="en-US" dirty="0"/>
          </a:p>
        </p:txBody>
      </p:sp>
      <p:sp>
        <p:nvSpPr>
          <p:cNvPr id="3" name="Content Placeholder 2"/>
          <p:cNvSpPr>
            <a:spLocks noGrp="1"/>
          </p:cNvSpPr>
          <p:nvPr>
            <p:ph idx="1"/>
          </p:nvPr>
        </p:nvSpPr>
        <p:spPr>
          <a:xfrm>
            <a:off x="533400" y="1066800"/>
            <a:ext cx="8229600" cy="5562600"/>
          </a:xfrm>
        </p:spPr>
        <p:txBody>
          <a:bodyPr>
            <a:normAutofit/>
          </a:bodyPr>
          <a:lstStyle/>
          <a:p>
            <a:r>
              <a:rPr lang="en-US" b="1" dirty="0"/>
              <a:t>John Nash</a:t>
            </a:r>
            <a:r>
              <a:rPr lang="en-US" dirty="0"/>
              <a:t>: Mathematician/Nobel Prize </a:t>
            </a:r>
            <a:r>
              <a:rPr lang="en-US" dirty="0" smtClean="0"/>
              <a:t>Winner</a:t>
            </a:r>
          </a:p>
          <a:p>
            <a:pPr lvl="1"/>
            <a:r>
              <a:rPr lang="en-US" dirty="0" smtClean="0"/>
              <a:t> </a:t>
            </a:r>
            <a:r>
              <a:rPr lang="en-US" dirty="0"/>
              <a:t>In </a:t>
            </a:r>
            <a:r>
              <a:rPr lang="en-US" dirty="0" smtClean="0"/>
              <a:t>1957 just after being married Nash was hospitalized at McLean hospital outside of Boston due to months of bizarre behavior</a:t>
            </a:r>
          </a:p>
          <a:p>
            <a:pPr lvl="1"/>
            <a:r>
              <a:rPr lang="en-US" dirty="0"/>
              <a:t>In January 1961 </a:t>
            </a:r>
            <a:r>
              <a:rPr lang="en-US" dirty="0" smtClean="0"/>
              <a:t>his wife and </a:t>
            </a:r>
            <a:r>
              <a:rPr lang="en-US" dirty="0"/>
              <a:t>mother decided  to commit him to Trenton State Hospital in New Jersey where he endured insulin-coma therapy, an aggressive and risky treatment, five days a week for a month and a </a:t>
            </a:r>
            <a:r>
              <a:rPr lang="en-US" dirty="0" smtClean="0"/>
              <a:t>half.</a:t>
            </a:r>
          </a:p>
          <a:p>
            <a:pPr lvl="1"/>
            <a:r>
              <a:rPr lang="en-US" dirty="0" smtClean="0"/>
              <a:t>met </a:t>
            </a:r>
            <a:r>
              <a:rPr lang="en-US" dirty="0"/>
              <a:t>with a psychiatrist, who prescribed anti-psychotic medication. Nash's condition </a:t>
            </a:r>
            <a:r>
              <a:rPr lang="en-US" dirty="0" smtClean="0"/>
              <a:t>improved</a:t>
            </a:r>
          </a:p>
          <a:p>
            <a:pPr lvl="1"/>
            <a:r>
              <a:rPr lang="en-US" dirty="0"/>
              <a:t> John went off his medication, fearing the effects of the drugs on his thinking, and the delusional symptoms resurfaced</a:t>
            </a:r>
            <a:r>
              <a:rPr lang="en-US" dirty="0" smtClean="0"/>
              <a:t>.</a:t>
            </a:r>
          </a:p>
          <a:p>
            <a:pPr lvl="1"/>
            <a:r>
              <a:rPr lang="en-US" dirty="0"/>
              <a:t> </a:t>
            </a:r>
            <a:r>
              <a:rPr lang="en-US" dirty="0" smtClean="0"/>
              <a:t>In </a:t>
            </a:r>
            <a:r>
              <a:rPr lang="en-US" dirty="0"/>
              <a:t>the 1980s, Nash slowly began to get better -- his delusions diminished and he became more engaged with the world around </a:t>
            </a:r>
            <a:r>
              <a:rPr lang="en-US" dirty="0" smtClean="0"/>
              <a:t>him</a:t>
            </a:r>
          </a:p>
          <a:p>
            <a:pPr lvl="1"/>
            <a:r>
              <a:rPr lang="en-US" dirty="0" smtClean="0"/>
              <a:t>He is still alive today</a:t>
            </a:r>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8995176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229600" cy="3116943"/>
          </a:xfrm>
        </p:spPr>
        <p:txBody>
          <a:bodyPr>
            <a:normAutofit/>
          </a:bodyPr>
          <a:lstStyle/>
          <a:p>
            <a:pPr marL="0" indent="0">
              <a:buNone/>
            </a:pPr>
            <a:endParaRPr lang="de-DE" b="1" dirty="0"/>
          </a:p>
          <a:p>
            <a:r>
              <a:rPr lang="de-DE" b="1" dirty="0" smtClean="0"/>
              <a:t>Eduard Einstein: </a:t>
            </a:r>
            <a:r>
              <a:rPr lang="de-DE" dirty="0" smtClean="0"/>
              <a:t>Son </a:t>
            </a:r>
            <a:r>
              <a:rPr lang="de-DE" dirty="0"/>
              <a:t>of Famous physicist Albert Einstein </a:t>
            </a:r>
            <a:endParaRPr lang="de-DE" dirty="0" smtClean="0"/>
          </a:p>
          <a:p>
            <a:pPr lvl="1"/>
            <a:r>
              <a:rPr lang="en-US" sz="2200" dirty="0"/>
              <a:t>In 1930, at the age of twenty years, Eduard developed </a:t>
            </a:r>
            <a:r>
              <a:rPr lang="en-US" sz="2200" dirty="0" smtClean="0"/>
              <a:t>schizophrenia</a:t>
            </a:r>
          </a:p>
          <a:p>
            <a:pPr lvl="1"/>
            <a:r>
              <a:rPr lang="en-US" sz="2200" dirty="0"/>
              <a:t> In 1932 he moved for the first time to the "</a:t>
            </a:r>
            <a:r>
              <a:rPr lang="en-US" sz="2200" dirty="0" err="1"/>
              <a:t>Burghoelzli</a:t>
            </a:r>
            <a:r>
              <a:rPr lang="en-US" sz="2200" dirty="0"/>
              <a:t>", a psychiatric sanatorium in </a:t>
            </a:r>
            <a:r>
              <a:rPr lang="en-US" sz="2200" dirty="0" smtClean="0"/>
              <a:t>Zurich but left in 1933</a:t>
            </a:r>
          </a:p>
          <a:p>
            <a:pPr lvl="1"/>
            <a:r>
              <a:rPr lang="en-US" sz="2200" dirty="0" smtClean="0"/>
              <a:t>However, went back in 1948 where he continuously lived and died in 1965</a:t>
            </a:r>
            <a:endParaRPr lang="en-US" sz="2200" dirty="0"/>
          </a:p>
          <a:p>
            <a:pPr lvl="1"/>
            <a:endParaRPr lang="en-US" dirty="0"/>
          </a:p>
        </p:txBody>
      </p:sp>
      <p:sp>
        <p:nvSpPr>
          <p:cNvPr id="4" name="TextBox 3"/>
          <p:cNvSpPr txBox="1"/>
          <p:nvPr/>
        </p:nvSpPr>
        <p:spPr>
          <a:xfrm>
            <a:off x="304800" y="2743200"/>
            <a:ext cx="7010400" cy="6401753"/>
          </a:xfrm>
          <a:prstGeom prst="rect">
            <a:avLst/>
          </a:prstGeom>
          <a:noFill/>
        </p:spPr>
        <p:txBody>
          <a:bodyPr wrap="square" rtlCol="0">
            <a:spAutoFit/>
          </a:bodyPr>
          <a:lstStyle/>
          <a:p>
            <a:endParaRPr lang="en-US" sz="2400" b="1" dirty="0"/>
          </a:p>
          <a:p>
            <a:pPr marL="285750" indent="-285750">
              <a:buFont typeface="Arial" pitchFamily="34" charset="0"/>
              <a:buChar char="•"/>
            </a:pPr>
            <a:r>
              <a:rPr lang="en-US" sz="2400" b="1" dirty="0" smtClean="0"/>
              <a:t>Tom Harrell</a:t>
            </a:r>
            <a:r>
              <a:rPr lang="en-US" sz="2400" dirty="0" smtClean="0"/>
              <a:t>: Famous Jazz Musician</a:t>
            </a:r>
          </a:p>
          <a:p>
            <a:pPr marL="742950" lvl="1" indent="-285750">
              <a:buFont typeface="Arial" pitchFamily="34" charset="0"/>
              <a:buChar char="•"/>
            </a:pPr>
            <a:r>
              <a:rPr lang="en-US" sz="2000" dirty="0"/>
              <a:t>When he went off to college at 18, his sister received a call that he had tried to commit suicide. </a:t>
            </a:r>
            <a:r>
              <a:rPr lang="en-US" sz="2000" dirty="0" smtClean="0"/>
              <a:t>This was the first sign there was problems</a:t>
            </a:r>
          </a:p>
          <a:p>
            <a:pPr marL="742950" lvl="1" indent="-285750">
              <a:buFont typeface="Arial" pitchFamily="34" charset="0"/>
              <a:buChar char="•"/>
            </a:pPr>
            <a:r>
              <a:rPr lang="en-US" sz="2000" dirty="0"/>
              <a:t>Dr. Eric Marcus, a New York psychiatrist and </a:t>
            </a:r>
            <a:r>
              <a:rPr lang="en-US" sz="2000" dirty="0" smtClean="0"/>
              <a:t>psychoanalyst didn’t know what was causing this illness</a:t>
            </a:r>
          </a:p>
          <a:p>
            <a:pPr marL="742950" lvl="1" indent="-285750">
              <a:buFont typeface="Arial" pitchFamily="34" charset="0"/>
              <a:buChar char="•"/>
            </a:pPr>
            <a:r>
              <a:rPr lang="en-US" sz="2000" dirty="0"/>
              <a:t>When Harrell was in his 20s, </a:t>
            </a:r>
            <a:r>
              <a:rPr lang="en-US" sz="2000" dirty="0" smtClean="0"/>
              <a:t>there was an incident where voices </a:t>
            </a:r>
            <a:r>
              <a:rPr lang="en-US" sz="2000" dirty="0"/>
              <a:t>ordered him to walk through a window after he had some orange juice. </a:t>
            </a:r>
            <a:endParaRPr lang="en-US" sz="2000" dirty="0" smtClean="0"/>
          </a:p>
          <a:p>
            <a:pPr marL="742950" lvl="1" indent="-285750">
              <a:buFont typeface="Arial" pitchFamily="34" charset="0"/>
              <a:buChar char="•"/>
            </a:pPr>
            <a:r>
              <a:rPr lang="en-US" sz="2000" dirty="0" smtClean="0"/>
              <a:t>Although he struggles everyday Tom still plays and is living today</a:t>
            </a:r>
          </a:p>
          <a:p>
            <a:pPr marL="742950" lvl="1" indent="-285750">
              <a:buFont typeface="Arial" pitchFamily="34" charset="0"/>
              <a:buChar char="•"/>
            </a:pPr>
            <a:endParaRPr lang="en-US" sz="2000" dirty="0"/>
          </a:p>
          <a:p>
            <a:pPr marL="742950" lvl="1" indent="-285750">
              <a:buFont typeface="Arial" pitchFamily="34" charset="0"/>
              <a:buChar char="•"/>
            </a:pPr>
            <a:endParaRPr lang="en-US" sz="2000" dirty="0"/>
          </a:p>
          <a:p>
            <a:pPr marL="742950" lvl="1" indent="-285750">
              <a:buFont typeface="Arial" pitchFamily="34" charset="0"/>
              <a:buChar char="•"/>
            </a:pPr>
            <a:endParaRPr lang="en-US" sz="2000" dirty="0"/>
          </a:p>
          <a:p>
            <a:pPr marL="742950" lvl="1" indent="-285750">
              <a:buFont typeface="Arial" pitchFamily="34" charset="0"/>
              <a:buChar char="•"/>
            </a:pPr>
            <a:endParaRPr lang="en-US" sz="2400" dirty="0"/>
          </a:p>
          <a:p>
            <a:pPr lvl="1"/>
            <a:endParaRPr lang="en-US" sz="2400" b="1" dirty="0" smtClean="0"/>
          </a:p>
          <a:p>
            <a:endParaRPr lang="en-US" dirty="0"/>
          </a:p>
          <a:p>
            <a:endParaRPr lang="en-US" dirty="0" smtClean="0"/>
          </a:p>
          <a:p>
            <a:endParaRPr lang="en-US" dirty="0"/>
          </a:p>
        </p:txBody>
      </p:sp>
    </p:spTree>
    <p:extLst>
      <p:ext uri="{BB962C8B-B14F-4D97-AF65-F5344CB8AC3E}">
        <p14:creationId xmlns:p14="http://schemas.microsoft.com/office/powerpoint/2010/main" val="301873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2438400"/>
          </a:xfrm>
        </p:spPr>
        <p:txBody>
          <a:bodyPr/>
          <a:lstStyle/>
          <a:p>
            <a:r>
              <a:rPr lang="en-US" b="1" dirty="0" smtClean="0"/>
              <a:t>Vincent Van Gogh</a:t>
            </a:r>
            <a:r>
              <a:rPr lang="en-US" dirty="0" smtClean="0"/>
              <a:t>: Artist</a:t>
            </a:r>
          </a:p>
          <a:p>
            <a:pPr lvl="1"/>
            <a:r>
              <a:rPr lang="en-US" dirty="0"/>
              <a:t>Vincent van Gogh </a:t>
            </a:r>
            <a:r>
              <a:rPr lang="en-US" dirty="0" smtClean="0"/>
              <a:t>had </a:t>
            </a:r>
            <a:r>
              <a:rPr lang="en-US" dirty="0"/>
              <a:t>an eccentric personality and unstable moods, suffered from recurrent psychotic episodes during the last 2 years of </a:t>
            </a:r>
            <a:r>
              <a:rPr lang="en-US" dirty="0" smtClean="0"/>
              <a:t>his life</a:t>
            </a:r>
            <a:r>
              <a:rPr lang="en-US" dirty="0"/>
              <a:t>, and committed suicide at the age of </a:t>
            </a:r>
            <a:r>
              <a:rPr lang="en-US" dirty="0" smtClean="0"/>
              <a:t>37</a:t>
            </a:r>
          </a:p>
          <a:p>
            <a:pPr lvl="1"/>
            <a:r>
              <a:rPr lang="en-US" dirty="0" smtClean="0"/>
              <a:t>Although there was limited </a:t>
            </a:r>
            <a:r>
              <a:rPr lang="en-US" dirty="0"/>
              <a:t>evidence, well over 150 physicians have ventured a perplexing variety of diagnoses of his </a:t>
            </a:r>
            <a:r>
              <a:rPr lang="en-US" dirty="0" smtClean="0"/>
              <a:t>illness</a:t>
            </a:r>
          </a:p>
          <a:p>
            <a:pPr lvl="1"/>
            <a:endParaRPr lang="en-US" dirty="0"/>
          </a:p>
        </p:txBody>
      </p:sp>
      <p:sp>
        <p:nvSpPr>
          <p:cNvPr id="2" name="TextBox 1"/>
          <p:cNvSpPr txBox="1"/>
          <p:nvPr/>
        </p:nvSpPr>
        <p:spPr>
          <a:xfrm>
            <a:off x="275771" y="2895600"/>
            <a:ext cx="8001000" cy="2862322"/>
          </a:xfrm>
          <a:prstGeom prst="rect">
            <a:avLst/>
          </a:prstGeom>
          <a:noFill/>
        </p:spPr>
        <p:txBody>
          <a:bodyPr wrap="square" rtlCol="0">
            <a:spAutoFit/>
          </a:bodyPr>
          <a:lstStyle/>
          <a:p>
            <a:pPr marL="285750" indent="-285750">
              <a:buFont typeface="Arial" pitchFamily="34" charset="0"/>
              <a:buChar char="•"/>
            </a:pPr>
            <a:r>
              <a:rPr lang="en-US" sz="2400" b="1" dirty="0" smtClean="0"/>
              <a:t>Amanda </a:t>
            </a:r>
            <a:r>
              <a:rPr lang="en-US" sz="2400" b="1" dirty="0" err="1" smtClean="0"/>
              <a:t>Bynes</a:t>
            </a:r>
            <a:r>
              <a:rPr lang="en-US" sz="2400" dirty="0" smtClean="0"/>
              <a:t>: Actress</a:t>
            </a:r>
          </a:p>
          <a:p>
            <a:pPr marL="742950" lvl="1" indent="-285750">
              <a:buFont typeface="Arial" pitchFamily="34" charset="0"/>
              <a:buChar char="•"/>
            </a:pPr>
            <a:r>
              <a:rPr lang="en-US" sz="2400" dirty="0" smtClean="0"/>
              <a:t>Recently diagnosed with this disorder along with bipolar disorder at age 23</a:t>
            </a:r>
          </a:p>
          <a:p>
            <a:pPr marL="742950" lvl="1" indent="-285750">
              <a:buFont typeface="Arial" pitchFamily="34" charset="0"/>
              <a:buChar char="•"/>
            </a:pPr>
            <a:r>
              <a:rPr lang="en-US" sz="2400" dirty="0" smtClean="0"/>
              <a:t>Treated </a:t>
            </a:r>
            <a:r>
              <a:rPr lang="en-US" sz="2400" dirty="0"/>
              <a:t>at the UCLA Medical Center but was later moved to a rehabilitative center in Malibu, </a:t>
            </a:r>
            <a:r>
              <a:rPr lang="en-US" sz="2400" dirty="0" smtClean="0"/>
              <a:t>California</a:t>
            </a:r>
          </a:p>
          <a:p>
            <a:pPr marL="742950" lvl="1" indent="-285750">
              <a:buFont typeface="Arial" pitchFamily="34" charset="0"/>
              <a:buChar char="•"/>
            </a:pPr>
            <a:endParaRPr lang="en-US" sz="2400" dirty="0" smtClean="0"/>
          </a:p>
          <a:p>
            <a:endParaRPr lang="en-US" dirty="0"/>
          </a:p>
          <a:p>
            <a:endParaRPr lang="en-US" dirty="0"/>
          </a:p>
        </p:txBody>
      </p:sp>
    </p:spTree>
    <p:extLst>
      <p:ext uri="{BB962C8B-B14F-4D97-AF65-F5344CB8AC3E}">
        <p14:creationId xmlns:p14="http://schemas.microsoft.com/office/powerpoint/2010/main" val="3908793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pPr algn="ctr"/>
            <a:r>
              <a:rPr lang="en-US" dirty="0" smtClean="0"/>
              <a:t>Quiz</a:t>
            </a:r>
            <a:endParaRPr lang="en-US" dirty="0"/>
          </a:p>
        </p:txBody>
      </p:sp>
      <p:sp>
        <p:nvSpPr>
          <p:cNvPr id="3" name="Content Placeholder 2"/>
          <p:cNvSpPr>
            <a:spLocks noGrp="1"/>
          </p:cNvSpPr>
          <p:nvPr>
            <p:ph idx="1"/>
          </p:nvPr>
        </p:nvSpPr>
        <p:spPr>
          <a:xfrm>
            <a:off x="457200" y="533400"/>
            <a:ext cx="8534400" cy="6172200"/>
          </a:xfrm>
        </p:spPr>
        <p:txBody>
          <a:bodyPr>
            <a:normAutofit fontScale="85000" lnSpcReduction="20000"/>
          </a:bodyPr>
          <a:lstStyle/>
          <a:p>
            <a:pPr marL="457200" indent="-457200">
              <a:buFont typeface="+mj-lt"/>
              <a:buAutoNum type="arabicPeriod"/>
            </a:pPr>
            <a:endParaRPr lang="en-US" dirty="0" smtClean="0"/>
          </a:p>
          <a:p>
            <a:pPr marL="457200" indent="-457200">
              <a:buAutoNum type="arabicPeriod"/>
            </a:pPr>
            <a:r>
              <a:rPr lang="en-US" dirty="0" smtClean="0"/>
              <a:t>What percent of the world population has Schizophrenia?</a:t>
            </a:r>
          </a:p>
          <a:p>
            <a:pPr marL="640080" lvl="2" indent="0">
              <a:buNone/>
            </a:pPr>
            <a:r>
              <a:rPr lang="en-US" dirty="0"/>
              <a:t>	</a:t>
            </a:r>
            <a:r>
              <a:rPr lang="en-US" dirty="0" smtClean="0"/>
              <a:t>A. 5%			B. 1%</a:t>
            </a:r>
          </a:p>
          <a:p>
            <a:pPr marL="640080" lvl="2" indent="0">
              <a:buNone/>
            </a:pPr>
            <a:r>
              <a:rPr lang="en-US" dirty="0"/>
              <a:t>	</a:t>
            </a:r>
            <a:r>
              <a:rPr lang="en-US" dirty="0" smtClean="0"/>
              <a:t>C. 10%			D. 25%</a:t>
            </a:r>
          </a:p>
          <a:p>
            <a:pPr marL="0" indent="0">
              <a:buNone/>
            </a:pPr>
            <a:endParaRPr lang="en-US" dirty="0" smtClean="0"/>
          </a:p>
          <a:p>
            <a:pPr marL="0" indent="0">
              <a:buNone/>
            </a:pPr>
            <a:r>
              <a:rPr lang="en-US" dirty="0" smtClean="0"/>
              <a:t>2. Who is not a famous person with Schizophrenia?</a:t>
            </a:r>
          </a:p>
          <a:p>
            <a:pPr marL="0" indent="0">
              <a:buNone/>
            </a:pPr>
            <a:r>
              <a:rPr lang="en-US" dirty="0"/>
              <a:t>	</a:t>
            </a:r>
            <a:r>
              <a:rPr lang="en-US" dirty="0" smtClean="0"/>
              <a:t>A. John Nash	</a:t>
            </a:r>
            <a:r>
              <a:rPr lang="en-US" dirty="0"/>
              <a:t>	B. Eduard Einstein </a:t>
            </a:r>
            <a:endParaRPr lang="en-US" dirty="0" smtClean="0"/>
          </a:p>
          <a:p>
            <a:pPr marL="0" indent="0">
              <a:buNone/>
            </a:pPr>
            <a:r>
              <a:rPr lang="en-US" dirty="0"/>
              <a:t>	C</a:t>
            </a:r>
            <a:r>
              <a:rPr lang="en-US" dirty="0" smtClean="0"/>
              <a:t>. Abraham Lincoln	D. </a:t>
            </a:r>
            <a:r>
              <a:rPr lang="en-US" dirty="0"/>
              <a:t>Tom </a:t>
            </a:r>
            <a:r>
              <a:rPr lang="en-US" dirty="0" smtClean="0"/>
              <a:t>Harrell</a:t>
            </a:r>
            <a:endParaRPr lang="en-US" dirty="0"/>
          </a:p>
          <a:p>
            <a:pPr marL="457200" indent="-457200">
              <a:buFont typeface="+mj-lt"/>
              <a:buAutoNum type="arabicPeriod"/>
            </a:pPr>
            <a:endParaRPr lang="en-US" dirty="0" smtClean="0"/>
          </a:p>
          <a:p>
            <a:pPr marL="0" indent="0">
              <a:buNone/>
            </a:pPr>
            <a:r>
              <a:rPr lang="en-US" dirty="0" smtClean="0"/>
              <a:t>3.What is Schizophrenia categorized as?</a:t>
            </a:r>
          </a:p>
          <a:p>
            <a:pPr marL="640080" lvl="2" indent="0">
              <a:buNone/>
            </a:pPr>
            <a:r>
              <a:rPr lang="en-US" dirty="0"/>
              <a:t>	</a:t>
            </a:r>
            <a:r>
              <a:rPr lang="en-US" dirty="0" smtClean="0"/>
              <a:t>A. Anxiety Disorder		B. Sleep Disorder</a:t>
            </a:r>
          </a:p>
          <a:p>
            <a:pPr marL="640080" lvl="2" indent="0">
              <a:buNone/>
            </a:pPr>
            <a:r>
              <a:rPr lang="en-US" dirty="0"/>
              <a:t>	</a:t>
            </a:r>
            <a:r>
              <a:rPr lang="en-US" dirty="0" smtClean="0"/>
              <a:t>C. Psychotic Disorder		D. Personality Disorder</a:t>
            </a:r>
            <a:endParaRPr lang="en-US" dirty="0"/>
          </a:p>
          <a:p>
            <a:pPr marL="0" indent="0">
              <a:buNone/>
            </a:pPr>
            <a:endParaRPr lang="en-US" dirty="0" smtClean="0"/>
          </a:p>
          <a:p>
            <a:pPr marL="0" indent="0">
              <a:buNone/>
            </a:pPr>
            <a:r>
              <a:rPr lang="en-US" dirty="0" smtClean="0"/>
              <a:t>4.What is Schizophrenia often mistaken as?</a:t>
            </a:r>
          </a:p>
          <a:p>
            <a:pPr marL="274320" lvl="1" indent="0">
              <a:buNone/>
            </a:pPr>
            <a:r>
              <a:rPr lang="en-US" dirty="0" smtClean="0"/>
              <a:t>	A. Multiple Personalities	B. Psychotic Break</a:t>
            </a:r>
          </a:p>
          <a:p>
            <a:pPr marL="274320" lvl="1" indent="0">
              <a:buNone/>
            </a:pPr>
            <a:r>
              <a:rPr lang="en-US" dirty="0"/>
              <a:t>	</a:t>
            </a:r>
            <a:r>
              <a:rPr lang="en-US" dirty="0" smtClean="0"/>
              <a:t>C. A Self-esteem Issue	D. A Fake Disorder</a:t>
            </a:r>
          </a:p>
          <a:p>
            <a:pPr marL="457200" indent="-457200">
              <a:buAutoNum type="arabicPeriod"/>
            </a:pPr>
            <a:endParaRPr lang="en-US" dirty="0"/>
          </a:p>
          <a:p>
            <a:pPr marL="0" indent="0">
              <a:buNone/>
            </a:pPr>
            <a:r>
              <a:rPr lang="en-US" dirty="0" smtClean="0"/>
              <a:t>5.Which is not a positive symptoms of Schizophrenia?</a:t>
            </a:r>
          </a:p>
          <a:p>
            <a:pPr marL="274320" lvl="1" indent="0">
              <a:buNone/>
            </a:pPr>
            <a:r>
              <a:rPr lang="en-US" dirty="0"/>
              <a:t>	</a:t>
            </a:r>
            <a:r>
              <a:rPr lang="en-US" dirty="0" smtClean="0"/>
              <a:t>A. Delusions		B. Hallucinations</a:t>
            </a:r>
          </a:p>
          <a:p>
            <a:pPr marL="274320" lvl="1" indent="0">
              <a:buNone/>
            </a:pPr>
            <a:r>
              <a:rPr lang="en-US" dirty="0"/>
              <a:t>	</a:t>
            </a:r>
            <a:r>
              <a:rPr lang="en-US" dirty="0" smtClean="0"/>
              <a:t>C</a:t>
            </a:r>
            <a:r>
              <a:rPr lang="en-US" dirty="0" smtClean="0"/>
              <a:t>. Anger</a:t>
            </a:r>
            <a:r>
              <a:rPr lang="en-US" dirty="0" smtClean="0"/>
              <a:t>			D. Disorganized Speech</a:t>
            </a:r>
          </a:p>
        </p:txBody>
      </p:sp>
    </p:spTree>
    <p:extLst>
      <p:ext uri="{BB962C8B-B14F-4D97-AF65-F5344CB8AC3E}">
        <p14:creationId xmlns:p14="http://schemas.microsoft.com/office/powerpoint/2010/main" val="3052265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lstStyle/>
          <a:p>
            <a:pPr algn="ctr"/>
            <a:r>
              <a:rPr lang="en-US" dirty="0" smtClean="0"/>
              <a:t>Works Cited</a:t>
            </a:r>
            <a:endParaRPr lang="en-US" dirty="0"/>
          </a:p>
        </p:txBody>
      </p:sp>
      <p:sp>
        <p:nvSpPr>
          <p:cNvPr id="3" name="Content Placeholder 2"/>
          <p:cNvSpPr>
            <a:spLocks noGrp="1"/>
          </p:cNvSpPr>
          <p:nvPr>
            <p:ph idx="1"/>
          </p:nvPr>
        </p:nvSpPr>
        <p:spPr>
          <a:xfrm>
            <a:off x="457200" y="914400"/>
            <a:ext cx="8229600" cy="5638800"/>
          </a:xfrm>
        </p:spPr>
        <p:txBody>
          <a:bodyPr>
            <a:normAutofit/>
          </a:bodyPr>
          <a:lstStyle/>
          <a:p>
            <a:pPr marL="0" indent="0">
              <a:buNone/>
            </a:pPr>
            <a:endParaRPr lang="en-US" dirty="0" smtClean="0"/>
          </a:p>
          <a:p>
            <a:pPr marL="0" indent="0">
              <a:buNone/>
            </a:pPr>
            <a:r>
              <a:rPr lang="en-US" dirty="0" smtClean="0"/>
              <a:t>Schizophrenia </a:t>
            </a:r>
            <a:r>
              <a:rPr lang="en-US" dirty="0"/>
              <a:t>Overview. (</a:t>
            </a:r>
            <a:r>
              <a:rPr lang="en-US" dirty="0" err="1"/>
              <a:t>n.d.</a:t>
            </a:r>
            <a:r>
              <a:rPr lang="en-US" dirty="0"/>
              <a:t>). Schizophrenia Overview. Retrieved January 22, 2014, from http://www.psyweb.com/Mdisord/jsp/schid.jsp</a:t>
            </a:r>
          </a:p>
          <a:p>
            <a:pPr marL="0" indent="0">
              <a:buNone/>
            </a:pPr>
            <a:endParaRPr lang="en-US" dirty="0" smtClean="0"/>
          </a:p>
          <a:p>
            <a:pPr marL="0" indent="0">
              <a:buNone/>
            </a:pPr>
            <a:r>
              <a:rPr lang="en-US" dirty="0" smtClean="0"/>
              <a:t>Schizophrenia </a:t>
            </a:r>
            <a:r>
              <a:rPr lang="en-US" dirty="0"/>
              <a:t>Symptom, Treatment and cause. (</a:t>
            </a:r>
            <a:r>
              <a:rPr lang="en-US" dirty="0" err="1"/>
              <a:t>n.d.</a:t>
            </a:r>
            <a:r>
              <a:rPr lang="en-US" dirty="0"/>
              <a:t>). How to get rid of Schizophrenia?. Retrieved January 22, 2014, from http://www.depression-guide.com/schizophrenia.htm</a:t>
            </a:r>
          </a:p>
          <a:p>
            <a:pPr marL="0" indent="0">
              <a:buNone/>
            </a:pPr>
            <a:endParaRPr lang="en-US" dirty="0" smtClean="0"/>
          </a:p>
          <a:p>
            <a:pPr marL="0" indent="0">
              <a:buNone/>
            </a:pPr>
            <a:r>
              <a:rPr lang="en-US" dirty="0" smtClean="0"/>
              <a:t>Schizophrenia </a:t>
            </a:r>
            <a:r>
              <a:rPr lang="en-US" dirty="0"/>
              <a:t>in Psychotic Disorders at ALLPSYCH Online. (</a:t>
            </a:r>
            <a:r>
              <a:rPr lang="en-US" dirty="0" err="1"/>
              <a:t>n.d.</a:t>
            </a:r>
            <a:r>
              <a:rPr lang="en-US" dirty="0"/>
              <a:t>). Schizophrenia in Psychotic Disorders at ALLPSYCH Online. Retrieved January 22, 2014, from http://www.allpsych.com/disorders/psychotic/schizophrenia.html</a:t>
            </a:r>
          </a:p>
        </p:txBody>
      </p:sp>
    </p:spTree>
    <p:extLst>
      <p:ext uri="{BB962C8B-B14F-4D97-AF65-F5344CB8AC3E}">
        <p14:creationId xmlns:p14="http://schemas.microsoft.com/office/powerpoint/2010/main" val="2673245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Works Cited</a:t>
            </a:r>
            <a:endParaRPr lang="en-US" dirty="0"/>
          </a:p>
        </p:txBody>
      </p:sp>
      <p:sp>
        <p:nvSpPr>
          <p:cNvPr id="3" name="Content Placeholder 2"/>
          <p:cNvSpPr>
            <a:spLocks noGrp="1"/>
          </p:cNvSpPr>
          <p:nvPr>
            <p:ph idx="1"/>
          </p:nvPr>
        </p:nvSpPr>
        <p:spPr>
          <a:xfrm>
            <a:off x="457200" y="1600200"/>
            <a:ext cx="8229600" cy="4724400"/>
          </a:xfrm>
        </p:spPr>
        <p:txBody>
          <a:bodyPr/>
          <a:lstStyle/>
          <a:p>
            <a:pPr marL="0" indent="0">
              <a:buNone/>
            </a:pPr>
            <a:r>
              <a:rPr lang="en-US" dirty="0"/>
              <a:t>Schizophrenia: Symptoms, Diagnosis, Treatment, and Views About Schizophrenia. (</a:t>
            </a:r>
            <a:r>
              <a:rPr lang="en-US" dirty="0" err="1"/>
              <a:t>n.d.</a:t>
            </a:r>
            <a:r>
              <a:rPr lang="en-US" dirty="0"/>
              <a:t>). Examiner.com. Retrieved January 22, 2014, from http://www.examiner.com/article/schizophrenia-symptoms-diagnosis-treatment-and-views-about-schizophrenia</a:t>
            </a:r>
          </a:p>
          <a:p>
            <a:pPr marL="0" indent="0">
              <a:buNone/>
            </a:pPr>
            <a:endParaRPr lang="en-US" dirty="0" smtClean="0"/>
          </a:p>
          <a:p>
            <a:pPr marL="0" indent="0">
              <a:buNone/>
            </a:pPr>
            <a:endParaRPr lang="en-US" dirty="0"/>
          </a:p>
          <a:p>
            <a:pPr marL="0" indent="0">
              <a:buNone/>
            </a:pPr>
            <a:r>
              <a:rPr lang="en-US" dirty="0" smtClean="0"/>
              <a:t>Secret </a:t>
            </a:r>
            <a:r>
              <a:rPr lang="en-US" dirty="0"/>
              <a:t>Life of the Brain. (</a:t>
            </a:r>
            <a:r>
              <a:rPr lang="en-US" dirty="0" err="1"/>
              <a:t>n.d.</a:t>
            </a:r>
            <a:r>
              <a:rPr lang="en-US" dirty="0"/>
              <a:t>). Culture and Schizophrenia. Retrieved January 22, 2014, from http://www.pbs.org/wnet/brain/episodes/cultures</a:t>
            </a:r>
          </a:p>
          <a:p>
            <a:endParaRPr lang="en-US" dirty="0"/>
          </a:p>
        </p:txBody>
      </p:sp>
    </p:spTree>
    <p:extLst>
      <p:ext uri="{BB962C8B-B14F-4D97-AF65-F5344CB8AC3E}">
        <p14:creationId xmlns:p14="http://schemas.microsoft.com/office/powerpoint/2010/main" val="3647901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dirty="0" smtClean="0"/>
              <a:t>Schizophrenia</a:t>
            </a:r>
            <a:r>
              <a:rPr lang="en-US" dirty="0"/>
              <a:t> </a:t>
            </a:r>
            <a:r>
              <a:rPr lang="en-US" dirty="0" smtClean="0"/>
              <a:t>Categorized</a:t>
            </a:r>
            <a:endParaRPr lang="en-US" dirty="0"/>
          </a:p>
        </p:txBody>
      </p:sp>
      <p:sp>
        <p:nvSpPr>
          <p:cNvPr id="3" name="Content Placeholder 2"/>
          <p:cNvSpPr>
            <a:spLocks noGrp="1"/>
          </p:cNvSpPr>
          <p:nvPr>
            <p:ph idx="1"/>
          </p:nvPr>
        </p:nvSpPr>
        <p:spPr>
          <a:xfrm>
            <a:off x="533400" y="762000"/>
            <a:ext cx="8229600" cy="4525963"/>
          </a:xfrm>
        </p:spPr>
        <p:txBody>
          <a:bodyPr/>
          <a:lstStyle/>
          <a:p>
            <a:r>
              <a:rPr lang="en-US" dirty="0" smtClean="0"/>
              <a:t>Schizophrenia can be categorized as a psychotic disorder.</a:t>
            </a:r>
          </a:p>
          <a:p>
            <a:r>
              <a:rPr lang="en-US" dirty="0" smtClean="0"/>
              <a:t>A psychotic disorder contains major symptoms of psychosis, or delusions and hallucinations. Delusions are false beliefs that greatly hinder a person's ability to function. When someone is delusional they may think someone is trying to hurt them when no one is or they may believe they are someone else. Hallucinations are false perceptions and can occur within all five senses; such as hearing or seeing things.</a:t>
            </a:r>
          </a:p>
          <a:p>
            <a:endParaRPr lang="en-US" dirty="0" smtClean="0"/>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2200" y="3886200"/>
            <a:ext cx="4381500" cy="26384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51211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What is Schizophrenia?</a:t>
            </a:r>
            <a:endParaRPr lang="en-US" dirty="0"/>
          </a:p>
        </p:txBody>
      </p:sp>
      <p:sp>
        <p:nvSpPr>
          <p:cNvPr id="3" name="Content Placeholder 2"/>
          <p:cNvSpPr>
            <a:spLocks noGrp="1"/>
          </p:cNvSpPr>
          <p:nvPr>
            <p:ph idx="1"/>
          </p:nvPr>
        </p:nvSpPr>
        <p:spPr>
          <a:xfrm>
            <a:off x="457200" y="1600200"/>
            <a:ext cx="8229600" cy="4800600"/>
          </a:xfrm>
        </p:spPr>
        <p:txBody>
          <a:bodyPr>
            <a:normAutofit lnSpcReduction="10000"/>
          </a:bodyPr>
          <a:lstStyle/>
          <a:p>
            <a:r>
              <a:rPr lang="en-US" dirty="0" smtClean="0"/>
              <a:t>Schizophrenia is one of the most devastating forms of mental illness. Historical documents suggest schizophrenia has been a part of mankind </a:t>
            </a:r>
            <a:r>
              <a:rPr lang="en-US" dirty="0"/>
              <a:t>for thousands of years. </a:t>
            </a:r>
            <a:endParaRPr lang="en-US" dirty="0" smtClean="0"/>
          </a:p>
          <a:p>
            <a:r>
              <a:rPr lang="en-US" dirty="0" smtClean="0"/>
              <a:t>This </a:t>
            </a:r>
            <a:r>
              <a:rPr lang="en-US" dirty="0"/>
              <a:t>disorder was given its name </a:t>
            </a:r>
            <a:r>
              <a:rPr lang="en-US" dirty="0" smtClean="0"/>
              <a:t>by a </a:t>
            </a:r>
            <a:r>
              <a:rPr lang="en-US" dirty="0"/>
              <a:t>Swiss psychiatrist </a:t>
            </a:r>
            <a:r>
              <a:rPr lang="en-US" dirty="0" smtClean="0"/>
              <a:t>named </a:t>
            </a:r>
            <a:r>
              <a:rPr lang="en-US" dirty="0" err="1" smtClean="0"/>
              <a:t>Eugen</a:t>
            </a:r>
            <a:r>
              <a:rPr lang="en-US" dirty="0" smtClean="0"/>
              <a:t> </a:t>
            </a:r>
            <a:r>
              <a:rPr lang="en-US" dirty="0" err="1"/>
              <a:t>Bleuler</a:t>
            </a:r>
            <a:r>
              <a:rPr lang="en-US" dirty="0"/>
              <a:t> in the early 1900s. </a:t>
            </a:r>
            <a:r>
              <a:rPr lang="en-US" dirty="0" smtClean="0"/>
              <a:t>Schizophrenia is </a:t>
            </a:r>
            <a:r>
              <a:rPr lang="en-US" dirty="0"/>
              <a:t>Greek for "split mind". </a:t>
            </a:r>
            <a:endParaRPr lang="en-US" dirty="0" smtClean="0"/>
          </a:p>
          <a:p>
            <a:r>
              <a:rPr lang="en-US" dirty="0" smtClean="0"/>
              <a:t>Many </a:t>
            </a:r>
            <a:r>
              <a:rPr lang="en-US" dirty="0"/>
              <a:t>people mistakenly believe it refers to someone with multiple personalities.</a:t>
            </a:r>
          </a:p>
          <a:p>
            <a:r>
              <a:rPr lang="en-US" dirty="0"/>
              <a:t>Schizophrenia usually develops in the early to mid-20s in males, and the late twenties in females. However, it can develop at any stage in life including mid-life, adolescence and even early </a:t>
            </a:r>
            <a:r>
              <a:rPr lang="en-US" dirty="0" smtClean="0"/>
              <a:t>childhood.</a:t>
            </a:r>
          </a:p>
          <a:p>
            <a:r>
              <a:rPr lang="en-US" dirty="0" smtClean="0"/>
              <a:t>Approximately 1% of the world population has this disorder </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601935">
            <a:off x="6444481" y="368451"/>
            <a:ext cx="1552092" cy="1036021"/>
          </a:xfrm>
          <a:prstGeom prst="rect">
            <a:avLst/>
          </a:prstGeom>
        </p:spPr>
      </p:pic>
    </p:spTree>
    <p:extLst>
      <p:ext uri="{BB962C8B-B14F-4D97-AF65-F5344CB8AC3E}">
        <p14:creationId xmlns:p14="http://schemas.microsoft.com/office/powerpoint/2010/main" val="2281521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Schizophrenia</a:t>
            </a:r>
            <a:endParaRPr lang="en-US" dirty="0"/>
          </a:p>
        </p:txBody>
      </p:sp>
      <p:sp>
        <p:nvSpPr>
          <p:cNvPr id="3" name="Content Placeholder 2"/>
          <p:cNvSpPr>
            <a:spLocks noGrp="1"/>
          </p:cNvSpPr>
          <p:nvPr>
            <p:ph idx="1"/>
          </p:nvPr>
        </p:nvSpPr>
        <p:spPr>
          <a:xfrm>
            <a:off x="304800" y="1295401"/>
            <a:ext cx="8229600" cy="2590800"/>
          </a:xfrm>
        </p:spPr>
        <p:txBody>
          <a:bodyPr/>
          <a:lstStyle/>
          <a:p>
            <a:pPr marL="0" indent="0">
              <a:buNone/>
            </a:pPr>
            <a:endParaRPr lang="en-US" dirty="0"/>
          </a:p>
          <a:p>
            <a:r>
              <a:rPr lang="en-US" b="1" dirty="0"/>
              <a:t>Reactive or Acute </a:t>
            </a:r>
            <a:r>
              <a:rPr lang="en-US" b="1" dirty="0" smtClean="0"/>
              <a:t>Schizophrenia</a:t>
            </a:r>
          </a:p>
          <a:p>
            <a:pPr lvl="1"/>
            <a:r>
              <a:rPr lang="en-US" dirty="0" smtClean="0"/>
              <a:t>Reactive </a:t>
            </a:r>
            <a:r>
              <a:rPr lang="en-US" dirty="0"/>
              <a:t>schizophrenia is usually sudden and seems to be a reaction to some life crisis. I</a:t>
            </a:r>
            <a:r>
              <a:rPr lang="en-US" dirty="0" smtClean="0"/>
              <a:t>t is often </a:t>
            </a:r>
            <a:r>
              <a:rPr lang="en-US" dirty="0"/>
              <a:t>in the early </a:t>
            </a:r>
            <a:r>
              <a:rPr lang="en-US" dirty="0" smtClean="0"/>
              <a:t>phases when it manifests and is </a:t>
            </a:r>
            <a:r>
              <a:rPr lang="en-US" dirty="0"/>
              <a:t>a more treatable form of the illness than process or chronic schizophrenia</a:t>
            </a:r>
            <a:r>
              <a:rPr lang="en-US" dirty="0" smtClean="0"/>
              <a:t>.</a:t>
            </a:r>
          </a:p>
          <a:p>
            <a:pPr marL="365760" lvl="1" indent="0">
              <a:buNone/>
            </a:pPr>
            <a:endParaRPr lang="en-US" b="1" dirty="0"/>
          </a:p>
          <a:p>
            <a:pPr marL="365760" lvl="1" indent="0">
              <a:buNone/>
            </a:pPr>
            <a:endParaRPr lang="en-US" b="1" dirty="0" smtClean="0"/>
          </a:p>
          <a:p>
            <a:pPr lvl="1"/>
            <a:endParaRPr lang="en-US" b="1" dirty="0"/>
          </a:p>
          <a:p>
            <a:pPr marL="365760" lvl="1" indent="0">
              <a:buNone/>
            </a:pPr>
            <a:endParaRPr lang="en-US" b="1" dirty="0"/>
          </a:p>
        </p:txBody>
      </p:sp>
      <p:sp>
        <p:nvSpPr>
          <p:cNvPr id="4" name="TextBox 3"/>
          <p:cNvSpPr txBox="1"/>
          <p:nvPr/>
        </p:nvSpPr>
        <p:spPr>
          <a:xfrm>
            <a:off x="360218" y="3581400"/>
            <a:ext cx="8077200" cy="2893100"/>
          </a:xfrm>
          <a:prstGeom prst="rect">
            <a:avLst/>
          </a:prstGeom>
          <a:noFill/>
        </p:spPr>
        <p:txBody>
          <a:bodyPr wrap="square" rtlCol="0">
            <a:spAutoFit/>
          </a:bodyPr>
          <a:lstStyle/>
          <a:p>
            <a:pPr marL="285750" indent="-285750">
              <a:buFont typeface="Arial" panose="020B0604020202020204" pitchFamily="34" charset="0"/>
              <a:buChar char="•"/>
            </a:pPr>
            <a:r>
              <a:rPr lang="en-US" sz="2400" b="1" dirty="0"/>
              <a:t>Process </a:t>
            </a:r>
            <a:r>
              <a:rPr lang="en-US" sz="2400" b="1" dirty="0" smtClean="0"/>
              <a:t>Schizophrenia</a:t>
            </a:r>
          </a:p>
          <a:p>
            <a:pPr marL="742950" lvl="1" indent="-285750">
              <a:buFont typeface="Arial" panose="020B0604020202020204" pitchFamily="34" charset="0"/>
              <a:buChar char="•"/>
            </a:pPr>
            <a:r>
              <a:rPr lang="en-US" sz="2000" dirty="0"/>
              <a:t>Also </a:t>
            </a:r>
            <a:r>
              <a:rPr lang="en-US" sz="2000" dirty="0" smtClean="0"/>
              <a:t>referred </a:t>
            </a:r>
            <a:r>
              <a:rPr lang="en-US" sz="2000" dirty="0"/>
              <a:t>to as poor premorbid schizophrenia, this type is characterized by lengthy periods of its development with a gradual deterioration and </a:t>
            </a:r>
            <a:r>
              <a:rPr lang="en-US" sz="2000" dirty="0" smtClean="0"/>
              <a:t>has exclusively </a:t>
            </a:r>
            <a:r>
              <a:rPr lang="en-US" sz="2000" dirty="0"/>
              <a:t>negative </a:t>
            </a:r>
            <a:r>
              <a:rPr lang="en-US" sz="2000" dirty="0" smtClean="0"/>
              <a:t>symptoms. It </a:t>
            </a:r>
            <a:r>
              <a:rPr lang="en-US" sz="2000" dirty="0"/>
              <a:t>doesn't seem to be related to any major life </a:t>
            </a:r>
            <a:r>
              <a:rPr lang="en-US" sz="2000" dirty="0" smtClean="0"/>
              <a:t>changing </a:t>
            </a:r>
            <a:r>
              <a:rPr lang="en-US" sz="2000" dirty="0"/>
              <a:t>or negative event</a:t>
            </a:r>
            <a:r>
              <a:rPr lang="en-US" sz="2000" dirty="0" smtClean="0"/>
              <a:t>. This </a:t>
            </a:r>
            <a:r>
              <a:rPr lang="en-US" sz="2000" dirty="0"/>
              <a:t>type of schizophrenia </a:t>
            </a:r>
            <a:r>
              <a:rPr lang="en-US" sz="2000" dirty="0" smtClean="0"/>
              <a:t>is usually </a:t>
            </a:r>
            <a:r>
              <a:rPr lang="en-US" sz="2000" dirty="0"/>
              <a:t>associated with "loners" who are rejected by society, </a:t>
            </a:r>
            <a:r>
              <a:rPr lang="en-US" sz="2000" dirty="0" smtClean="0"/>
              <a:t>who then often tend </a:t>
            </a:r>
            <a:r>
              <a:rPr lang="en-US" sz="2000" dirty="0"/>
              <a:t>not to develop social skills and don't excel out of high school.</a:t>
            </a:r>
            <a:endParaRPr lang="en-US" sz="2000" dirty="0" smtClean="0"/>
          </a:p>
          <a:p>
            <a:pPr marL="742950" lvl="1" indent="-285750">
              <a:buFont typeface="Arial" panose="020B0604020202020204" pitchFamily="34" charset="0"/>
              <a:buChar char="•"/>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218" y="228600"/>
            <a:ext cx="1695450" cy="1487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5723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09800"/>
            <a:ext cx="8229600" cy="1143000"/>
          </a:xfrm>
        </p:spPr>
        <p:txBody>
          <a:bodyPr/>
          <a:lstStyle/>
          <a:p>
            <a:pPr algn="ctr"/>
            <a:r>
              <a:rPr lang="en-US" dirty="0" smtClean="0"/>
              <a:t>Negative Symptoms </a:t>
            </a:r>
            <a:endParaRPr lang="en-US" dirty="0"/>
          </a:p>
        </p:txBody>
      </p:sp>
      <p:sp>
        <p:nvSpPr>
          <p:cNvPr id="3" name="Content Placeholder 2"/>
          <p:cNvSpPr>
            <a:spLocks noGrp="1"/>
          </p:cNvSpPr>
          <p:nvPr>
            <p:ph idx="1"/>
          </p:nvPr>
        </p:nvSpPr>
        <p:spPr>
          <a:xfrm>
            <a:off x="457200" y="3200400"/>
            <a:ext cx="8229600" cy="3382963"/>
          </a:xfrm>
        </p:spPr>
        <p:txBody>
          <a:bodyPr/>
          <a:lstStyle/>
          <a:p>
            <a:r>
              <a:rPr lang="en-US" dirty="0" smtClean="0"/>
              <a:t>Negative symptoms refer to a significant decrease or complete loss in areas of normal functioning</a:t>
            </a:r>
          </a:p>
          <a:p>
            <a:endParaRPr lang="en-US" dirty="0" smtClean="0"/>
          </a:p>
          <a:p>
            <a:r>
              <a:rPr lang="en-US" dirty="0" smtClean="0"/>
              <a:t>This includes:</a:t>
            </a:r>
          </a:p>
          <a:p>
            <a:pPr lvl="1"/>
            <a:r>
              <a:rPr lang="en-US" b="1" dirty="0" smtClean="0"/>
              <a:t>Significant or complete lack of emotional expressiveness</a:t>
            </a:r>
          </a:p>
          <a:p>
            <a:pPr lvl="1"/>
            <a:r>
              <a:rPr lang="en-US" b="1" dirty="0" smtClean="0"/>
              <a:t>Lack of speech</a:t>
            </a:r>
            <a:r>
              <a:rPr lang="en-US" dirty="0" smtClean="0"/>
              <a:t>: very brief or empty responses</a:t>
            </a:r>
          </a:p>
          <a:p>
            <a:pPr lvl="1"/>
            <a:r>
              <a:rPr lang="en-US" b="1" dirty="0" smtClean="0"/>
              <a:t>Inability to begin or perform goal-directed activities</a:t>
            </a:r>
            <a:endParaRPr lang="en-US" b="1" dirty="0"/>
          </a:p>
        </p:txBody>
      </p:sp>
      <p:sp>
        <p:nvSpPr>
          <p:cNvPr id="5" name="TextBox 4"/>
          <p:cNvSpPr txBox="1"/>
          <p:nvPr/>
        </p:nvSpPr>
        <p:spPr>
          <a:xfrm>
            <a:off x="533400" y="1337101"/>
            <a:ext cx="8382000" cy="830997"/>
          </a:xfrm>
          <a:prstGeom prst="rect">
            <a:avLst/>
          </a:prstGeom>
          <a:noFill/>
        </p:spPr>
        <p:txBody>
          <a:bodyPr wrap="square" rtlCol="0">
            <a:spAutoFit/>
          </a:bodyPr>
          <a:lstStyle/>
          <a:p>
            <a:r>
              <a:rPr lang="en-US" sz="2400" dirty="0"/>
              <a:t>Schizophrenia’s symptoms are broken into to categories: positive symptoms and negative symptoms.</a:t>
            </a:r>
          </a:p>
        </p:txBody>
      </p:sp>
      <p:sp>
        <p:nvSpPr>
          <p:cNvPr id="6" name="TextBox 5"/>
          <p:cNvSpPr txBox="1"/>
          <p:nvPr/>
        </p:nvSpPr>
        <p:spPr>
          <a:xfrm>
            <a:off x="1066800" y="381000"/>
            <a:ext cx="6705600" cy="646331"/>
          </a:xfrm>
          <a:prstGeom prst="rect">
            <a:avLst/>
          </a:prstGeom>
          <a:noFill/>
        </p:spPr>
        <p:txBody>
          <a:bodyPr wrap="square" rtlCol="0">
            <a:spAutoFit/>
          </a:bodyPr>
          <a:lstStyle/>
          <a:p>
            <a:pPr algn="ctr"/>
            <a:r>
              <a:rPr lang="en-US" sz="3600" dirty="0">
                <a:latin typeface="+mj-lt"/>
              </a:rPr>
              <a:t>Symptoms and Indicators</a:t>
            </a:r>
            <a:r>
              <a:rPr lang="en-US" sz="3600" dirty="0"/>
              <a:t> </a:t>
            </a:r>
          </a:p>
        </p:txBody>
      </p:sp>
    </p:spTree>
    <p:extLst>
      <p:ext uri="{BB962C8B-B14F-4D97-AF65-F5344CB8AC3E}">
        <p14:creationId xmlns:p14="http://schemas.microsoft.com/office/powerpoint/2010/main" val="95393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Positive Symptoms</a:t>
            </a:r>
            <a:endParaRPr lang="en-US" dirty="0"/>
          </a:p>
        </p:txBody>
      </p:sp>
      <p:sp>
        <p:nvSpPr>
          <p:cNvPr id="3" name="Content Placeholder 2"/>
          <p:cNvSpPr>
            <a:spLocks noGrp="1"/>
          </p:cNvSpPr>
          <p:nvPr>
            <p:ph idx="1"/>
          </p:nvPr>
        </p:nvSpPr>
        <p:spPr/>
        <p:txBody>
          <a:bodyPr/>
          <a:lstStyle/>
          <a:p>
            <a:r>
              <a:rPr lang="en-US" dirty="0" smtClean="0"/>
              <a:t>Positive </a:t>
            </a:r>
            <a:r>
              <a:rPr lang="en-US" dirty="0"/>
              <a:t>symptoms involve normal functions such as language and perception that are very distorted or exaggerated</a:t>
            </a:r>
            <a:r>
              <a:rPr lang="en-US" dirty="0" smtClean="0"/>
              <a:t>.</a:t>
            </a:r>
            <a:endParaRPr lang="en-US" dirty="0"/>
          </a:p>
          <a:p>
            <a:endParaRPr lang="en-US" dirty="0" smtClean="0"/>
          </a:p>
          <a:p>
            <a:r>
              <a:rPr lang="en-US" dirty="0" smtClean="0"/>
              <a:t>This includes:</a:t>
            </a:r>
          </a:p>
          <a:p>
            <a:pPr lvl="1"/>
            <a:r>
              <a:rPr lang="en-US" b="1" dirty="0" smtClean="0"/>
              <a:t>Delusions</a:t>
            </a:r>
            <a:r>
              <a:rPr lang="en-US" dirty="0" smtClean="0"/>
              <a:t>: firm beliefs not held in reality</a:t>
            </a:r>
            <a:r>
              <a:rPr lang="en-US" dirty="0"/>
              <a:t> </a:t>
            </a:r>
            <a:r>
              <a:rPr lang="en-US" dirty="0" smtClean="0"/>
              <a:t>such as believing aliens have taken one’s organs</a:t>
            </a:r>
          </a:p>
          <a:p>
            <a:pPr lvl="1"/>
            <a:r>
              <a:rPr lang="en-US" b="1" dirty="0" smtClean="0"/>
              <a:t>Hallucinations</a:t>
            </a:r>
            <a:r>
              <a:rPr lang="en-US" dirty="0" smtClean="0"/>
              <a:t>: hearing or seeing things that are not really there</a:t>
            </a:r>
          </a:p>
          <a:p>
            <a:pPr lvl="1"/>
            <a:r>
              <a:rPr lang="en-US" b="1" dirty="0" smtClean="0"/>
              <a:t>Disorganized thinking or speech</a:t>
            </a:r>
            <a:r>
              <a:rPr lang="en-US" dirty="0" smtClean="0"/>
              <a:t>: speaking gibberish or jumping from topic to topic while talking</a:t>
            </a:r>
          </a:p>
          <a:p>
            <a:pPr lvl="1"/>
            <a:r>
              <a:rPr lang="en-US" b="1" dirty="0"/>
              <a:t>Severely </a:t>
            </a:r>
            <a:r>
              <a:rPr lang="en-US" b="1" dirty="0" smtClean="0"/>
              <a:t>disorganized behavior</a:t>
            </a:r>
            <a:r>
              <a:rPr lang="en-US" dirty="0" smtClean="0"/>
              <a:t>: the inability to perform daily tasks</a:t>
            </a:r>
          </a:p>
          <a:p>
            <a:pPr lvl="1"/>
            <a:endParaRPr lang="en-US" dirty="0"/>
          </a:p>
          <a:p>
            <a:endParaRPr lang="en-US" dirty="0"/>
          </a:p>
        </p:txBody>
      </p:sp>
    </p:spTree>
    <p:extLst>
      <p:ext uri="{BB962C8B-B14F-4D97-AF65-F5344CB8AC3E}">
        <p14:creationId xmlns:p14="http://schemas.microsoft.com/office/powerpoint/2010/main" val="2710230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pPr algn="ctr"/>
            <a:r>
              <a:rPr lang="en-US" dirty="0" smtClean="0"/>
              <a:t>Diagnosing Schizophrenia</a:t>
            </a:r>
            <a:endParaRPr lang="en-US" dirty="0"/>
          </a:p>
        </p:txBody>
      </p:sp>
      <p:sp>
        <p:nvSpPr>
          <p:cNvPr id="3" name="Content Placeholder 2"/>
          <p:cNvSpPr>
            <a:spLocks noGrp="1"/>
          </p:cNvSpPr>
          <p:nvPr>
            <p:ph idx="1"/>
          </p:nvPr>
        </p:nvSpPr>
        <p:spPr>
          <a:xfrm>
            <a:off x="457200" y="1447800"/>
            <a:ext cx="8229600" cy="4953000"/>
          </a:xfrm>
        </p:spPr>
        <p:txBody>
          <a:bodyPr>
            <a:normAutofit fontScale="92500"/>
          </a:bodyPr>
          <a:lstStyle/>
          <a:p>
            <a:r>
              <a:rPr lang="en-US" dirty="0" smtClean="0"/>
              <a:t>There </a:t>
            </a:r>
            <a:r>
              <a:rPr lang="en-US" dirty="0"/>
              <a:t>are currently no medical tests to diagnose </a:t>
            </a:r>
            <a:r>
              <a:rPr lang="en-US" dirty="0" smtClean="0"/>
              <a:t>schizophrenia</a:t>
            </a:r>
            <a:endParaRPr lang="en-US" dirty="0"/>
          </a:p>
          <a:p>
            <a:r>
              <a:rPr lang="en-US" dirty="0" smtClean="0"/>
              <a:t> </a:t>
            </a:r>
            <a:r>
              <a:rPr lang="en-US" dirty="0"/>
              <a:t>In many cases, a family member or close friend notices the unusual or bizarre symptoms and initiates an evaluation. </a:t>
            </a:r>
            <a:endParaRPr lang="en-US" dirty="0" smtClean="0"/>
          </a:p>
          <a:p>
            <a:r>
              <a:rPr lang="en-US" dirty="0" smtClean="0"/>
              <a:t>Lab </a:t>
            </a:r>
            <a:r>
              <a:rPr lang="en-US" dirty="0"/>
              <a:t>tests, drug screening, </a:t>
            </a:r>
            <a:r>
              <a:rPr lang="en-US" dirty="0" smtClean="0"/>
              <a:t>and/or </a:t>
            </a:r>
            <a:r>
              <a:rPr lang="en-US" dirty="0"/>
              <a:t>x-rays are </a:t>
            </a:r>
            <a:r>
              <a:rPr lang="en-US" dirty="0" smtClean="0"/>
              <a:t>usually done to </a:t>
            </a:r>
            <a:r>
              <a:rPr lang="en-US" dirty="0"/>
              <a:t>first rule out other potential causes for the unusual </a:t>
            </a:r>
            <a:r>
              <a:rPr lang="en-US" dirty="0" smtClean="0"/>
              <a:t>symptoms</a:t>
            </a:r>
          </a:p>
          <a:p>
            <a:r>
              <a:rPr lang="en-US" dirty="0" smtClean="0"/>
              <a:t>To </a:t>
            </a:r>
            <a:r>
              <a:rPr lang="en-US" dirty="0"/>
              <a:t>diagnose Schizophrenia, psychiatric </a:t>
            </a:r>
            <a:r>
              <a:rPr lang="en-US" dirty="0" smtClean="0"/>
              <a:t>assessments are done. </a:t>
            </a:r>
            <a:r>
              <a:rPr lang="en-US" dirty="0"/>
              <a:t>This includes interviewing and observing the </a:t>
            </a:r>
            <a:r>
              <a:rPr lang="en-US" dirty="0" smtClean="0"/>
              <a:t>patient and obtaining </a:t>
            </a:r>
            <a:r>
              <a:rPr lang="en-US" dirty="0"/>
              <a:t>additional information from family members, others who know the patient, </a:t>
            </a:r>
            <a:r>
              <a:rPr lang="en-US" dirty="0" smtClean="0"/>
              <a:t>and/or of </a:t>
            </a:r>
            <a:r>
              <a:rPr lang="en-US" dirty="0"/>
              <a:t>past treatment providers and psychiatric </a:t>
            </a:r>
            <a:r>
              <a:rPr lang="en-US" dirty="0" smtClean="0"/>
              <a:t>records.</a:t>
            </a:r>
          </a:p>
          <a:p>
            <a:r>
              <a:rPr lang="en-US" dirty="0" smtClean="0"/>
              <a:t>However, signs of this disorder must be present for at least six months to be diagnosed. If it’s less than </a:t>
            </a:r>
            <a:r>
              <a:rPr lang="en-US" dirty="0"/>
              <a:t>six months </a:t>
            </a:r>
            <a:r>
              <a:rPr lang="en-US" dirty="0" smtClean="0"/>
              <a:t>it may be diagnosed as </a:t>
            </a:r>
            <a:r>
              <a:rPr lang="en-US" dirty="0" err="1" smtClean="0"/>
              <a:t>schizophreniform</a:t>
            </a:r>
            <a:r>
              <a:rPr lang="en-US" dirty="0" smtClean="0"/>
              <a:t> </a:t>
            </a:r>
            <a:r>
              <a:rPr lang="en-US" dirty="0"/>
              <a:t>disorder or brief psychotic disorder.</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08745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Causes &amp; Perspectives of Schizophrenia</a:t>
            </a:r>
            <a:endParaRPr lang="en-US" dirty="0"/>
          </a:p>
        </p:txBody>
      </p:sp>
      <p:sp>
        <p:nvSpPr>
          <p:cNvPr id="3" name="Content Placeholder 2"/>
          <p:cNvSpPr>
            <a:spLocks noGrp="1"/>
          </p:cNvSpPr>
          <p:nvPr>
            <p:ph idx="1"/>
          </p:nvPr>
        </p:nvSpPr>
        <p:spPr/>
        <p:txBody>
          <a:bodyPr>
            <a:normAutofit/>
          </a:bodyPr>
          <a:lstStyle/>
          <a:p>
            <a:r>
              <a:rPr lang="en-US" dirty="0"/>
              <a:t>Schizophrenia is often associated with dopamine imbalances in the brain and has an underlying genetic cause</a:t>
            </a:r>
            <a:r>
              <a:rPr lang="en-US" dirty="0" smtClean="0"/>
              <a:t>.</a:t>
            </a:r>
          </a:p>
          <a:p>
            <a:endParaRPr lang="en-US" dirty="0" smtClean="0"/>
          </a:p>
          <a:p>
            <a:r>
              <a:rPr lang="en-US" dirty="0" smtClean="0"/>
              <a:t>The </a:t>
            </a:r>
            <a:r>
              <a:rPr lang="en-US" dirty="0"/>
              <a:t>biological </a:t>
            </a:r>
            <a:r>
              <a:rPr lang="en-US" dirty="0" smtClean="0"/>
              <a:t>view of schizophrenia is the </a:t>
            </a:r>
            <a:r>
              <a:rPr lang="en-US" dirty="0"/>
              <a:t>most researched. It is believed that there is a genetic and biological process at work in the development of </a:t>
            </a:r>
            <a:r>
              <a:rPr lang="en-US" dirty="0" smtClean="0"/>
              <a:t>schizophrenia. A theory </a:t>
            </a:r>
            <a:r>
              <a:rPr lang="en-US" dirty="0"/>
              <a:t>on schizophrenia is the dopamine hypothesis in which it is believed that an overabundance of the neurotransmitter dopamine causes the symptoms of the schizophrenia. Much support has been gathered for this theory through drug trials and research.</a:t>
            </a:r>
            <a:endParaRPr lang="en-US" dirty="0" smtClean="0"/>
          </a:p>
          <a:p>
            <a:endParaRPr lang="en-US" dirty="0"/>
          </a:p>
        </p:txBody>
      </p:sp>
    </p:spTree>
    <p:extLst>
      <p:ext uri="{BB962C8B-B14F-4D97-AF65-F5344CB8AC3E}">
        <p14:creationId xmlns:p14="http://schemas.microsoft.com/office/powerpoint/2010/main" val="2037010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6172200"/>
          </a:xfrm>
        </p:spPr>
        <p:txBody>
          <a:bodyPr>
            <a:normAutofit/>
          </a:bodyPr>
          <a:lstStyle/>
          <a:p>
            <a:endParaRPr lang="en-US" dirty="0" smtClean="0"/>
          </a:p>
          <a:p>
            <a:r>
              <a:rPr lang="en-US" dirty="0" smtClean="0"/>
              <a:t> </a:t>
            </a:r>
            <a:r>
              <a:rPr lang="en-US" dirty="0"/>
              <a:t>From the psychodynamic perspective, schizophrenia </a:t>
            </a:r>
            <a:r>
              <a:rPr lang="en-US" dirty="0" smtClean="0"/>
              <a:t>is believed </a:t>
            </a:r>
            <a:r>
              <a:rPr lang="en-US" dirty="0"/>
              <a:t>to have been caused by cold, un-nurturing, overprotective, and rejecting parents whose contradicting behaviors confuse the children, sending them into </a:t>
            </a:r>
            <a:r>
              <a:rPr lang="en-US" dirty="0" smtClean="0"/>
              <a:t>a state </a:t>
            </a:r>
            <a:r>
              <a:rPr lang="en-US" dirty="0"/>
              <a:t>of primary narcissism, and such regression leads to schizophrenic symptoms when the person tries to regain control of the </a:t>
            </a:r>
            <a:r>
              <a:rPr lang="en-US" dirty="0" smtClean="0"/>
              <a:t>ego</a:t>
            </a:r>
          </a:p>
          <a:p>
            <a:pPr marL="0" indent="0">
              <a:buNone/>
            </a:pPr>
            <a:endParaRPr lang="en-US" dirty="0"/>
          </a:p>
          <a:p>
            <a:r>
              <a:rPr lang="en-US" dirty="0" smtClean="0"/>
              <a:t>The </a:t>
            </a:r>
            <a:r>
              <a:rPr lang="en-US" dirty="0"/>
              <a:t>cognitive view </a:t>
            </a:r>
            <a:r>
              <a:rPr lang="en-US" dirty="0" smtClean="0"/>
              <a:t>believes </a:t>
            </a:r>
            <a:r>
              <a:rPr lang="en-US" dirty="0"/>
              <a:t>that the misinterpretation of hallucinations produce delusions and withdrawal from </a:t>
            </a:r>
            <a:r>
              <a:rPr lang="en-US" dirty="0" smtClean="0"/>
              <a:t>society</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4724400"/>
            <a:ext cx="5740400" cy="1536116"/>
          </a:xfrm>
          <a:prstGeom prst="rect">
            <a:avLst/>
          </a:prstGeom>
        </p:spPr>
      </p:pic>
    </p:spTree>
    <p:extLst>
      <p:ext uri="{BB962C8B-B14F-4D97-AF65-F5344CB8AC3E}">
        <p14:creationId xmlns:p14="http://schemas.microsoft.com/office/powerpoint/2010/main" val="246971548"/>
      </p:ext>
    </p:extLst>
  </p:cSld>
  <p:clrMapOvr>
    <a:masterClrMapping/>
  </p:clrMapOvr>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815</TotalTime>
  <Words>1584</Words>
  <Application>Microsoft Office PowerPoint</Application>
  <PresentationFormat>On-screen Show (4:3)</PresentationFormat>
  <Paragraphs>141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Thatch</vt:lpstr>
      <vt:lpstr>Schizophrenia            </vt:lpstr>
      <vt:lpstr>Schizophrenia Categorized</vt:lpstr>
      <vt:lpstr>     What is Schizophrenia?</vt:lpstr>
      <vt:lpstr>Types of Schizophrenia</vt:lpstr>
      <vt:lpstr>Negative Symptoms </vt:lpstr>
      <vt:lpstr>Positive Symptoms</vt:lpstr>
      <vt:lpstr>Diagnosing Schizophrenia</vt:lpstr>
      <vt:lpstr>Causes &amp; Perspectives of Schizophrenia</vt:lpstr>
      <vt:lpstr>PowerPoint Presentation</vt:lpstr>
      <vt:lpstr>PowerPoint Presentation</vt:lpstr>
      <vt:lpstr>Therapies &amp; Perspectives</vt:lpstr>
      <vt:lpstr>Cultural and Gender Considerations </vt:lpstr>
      <vt:lpstr>Famous Schizophrenics </vt:lpstr>
      <vt:lpstr>PowerPoint Presentation</vt:lpstr>
      <vt:lpstr>PowerPoint Presentation</vt:lpstr>
      <vt:lpstr>Quiz</vt:lpstr>
      <vt:lpstr>Works Cited</vt:lpstr>
      <vt:lpstr>Works Cited</vt:lpstr>
    </vt:vector>
  </TitlesOfParts>
  <Company>Hazleton Area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Schizophrenia</dc:title>
  <dc:creator>User</dc:creator>
  <cp:lastModifiedBy>User</cp:lastModifiedBy>
  <cp:revision>66</cp:revision>
  <dcterms:created xsi:type="dcterms:W3CDTF">2014-01-16T18:53:24Z</dcterms:created>
  <dcterms:modified xsi:type="dcterms:W3CDTF">2014-01-23T19:33:22Z</dcterms:modified>
</cp:coreProperties>
</file>