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38" autoAdjust="0"/>
  </p:normalViewPr>
  <p:slideViewPr>
    <p:cSldViewPr>
      <p:cViewPr varScale="1">
        <p:scale>
          <a:sx n="45" d="100"/>
          <a:sy n="45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8/31/2016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GS_q9ly0w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feature=player_detailpage&amp;v=QWMUX4nu8qk#t=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XD9zDs9yg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haasnas\staff\BEIDLEMANJ\ceramics\How%20It's%20Made%20Clay%20-%20YouTube.mht" TargetMode="External"/><Relationship Id="rId2" Type="http://schemas.openxmlformats.org/officeDocument/2006/relationships/hyperlink" Target="https://www.youtube.com/watch?feature=player_detailpage&amp;v=FXD9zDs9yg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Ceramics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375490"/>
            <a:ext cx="6629400" cy="1882310"/>
          </a:xfrm>
        </p:spPr>
        <p:txBody>
          <a:bodyPr>
            <a:normAutofit fontScale="47500" lnSpcReduction="20000"/>
          </a:bodyPr>
          <a:lstStyle/>
          <a:p>
            <a:r>
              <a:rPr lang="en-US" sz="10000" dirty="0">
                <a:solidFill>
                  <a:schemeClr val="bg1"/>
                </a:solidFill>
              </a:rPr>
              <a:t>pots and other articles made from clay </a:t>
            </a:r>
            <a:r>
              <a:rPr lang="en-US" sz="10000" dirty="0" smtClean="0">
                <a:solidFill>
                  <a:schemeClr val="bg1"/>
                </a:solidFill>
              </a:rPr>
              <a:t>and then hardened </a:t>
            </a:r>
            <a:r>
              <a:rPr lang="en-US" sz="10000" dirty="0">
                <a:solidFill>
                  <a:schemeClr val="bg1"/>
                </a:solidFill>
              </a:rPr>
              <a:t>by heat.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1"/>
            <a:ext cx="7924800" cy="40386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Stage </a:t>
            </a:r>
            <a:r>
              <a:rPr lang="en-US" sz="3500" b="1" dirty="0" smtClean="0">
                <a:solidFill>
                  <a:schemeClr val="bg1"/>
                </a:solidFill>
              </a:rPr>
              <a:t>1- </a:t>
            </a:r>
          </a:p>
          <a:p>
            <a:pPr marL="18288" indent="0"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Plastic </a:t>
            </a:r>
            <a:r>
              <a:rPr lang="en-US" sz="3500" b="1" dirty="0">
                <a:solidFill>
                  <a:schemeClr val="bg1"/>
                </a:solidFill>
              </a:rPr>
              <a:t>-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stage </a:t>
            </a:r>
            <a:r>
              <a:rPr lang="en-US" sz="3500" dirty="0">
                <a:solidFill>
                  <a:schemeClr val="bg1"/>
                </a:solidFill>
              </a:rPr>
              <a:t>of clay that most of the work is done, </a:t>
            </a:r>
            <a:r>
              <a:rPr lang="en-US" sz="3500" dirty="0"/>
              <a:t>like throwing it on the wheel</a:t>
            </a:r>
            <a:r>
              <a:rPr lang="en-US" sz="3500" dirty="0">
                <a:solidFill>
                  <a:schemeClr val="bg1"/>
                </a:solidFill>
              </a:rPr>
              <a:t>. Plastic </a:t>
            </a:r>
            <a:r>
              <a:rPr lang="en-US" sz="3500" dirty="0" smtClean="0">
                <a:solidFill>
                  <a:schemeClr val="bg1"/>
                </a:solidFill>
              </a:rPr>
              <a:t>clay </a:t>
            </a:r>
            <a:r>
              <a:rPr lang="en-US" sz="3500" dirty="0">
                <a:solidFill>
                  <a:schemeClr val="bg1"/>
                </a:solidFill>
              </a:rPr>
              <a:t>is soft and easily workable.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11124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Plastic Stage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13" y="3851561"/>
            <a:ext cx="3528292" cy="2646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23473"/>
            <a:ext cx="3429000" cy="2604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1" y="0"/>
            <a:ext cx="56271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Stages of Clay</a:t>
            </a:r>
            <a:endParaRPr lang="en-US" sz="5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27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467600" cy="51054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Stage </a:t>
            </a:r>
            <a:r>
              <a:rPr lang="en-US" sz="3500" b="1" dirty="0" smtClean="0">
                <a:solidFill>
                  <a:schemeClr val="bg1"/>
                </a:solidFill>
              </a:rPr>
              <a:t>2 </a:t>
            </a:r>
          </a:p>
          <a:p>
            <a:pPr marL="18288" indent="0"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Leather </a:t>
            </a:r>
            <a:r>
              <a:rPr lang="en-US" sz="3500" b="1" dirty="0">
                <a:solidFill>
                  <a:schemeClr val="bg1"/>
                </a:solidFill>
              </a:rPr>
              <a:t>Hard -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stage </a:t>
            </a:r>
            <a:r>
              <a:rPr lang="en-US" sz="3500" dirty="0">
                <a:solidFill>
                  <a:schemeClr val="bg1"/>
                </a:solidFill>
              </a:rPr>
              <a:t>of clay that a pot is in when it's half-way dry</a:t>
            </a:r>
            <a:r>
              <a:rPr lang="en-US" sz="3500" dirty="0" smtClean="0">
                <a:solidFill>
                  <a:schemeClr val="bg1"/>
                </a:solidFill>
              </a:rPr>
              <a:t>.</a:t>
            </a:r>
          </a:p>
          <a:p>
            <a:pPr marL="18288" indent="0">
              <a:buNone/>
            </a:pPr>
            <a:endParaRPr lang="en-US" sz="3500" dirty="0">
              <a:solidFill>
                <a:schemeClr val="bg1"/>
              </a:solidFill>
            </a:endParaRPr>
          </a:p>
          <a:p>
            <a:pPr marL="18288" indent="0">
              <a:buNone/>
            </a:pPr>
            <a:r>
              <a:rPr lang="en-US" sz="3500" dirty="0" smtClean="0"/>
              <a:t>Can be helpful when</a:t>
            </a:r>
          </a:p>
          <a:p>
            <a:pPr marL="18288" indent="0">
              <a:buNone/>
            </a:pPr>
            <a:r>
              <a:rPr lang="en-US" sz="3500" dirty="0" smtClean="0"/>
              <a:t>constructing slab </a:t>
            </a:r>
          </a:p>
          <a:p>
            <a:pPr marL="18288" indent="0">
              <a:buNone/>
            </a:pPr>
            <a:r>
              <a:rPr lang="en-US" sz="3500" dirty="0" smtClean="0"/>
              <a:t>boxes.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52400"/>
            <a:ext cx="7543800" cy="1066800"/>
          </a:xfrm>
        </p:spPr>
        <p:txBody>
          <a:bodyPr/>
          <a:lstStyle/>
          <a:p>
            <a:r>
              <a:rPr lang="en-US" dirty="0" smtClean="0"/>
              <a:t>Leather Hard Clay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81400"/>
            <a:ext cx="3200400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5" y="1760527"/>
            <a:ext cx="8229600" cy="470916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Stage </a:t>
            </a:r>
            <a:r>
              <a:rPr lang="en-US" sz="3500" b="1" dirty="0">
                <a:solidFill>
                  <a:schemeClr val="bg1"/>
                </a:solidFill>
              </a:rPr>
              <a:t>3</a:t>
            </a:r>
            <a:endParaRPr lang="en-US" sz="3500" b="1" dirty="0" smtClean="0">
              <a:solidFill>
                <a:schemeClr val="bg1"/>
              </a:solidFill>
            </a:endParaRPr>
          </a:p>
          <a:p>
            <a:pPr marL="18288" indent="0"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Bone Dry (or Green) -</a:t>
            </a:r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US" sz="3500" dirty="0" smtClean="0">
                <a:solidFill>
                  <a:schemeClr val="bg1"/>
                </a:solidFill>
              </a:rPr>
              <a:t>when </a:t>
            </a:r>
            <a:r>
              <a:rPr lang="en-US" sz="3500" dirty="0">
                <a:solidFill>
                  <a:schemeClr val="bg1"/>
                </a:solidFill>
              </a:rPr>
              <a:t>the pot has been exposed to air and all of the water has </a:t>
            </a:r>
            <a:r>
              <a:rPr lang="en-US" sz="3500" dirty="0" smtClean="0">
                <a:solidFill>
                  <a:schemeClr val="bg1"/>
                </a:solidFill>
              </a:rPr>
              <a:t>evaporated</a:t>
            </a:r>
            <a:r>
              <a:rPr lang="en-US" sz="3500" dirty="0" smtClean="0"/>
              <a:t>.   </a:t>
            </a:r>
          </a:p>
          <a:p>
            <a:pPr marL="18288" indent="0"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Very fragile at this point!!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sz="3000" dirty="0" smtClean="0"/>
              <a:t>This </a:t>
            </a:r>
            <a:r>
              <a:rPr lang="en-US" sz="3000" dirty="0"/>
              <a:t>is the stage in which it is put, very carefully, into the bisque kiln.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3336628" cy="1795163"/>
          </a:xfrm>
        </p:spPr>
        <p:txBody>
          <a:bodyPr>
            <a:normAutofit/>
          </a:bodyPr>
          <a:lstStyle/>
          <a:p>
            <a:r>
              <a:rPr lang="en-US" dirty="0" smtClean="0"/>
              <a:t> Bone Dry </a:t>
            </a:r>
            <a:r>
              <a:rPr lang="en-US" dirty="0" err="1" smtClean="0"/>
              <a:t>Greenware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" t="6158" r="1173" b="12317"/>
          <a:stretch/>
        </p:blipFill>
        <p:spPr>
          <a:xfrm>
            <a:off x="6460828" y="180109"/>
            <a:ext cx="2149772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109"/>
            <a:ext cx="1994370" cy="1468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734" y="96416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bone dry!!</a:t>
            </a:r>
            <a:endParaRPr lang="en-US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636049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Bone Dry!!!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19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6324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pPr marL="18288" indent="0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Stage 4</a:t>
            </a:r>
          </a:p>
          <a:p>
            <a:pPr marL="18288" indent="0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Bisque </a:t>
            </a:r>
            <a:r>
              <a:rPr lang="en-US" sz="3000" b="1" dirty="0">
                <a:solidFill>
                  <a:schemeClr val="bg1"/>
                </a:solidFill>
              </a:rPr>
              <a:t>-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u="sng" dirty="0" smtClean="0">
                <a:solidFill>
                  <a:schemeClr val="bg1"/>
                </a:solidFill>
              </a:rPr>
              <a:t>clay </a:t>
            </a:r>
            <a:r>
              <a:rPr lang="en-US" sz="3000" u="sng" dirty="0">
                <a:solidFill>
                  <a:schemeClr val="bg1"/>
                </a:solidFill>
              </a:rPr>
              <a:t>that has been fired in a </a:t>
            </a:r>
            <a:r>
              <a:rPr lang="en-US" sz="3000" u="sng" dirty="0" smtClean="0">
                <a:solidFill>
                  <a:schemeClr val="bg1"/>
                </a:solidFill>
              </a:rPr>
              <a:t>kiln</a:t>
            </a:r>
          </a:p>
          <a:p>
            <a:pPr marL="18288" indent="0">
              <a:buNone/>
            </a:pPr>
            <a:r>
              <a:rPr lang="en-US" sz="3000" b="1" u="sng" dirty="0" smtClean="0">
                <a:solidFill>
                  <a:schemeClr val="bg1"/>
                </a:solidFill>
              </a:rPr>
              <a:t>No</a:t>
            </a:r>
            <a:r>
              <a:rPr lang="en-US" sz="3000" u="sng" dirty="0" smtClean="0">
                <a:solidFill>
                  <a:schemeClr val="bg1"/>
                </a:solidFill>
              </a:rPr>
              <a:t> </a:t>
            </a:r>
            <a:r>
              <a:rPr lang="en-US" sz="3000" u="sng" dirty="0">
                <a:solidFill>
                  <a:schemeClr val="bg1"/>
                </a:solidFill>
              </a:rPr>
              <a:t>additions </a:t>
            </a:r>
            <a:r>
              <a:rPr lang="en-US" sz="3000" dirty="0">
                <a:solidFill>
                  <a:schemeClr val="bg1"/>
                </a:solidFill>
              </a:rPr>
              <a:t>can be added to the pot, and it is almost complete. </a:t>
            </a:r>
            <a:r>
              <a:rPr lang="en-US" sz="3000" dirty="0" smtClean="0">
                <a:solidFill>
                  <a:schemeClr val="bg1"/>
                </a:solidFill>
              </a:rPr>
              <a:t>  </a:t>
            </a:r>
            <a:r>
              <a:rPr lang="en-US" sz="3000" dirty="0" smtClean="0"/>
              <a:t>Glaze can now be added.</a:t>
            </a:r>
          </a:p>
          <a:p>
            <a:pPr marL="18288" indent="0">
              <a:buNone/>
            </a:pPr>
            <a:r>
              <a:rPr lang="en-US" sz="3000" b="1" u="sng" dirty="0" smtClean="0">
                <a:solidFill>
                  <a:schemeClr val="bg1"/>
                </a:solidFill>
              </a:rPr>
              <a:t>Kiln: </a:t>
            </a:r>
          </a:p>
          <a:p>
            <a:pPr marL="137160" indent="0">
              <a:buNone/>
            </a:pP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   </a:t>
            </a:r>
            <a:r>
              <a:rPr lang="en-US" sz="3000" dirty="0" smtClean="0">
                <a:solidFill>
                  <a:schemeClr val="bg1"/>
                </a:solidFill>
              </a:rPr>
              <a:t>A special furnace (oven) that reaches extreme temperatures in order to bake the clay.  </a:t>
            </a:r>
          </a:p>
          <a:p>
            <a:pPr marL="137160" indent="0">
              <a:buNone/>
            </a:pPr>
            <a:r>
              <a:rPr lang="en-US" sz="3000" dirty="0" smtClean="0"/>
              <a:t>Kilns can be electric(the schools), gas or wood fired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81000"/>
            <a:ext cx="7543800" cy="1219200"/>
          </a:xfrm>
        </p:spPr>
        <p:txBody>
          <a:bodyPr/>
          <a:lstStyle/>
          <a:p>
            <a:pPr algn="l"/>
            <a:r>
              <a:rPr lang="en-US" dirty="0" smtClean="0"/>
              <a:t>Bisque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2946400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"/>
            <a:ext cx="13405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620000" cy="4876800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pPr marL="18288" indent="0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Stage </a:t>
            </a:r>
            <a:r>
              <a:rPr lang="en-US" sz="3000" b="1" dirty="0">
                <a:solidFill>
                  <a:schemeClr val="bg1"/>
                </a:solidFill>
              </a:rPr>
              <a:t>5</a:t>
            </a:r>
            <a:r>
              <a:rPr lang="en-US" sz="3000" b="1" dirty="0" smtClean="0">
                <a:solidFill>
                  <a:schemeClr val="bg1"/>
                </a:solidFill>
              </a:rPr>
              <a:t>  </a:t>
            </a:r>
            <a:r>
              <a:rPr lang="en-US" sz="3000" b="1" dirty="0" err="1" smtClean="0">
                <a:solidFill>
                  <a:schemeClr val="bg1"/>
                </a:solidFill>
              </a:rPr>
              <a:t>Glazeware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marL="18288" indent="0">
              <a:buNone/>
            </a:pPr>
            <a:r>
              <a:rPr lang="en-US" sz="3000" b="1" u="sng" dirty="0" smtClean="0">
                <a:solidFill>
                  <a:schemeClr val="bg1"/>
                </a:solidFill>
              </a:rPr>
              <a:t>Fired-</a:t>
            </a:r>
          </a:p>
          <a:p>
            <a:pPr marL="18288" indent="0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heated in the kiln</a:t>
            </a:r>
            <a:r>
              <a:rPr lang="en-US" sz="3000" dirty="0" smtClean="0"/>
              <a:t> </a:t>
            </a:r>
          </a:p>
          <a:p>
            <a:pPr marL="18288" indent="0">
              <a:buNone/>
            </a:pPr>
            <a:r>
              <a:rPr lang="en-US" sz="3000" dirty="0" smtClean="0"/>
              <a:t>After </a:t>
            </a:r>
            <a:r>
              <a:rPr lang="en-US" sz="3000" dirty="0"/>
              <a:t>your pottery has been </a:t>
            </a:r>
            <a:r>
              <a:rPr lang="en-US" sz="3000" dirty="0" err="1"/>
              <a:t>Bisqued</a:t>
            </a:r>
            <a:r>
              <a:rPr lang="en-US" sz="3000" dirty="0"/>
              <a:t>, it needs to be fired again. </a:t>
            </a:r>
            <a:r>
              <a:rPr lang="en-US" sz="3000" dirty="0" smtClean="0">
                <a:solidFill>
                  <a:schemeClr val="bg1"/>
                </a:solidFill>
              </a:rPr>
              <a:t>Ceramics are fired 2 times in all.</a:t>
            </a:r>
          </a:p>
          <a:p>
            <a:pPr marL="18288" indent="0">
              <a:buNone/>
            </a:pPr>
            <a:r>
              <a:rPr lang="en-US" sz="3000" b="1" u="sng" dirty="0" smtClean="0">
                <a:solidFill>
                  <a:schemeClr val="bg1"/>
                </a:solidFill>
              </a:rPr>
              <a:t>Glazing:  </a:t>
            </a:r>
          </a:p>
          <a:p>
            <a:pPr marL="18288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A coating of glass which is fussed to the surface of the clay</a:t>
            </a:r>
            <a:r>
              <a:rPr lang="en-US" sz="3000" dirty="0" smtClean="0"/>
              <a:t>.  Is painted on and can look dry and not seem like the correct color, but will change after it is fired in the kiln.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28600"/>
            <a:ext cx="75438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GlazeWare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4"/>
          <a:stretch/>
        </p:blipFill>
        <p:spPr>
          <a:xfrm>
            <a:off x="6749121" y="5048381"/>
            <a:ext cx="1404280" cy="158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04800"/>
            <a:ext cx="2895600" cy="1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n-US" sz="3500" b="1" u="sng" dirty="0" smtClean="0">
                <a:solidFill>
                  <a:schemeClr val="bg1"/>
                </a:solidFill>
              </a:rPr>
              <a:t>Wedging:</a:t>
            </a:r>
          </a:p>
          <a:p>
            <a:pPr marL="13716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process of kneading clay like bread, to remove the unwanted air bubbles.</a:t>
            </a:r>
            <a:r>
              <a:rPr lang="en-US" sz="3500" dirty="0" smtClean="0"/>
              <a:t>  </a:t>
            </a:r>
          </a:p>
          <a:p>
            <a:pPr marL="137160" indent="0">
              <a:buNone/>
            </a:pPr>
            <a:r>
              <a:rPr lang="en-US" sz="3500" b="1" u="sng" dirty="0" smtClean="0">
                <a:solidFill>
                  <a:schemeClr val="bg1"/>
                </a:solidFill>
              </a:rPr>
              <a:t>Air bubbles </a:t>
            </a:r>
            <a:r>
              <a:rPr lang="en-US" sz="3500" dirty="0" smtClean="0">
                <a:solidFill>
                  <a:schemeClr val="bg1"/>
                </a:solidFill>
              </a:rPr>
              <a:t>can explode inside the kiln and destroy the ceramic.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clay!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b="35506"/>
          <a:stretch/>
        </p:blipFill>
        <p:spPr>
          <a:xfrm>
            <a:off x="5943600" y="3886200"/>
            <a:ext cx="2787283" cy="26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1"/>
            <a:ext cx="7848600" cy="571499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making pottery in which a ball of clay is shaped, then your fingers are used to pinch the ball into a bowl.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990600"/>
            <a:ext cx="7543800" cy="914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Pinch 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7848600" cy="4495799"/>
          </a:xfrm>
        </p:spPr>
        <p:txBody>
          <a:bodyPr>
            <a:normAutofit fontScale="55000" lnSpcReduction="20000"/>
          </a:bodyPr>
          <a:lstStyle/>
          <a:p>
            <a:pPr marL="18288" indent="0">
              <a:buNone/>
            </a:pPr>
            <a:r>
              <a:rPr lang="en-US" sz="4800" b="1" u="sng" dirty="0" smtClean="0">
                <a:solidFill>
                  <a:schemeClr val="bg1"/>
                </a:solidFill>
              </a:rPr>
              <a:t>Hand built:</a:t>
            </a:r>
          </a:p>
          <a:p>
            <a:pPr marL="13716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    </a:t>
            </a:r>
            <a:r>
              <a:rPr lang="en-US" sz="4800" dirty="0" smtClean="0">
                <a:solidFill>
                  <a:schemeClr val="bg1"/>
                </a:solidFill>
              </a:rPr>
              <a:t>the process of building clay pieces without </a:t>
            </a:r>
          </a:p>
          <a:p>
            <a:pPr marL="13716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    using a </a:t>
            </a:r>
            <a:r>
              <a:rPr lang="en-US" sz="4800" dirty="0" err="1" smtClean="0">
                <a:solidFill>
                  <a:schemeClr val="bg1"/>
                </a:solidFill>
              </a:rPr>
              <a:t>throwingwheel</a:t>
            </a:r>
            <a:r>
              <a:rPr lang="en-US" sz="4800" dirty="0" smtClean="0">
                <a:solidFill>
                  <a:schemeClr val="bg1"/>
                </a:solidFill>
              </a:rPr>
              <a:t> and only using your</a:t>
            </a:r>
          </a:p>
          <a:p>
            <a:pPr marL="13716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    hands and tools. </a:t>
            </a:r>
          </a:p>
          <a:p>
            <a:pPr marL="137160" indent="0">
              <a:buNone/>
            </a:pPr>
            <a:endParaRPr lang="en-US" sz="4800" dirty="0"/>
          </a:p>
          <a:p>
            <a:pPr marL="137160" indent="0">
              <a:buNone/>
            </a:pPr>
            <a:endParaRPr lang="en-US" sz="4800" dirty="0" smtClean="0"/>
          </a:p>
          <a:p>
            <a:pPr marL="18288" indent="0">
              <a:buNone/>
            </a:pPr>
            <a:r>
              <a:rPr lang="en-US" sz="4800" b="1" u="sng" dirty="0" smtClean="0">
                <a:solidFill>
                  <a:schemeClr val="bg1"/>
                </a:solidFill>
              </a:rPr>
              <a:t>Throwing on the Wheel:</a:t>
            </a:r>
          </a:p>
          <a:p>
            <a:pPr marL="13716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    creating ceramics on a moving circle controlled </a:t>
            </a:r>
          </a:p>
          <a:p>
            <a:pPr marL="13716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    by a pedal.  </a:t>
            </a:r>
            <a:r>
              <a:rPr lang="en-US" sz="4800" dirty="0" smtClean="0"/>
              <a:t>Cups, bowls, etc. can be made</a:t>
            </a:r>
          </a:p>
          <a:p>
            <a:pPr marL="13716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using this method due to the symmetry of </a:t>
            </a:r>
          </a:p>
          <a:p>
            <a:pPr marL="13716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them.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33920"/>
          </a:xfrm>
        </p:spPr>
        <p:txBody>
          <a:bodyPr/>
          <a:lstStyle/>
          <a:p>
            <a:r>
              <a:rPr lang="en-US" dirty="0" smtClean="0"/>
              <a:t>Hand building or </a:t>
            </a:r>
            <a:r>
              <a:rPr lang="en-US" dirty="0"/>
              <a:t>T</a:t>
            </a:r>
            <a:r>
              <a:rPr lang="en-US" dirty="0" smtClean="0"/>
              <a:t>he Wheel?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17" y="1219200"/>
            <a:ext cx="1631950" cy="14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391400" cy="5029200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n-US" sz="3200" b="1" u="sng" dirty="0" smtClean="0"/>
              <a:t>1</a:t>
            </a:r>
            <a:r>
              <a:rPr lang="en-US" sz="3200" b="1" u="sng" baseline="30000" dirty="0" smtClean="0"/>
              <a:t>st</a:t>
            </a:r>
            <a:r>
              <a:rPr lang="en-US" sz="3200" b="1" u="sng" dirty="0" smtClean="0"/>
              <a:t>: Score:</a:t>
            </a:r>
          </a:p>
          <a:p>
            <a:pPr marL="137160" indent="0">
              <a:buNone/>
            </a:pPr>
            <a:r>
              <a:rPr lang="en-US" sz="3000" dirty="0" smtClean="0"/>
              <a:t>Using a fork or a sharp tool scratch the</a:t>
            </a:r>
          </a:p>
          <a:p>
            <a:pPr marL="137160" indent="0">
              <a:buNone/>
            </a:pPr>
            <a:r>
              <a:rPr lang="en-US" sz="3000" dirty="0" smtClean="0"/>
              <a:t>surface of the moist workable clay to make a rough surface.</a:t>
            </a:r>
            <a:endParaRPr lang="en-US" sz="3000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sz="3300" b="1" u="sng" dirty="0" smtClean="0"/>
              <a:t>2</a:t>
            </a:r>
            <a:r>
              <a:rPr lang="en-US" sz="3300" b="1" u="sng" baseline="30000" dirty="0" smtClean="0"/>
              <a:t>nd</a:t>
            </a:r>
            <a:r>
              <a:rPr lang="en-US" sz="3300" b="1" u="sng" dirty="0" smtClean="0"/>
              <a:t>: Slip:</a:t>
            </a:r>
          </a:p>
          <a:p>
            <a:pPr marL="137160" indent="0">
              <a:buNone/>
            </a:pPr>
            <a:r>
              <a:rPr lang="en-US" sz="3300" dirty="0" smtClean="0"/>
              <a:t>Then place slip onto the rough made surface to act like glue before connecting the new piece of  clay.</a:t>
            </a:r>
            <a:endParaRPr lang="en-US" sz="3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04800"/>
            <a:ext cx="7543800" cy="1219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Slip &amp; Score! </a:t>
            </a:r>
            <a:r>
              <a:rPr lang="en-US" dirty="0" smtClean="0"/>
              <a:t>Attaching pieces!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16797" r="22301" b="7273"/>
          <a:stretch/>
        </p:blipFill>
        <p:spPr>
          <a:xfrm>
            <a:off x="4114800" y="3230798"/>
            <a:ext cx="1746778" cy="1539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2" t="25919" r="6673" b="17794"/>
          <a:stretch/>
        </p:blipFill>
        <p:spPr>
          <a:xfrm>
            <a:off x="6705600" y="3096491"/>
            <a:ext cx="2209800" cy="1808018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5932378" y="3657600"/>
            <a:ext cx="498211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3" y="1981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Ribbon tool: </a:t>
            </a:r>
          </a:p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 tool that has a metal loop on top to scoop out clay.</a:t>
            </a:r>
          </a:p>
          <a:p>
            <a:r>
              <a:rPr lang="en-US" sz="3200" b="1" u="sng" dirty="0" smtClean="0">
                <a:solidFill>
                  <a:schemeClr val="bg1"/>
                </a:solidFill>
              </a:rPr>
              <a:t>Clay needle:</a:t>
            </a:r>
          </a:p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Pointed sharp tool for craving </a:t>
            </a:r>
          </a:p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into clay.</a:t>
            </a:r>
          </a:p>
          <a:p>
            <a:r>
              <a:rPr lang="en-US" sz="3200" b="1" u="sng" dirty="0" smtClean="0">
                <a:solidFill>
                  <a:schemeClr val="bg1"/>
                </a:solidFill>
              </a:rPr>
              <a:t>Sponges!</a:t>
            </a:r>
          </a:p>
          <a:p>
            <a:r>
              <a:rPr lang="en-US" sz="3200" b="1" u="sng" dirty="0" smtClean="0">
                <a:solidFill>
                  <a:schemeClr val="bg1"/>
                </a:solidFill>
              </a:rPr>
              <a:t>Wire clay cutters:</a:t>
            </a:r>
          </a:p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 wire with two handles to cut </a:t>
            </a:r>
          </a:p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through clay easily.</a:t>
            </a:r>
          </a:p>
          <a:p>
            <a:pPr marL="18288" indent="0">
              <a:buNone/>
            </a:pPr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18" y="381000"/>
            <a:ext cx="8229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chemeClr val="bg1"/>
                </a:solidFill>
              </a:rPr>
              <a:t>Modeling tools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100" b="0" dirty="0" smtClean="0">
                <a:solidFill>
                  <a:schemeClr val="bg1"/>
                </a:solidFill>
                <a:effectLst/>
              </a:rPr>
              <a:t>Different </a:t>
            </a:r>
            <a:r>
              <a:rPr lang="en-US" sz="3100" b="0" dirty="0">
                <a:solidFill>
                  <a:schemeClr val="bg1"/>
                </a:solidFill>
                <a:effectLst/>
              </a:rPr>
              <a:t>shaped tools to sculpt the </a:t>
            </a:r>
            <a:r>
              <a:rPr lang="en-US" sz="3100" b="0" dirty="0" smtClean="0">
                <a:solidFill>
                  <a:schemeClr val="bg1"/>
                </a:solidFill>
                <a:effectLst/>
              </a:rPr>
              <a:t>clay.</a:t>
            </a:r>
            <a:r>
              <a:rPr lang="en-US" b="0" dirty="0" smtClean="0">
                <a:solidFill>
                  <a:schemeClr val="bg1"/>
                </a:solidFill>
                <a:effectLst/>
              </a:rPr>
              <a:t/>
            </a:r>
            <a:br>
              <a:rPr lang="en-US" b="0" dirty="0" smtClean="0">
                <a:solidFill>
                  <a:schemeClr val="bg1"/>
                </a:solidFill>
                <a:effectLst/>
              </a:rPr>
            </a:b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3"/>
          <a:stretch/>
        </p:blipFill>
        <p:spPr>
          <a:xfrm>
            <a:off x="6019800" y="2590800"/>
            <a:ext cx="2718622" cy="366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8900" b="0" dirty="0" smtClean="0"/>
              <a:t>Clay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5000" b="0" dirty="0" smtClean="0">
                <a:latin typeface="Arial Black" panose="020B0A04020102020204" pitchFamily="34" charset="0"/>
              </a:rPr>
              <a:t>Where </a:t>
            </a:r>
            <a:r>
              <a:rPr lang="en-US" sz="5000" b="0" dirty="0">
                <a:latin typeface="Arial Black" panose="020B0A04020102020204" pitchFamily="34" charset="0"/>
              </a:rPr>
              <a:t>does it come </a:t>
            </a:r>
            <a:r>
              <a:rPr lang="en-US" sz="5000" b="0" dirty="0" smtClean="0">
                <a:latin typeface="Arial Black" panose="020B0A04020102020204" pitchFamily="34" charset="0"/>
              </a:rPr>
              <a:t>from?</a:t>
            </a:r>
            <a:br>
              <a:rPr lang="en-US" sz="5000" b="0" dirty="0" smtClean="0">
                <a:latin typeface="Arial Black" panose="020B0A04020102020204" pitchFamily="34" charset="0"/>
              </a:rPr>
            </a:br>
            <a:r>
              <a:rPr lang="en-US" sz="5000" b="0" dirty="0" smtClean="0">
                <a:latin typeface="Arial Black" panose="020B0A04020102020204" pitchFamily="34" charset="0"/>
              </a:rPr>
              <a:t>How </a:t>
            </a:r>
            <a:r>
              <a:rPr lang="en-US" sz="5000" b="0" dirty="0">
                <a:latin typeface="Arial Black" panose="020B0A04020102020204" pitchFamily="34" charset="0"/>
              </a:rPr>
              <a:t>is it </a:t>
            </a:r>
            <a:r>
              <a:rPr lang="en-US" sz="5000" b="0" dirty="0" smtClean="0">
                <a:latin typeface="Arial Black" panose="020B0A04020102020204" pitchFamily="34" charset="0"/>
              </a:rPr>
              <a:t>made?</a:t>
            </a:r>
            <a:r>
              <a:rPr lang="en-US" sz="5000" b="0" dirty="0">
                <a:latin typeface="Arial Black" panose="020B0A04020102020204" pitchFamily="34" charset="0"/>
              </a:rPr>
              <a:t/>
            </a:r>
            <a:br>
              <a:rPr lang="en-US" sz="5000" b="0" dirty="0">
                <a:latin typeface="Arial Black" panose="020B0A04020102020204" pitchFamily="34" charset="0"/>
              </a:rPr>
            </a:br>
            <a:r>
              <a:rPr lang="en-US" sz="5000" b="0" dirty="0" smtClean="0">
                <a:latin typeface="Arial Black" panose="020B0A04020102020204" pitchFamily="34" charset="0"/>
              </a:rPr>
              <a:t>How </a:t>
            </a:r>
            <a:r>
              <a:rPr lang="en-US" sz="5000" b="0" dirty="0">
                <a:latin typeface="Arial Black" panose="020B0A04020102020204" pitchFamily="34" charset="0"/>
              </a:rPr>
              <a:t>many types are </a:t>
            </a:r>
            <a:r>
              <a:rPr lang="en-US" sz="5000" b="0" dirty="0" smtClean="0">
                <a:latin typeface="Arial Black" panose="020B0A04020102020204" pitchFamily="34" charset="0"/>
              </a:rPr>
              <a:t>there?</a:t>
            </a:r>
            <a:br>
              <a:rPr lang="en-US" sz="5000" b="0" dirty="0" smtClean="0">
                <a:latin typeface="Arial Black" panose="020B0A04020102020204" pitchFamily="34" charset="0"/>
              </a:rPr>
            </a:br>
            <a:r>
              <a:rPr lang="en-US" sz="5000" b="0" dirty="0" smtClean="0">
                <a:latin typeface="Arial Black" panose="020B0A04020102020204" pitchFamily="34" charset="0"/>
              </a:rPr>
              <a:t>What are its </a:t>
            </a:r>
            <a:r>
              <a:rPr lang="en-US" sz="5000" b="0" dirty="0">
                <a:latin typeface="Arial Black" panose="020B0A04020102020204" pitchFamily="34" charset="0"/>
              </a:rPr>
              <a:t>uses?</a:t>
            </a:r>
            <a:endParaRPr lang="en-US" sz="5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010400" cy="4724400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en-US" sz="3800" b="1" u="sng" dirty="0">
                <a:solidFill>
                  <a:schemeClr val="bg1"/>
                </a:solidFill>
              </a:rPr>
              <a:t>Clay</a:t>
            </a:r>
            <a:r>
              <a:rPr lang="en-US" sz="3800" dirty="0">
                <a:solidFill>
                  <a:schemeClr val="bg1"/>
                </a:solidFill>
              </a:rPr>
              <a:t> is </a:t>
            </a:r>
            <a:r>
              <a:rPr lang="en-US" sz="3800" b="1" dirty="0">
                <a:solidFill>
                  <a:schemeClr val="bg1"/>
                </a:solidFill>
              </a:rPr>
              <a:t>a </a:t>
            </a:r>
            <a:r>
              <a:rPr lang="en-US" sz="3800" b="1" u="sng" dirty="0">
                <a:solidFill>
                  <a:schemeClr val="bg1"/>
                </a:solidFill>
              </a:rPr>
              <a:t>NATURAL RESOURCE</a:t>
            </a:r>
            <a:r>
              <a:rPr lang="en-US" sz="3800" dirty="0">
                <a:solidFill>
                  <a:schemeClr val="bg1"/>
                </a:solidFill>
              </a:rPr>
              <a:t>, 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u="sng" dirty="0">
                <a:solidFill>
                  <a:schemeClr val="bg1"/>
                </a:solidFill>
              </a:rPr>
              <a:t>not made by </a:t>
            </a:r>
            <a:r>
              <a:rPr lang="en-US" sz="3800" u="sng" dirty="0" smtClean="0">
                <a:solidFill>
                  <a:schemeClr val="bg1"/>
                </a:solidFill>
              </a:rPr>
              <a:t>humans</a:t>
            </a:r>
            <a:r>
              <a:rPr lang="en-US" sz="3800" dirty="0" smtClean="0">
                <a:solidFill>
                  <a:schemeClr val="bg1"/>
                </a:solidFill>
              </a:rPr>
              <a:t>, </a:t>
            </a:r>
            <a:r>
              <a:rPr lang="en-US" sz="3800" dirty="0" smtClean="0"/>
              <a:t>instead</a:t>
            </a:r>
            <a:r>
              <a:rPr lang="en-US" sz="3800" dirty="0" smtClean="0">
                <a:solidFill>
                  <a:schemeClr val="bg1"/>
                </a:solidFill>
              </a:rPr>
              <a:t> comes from the Earth!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pPr marL="18288" indent="0">
              <a:buNone/>
            </a:pPr>
            <a:r>
              <a:rPr lang="en-US" sz="3000" dirty="0" smtClean="0"/>
              <a:t>Clay is in fact all around us, it is part of</a:t>
            </a:r>
          </a:p>
          <a:p>
            <a:pPr marL="137160" indent="0">
              <a:buNone/>
            </a:pPr>
            <a:r>
              <a:rPr lang="en-US" sz="3000" dirty="0" smtClean="0"/>
              <a:t>the earth’s crust and the surface on which  we tread.</a:t>
            </a:r>
          </a:p>
          <a:p>
            <a:pPr marL="18288" indent="0">
              <a:buNone/>
            </a:pPr>
            <a:r>
              <a:rPr lang="en-US" sz="3000" dirty="0" smtClean="0"/>
              <a:t>Usually found in little pockets that appear a couple of feet below the ground.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81000"/>
            <a:ext cx="7543800" cy="838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Where does it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477000" cy="47244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3500" u="sng" dirty="0">
                <a:solidFill>
                  <a:schemeClr val="bg1"/>
                </a:solidFill>
              </a:rPr>
              <a:t>Clay is </a:t>
            </a:r>
            <a:r>
              <a:rPr lang="en-US" sz="3500" u="sng" dirty="0" smtClean="0">
                <a:solidFill>
                  <a:schemeClr val="bg1"/>
                </a:solidFill>
              </a:rPr>
              <a:t>formed </a:t>
            </a:r>
            <a:r>
              <a:rPr lang="en-US" sz="3500" u="sng" dirty="0">
                <a:solidFill>
                  <a:schemeClr val="bg1"/>
                </a:solidFill>
              </a:rPr>
              <a:t>from </a:t>
            </a:r>
            <a:endParaRPr lang="en-US" sz="3500" u="sng" dirty="0" smtClean="0">
              <a:solidFill>
                <a:schemeClr val="bg1"/>
              </a:solidFill>
            </a:endParaRPr>
          </a:p>
          <a:p>
            <a:pPr marL="18288" indent="0">
              <a:buNone/>
            </a:pPr>
            <a:r>
              <a:rPr lang="en-US" sz="3500" b="1" u="sng" dirty="0" smtClean="0">
                <a:solidFill>
                  <a:schemeClr val="bg1"/>
                </a:solidFill>
              </a:rPr>
              <a:t>GRANITE ROCK broken down into small </a:t>
            </a:r>
            <a:r>
              <a:rPr lang="en-US" sz="3500" b="1" u="sng" dirty="0" smtClean="0">
                <a:solidFill>
                  <a:schemeClr val="bg1"/>
                </a:solidFill>
              </a:rPr>
              <a:t>pieces </a:t>
            </a:r>
            <a:r>
              <a:rPr lang="en-US" sz="3500" b="1" u="sng" dirty="0" smtClean="0">
                <a:solidFill>
                  <a:schemeClr val="bg1"/>
                </a:solidFill>
              </a:rPr>
              <a:t>over time</a:t>
            </a:r>
            <a:r>
              <a:rPr lang="en-US" sz="3500" dirty="0" smtClean="0"/>
              <a:t>.</a:t>
            </a:r>
            <a:endParaRPr lang="en-US" sz="3000" dirty="0" smtClean="0"/>
          </a:p>
          <a:p>
            <a:pPr marL="137160" indent="0">
              <a:buNone/>
            </a:pPr>
            <a:r>
              <a:rPr lang="en-US" sz="3500" b="1" dirty="0" smtClean="0"/>
              <a:t>What causes this?</a:t>
            </a:r>
          </a:p>
          <a:p>
            <a:pPr marL="18288" indent="0">
              <a:buNone/>
            </a:pPr>
            <a:r>
              <a:rPr lang="en-US" sz="3000" dirty="0"/>
              <a:t>Over millions of years of </a:t>
            </a:r>
            <a:r>
              <a:rPr lang="en-US" sz="3000" b="1" dirty="0"/>
              <a:t>weathering</a:t>
            </a:r>
            <a:r>
              <a:rPr lang="en-US" sz="3000" dirty="0"/>
              <a:t>, (</a:t>
            </a:r>
            <a:r>
              <a:rPr lang="en-US" sz="3000" dirty="0" smtClean="0"/>
              <a:t>through  coming </a:t>
            </a:r>
            <a:r>
              <a:rPr lang="en-US" sz="3000" dirty="0"/>
              <a:t>into contact with </a:t>
            </a:r>
            <a:r>
              <a:rPr lang="en-US" sz="3000" dirty="0" smtClean="0"/>
              <a:t>SUNLIGHT</a:t>
            </a:r>
            <a:r>
              <a:rPr lang="en-US" sz="3000" dirty="0"/>
              <a:t>, </a:t>
            </a:r>
            <a:r>
              <a:rPr lang="en-US" sz="3000" dirty="0" smtClean="0"/>
              <a:t>  RAIN and </a:t>
            </a:r>
            <a:r>
              <a:rPr lang="en-US" sz="3000" dirty="0"/>
              <a:t>ICE</a:t>
            </a:r>
            <a:r>
              <a:rPr lang="en-US" sz="3000" dirty="0" smtClean="0"/>
              <a:t>).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7543800" cy="1219200"/>
          </a:xfrm>
        </p:spPr>
        <p:txBody>
          <a:bodyPr/>
          <a:lstStyle/>
          <a:p>
            <a:r>
              <a:rPr lang="en-US" dirty="0" smtClean="0"/>
              <a:t>How is it made?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086600" cy="48006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500" dirty="0">
                <a:solidFill>
                  <a:schemeClr val="bg1"/>
                </a:solidFill>
              </a:rPr>
              <a:t>2</a:t>
            </a:r>
            <a:r>
              <a:rPr lang="en-US" sz="3500" dirty="0" smtClean="0">
                <a:solidFill>
                  <a:schemeClr val="bg1"/>
                </a:solidFill>
              </a:rPr>
              <a:t> types of clay!</a:t>
            </a:r>
          </a:p>
          <a:p>
            <a:pPr marL="18288" indent="0">
              <a:buNone/>
            </a:pPr>
            <a:endParaRPr lang="en-US" b="1" u="sng" dirty="0" smtClean="0"/>
          </a:p>
          <a:p>
            <a:pPr marL="18288" indent="0">
              <a:buNone/>
            </a:pPr>
            <a:r>
              <a:rPr lang="en-US" sz="3200" b="1" u="sng" dirty="0" smtClean="0">
                <a:solidFill>
                  <a:schemeClr val="bg1"/>
                </a:solidFill>
              </a:rPr>
              <a:t>PRIMARY </a:t>
            </a:r>
            <a:r>
              <a:rPr lang="en-US" sz="3200" b="1" u="sng" dirty="0">
                <a:solidFill>
                  <a:schemeClr val="bg1"/>
                </a:solidFill>
              </a:rPr>
              <a:t>CLAY </a:t>
            </a:r>
            <a:r>
              <a:rPr lang="en-US" sz="3200" dirty="0"/>
              <a:t>– </a:t>
            </a:r>
            <a:r>
              <a:rPr lang="en-US" sz="3200" dirty="0" smtClean="0">
                <a:solidFill>
                  <a:schemeClr val="bg1"/>
                </a:solidFill>
              </a:rPr>
              <a:t>clay that </a:t>
            </a:r>
            <a:r>
              <a:rPr lang="en-US" sz="3200" u="sng" dirty="0" smtClean="0">
                <a:solidFill>
                  <a:schemeClr val="bg1"/>
                </a:solidFill>
              </a:rPr>
              <a:t>remained </a:t>
            </a:r>
            <a:r>
              <a:rPr lang="en-US" sz="3200" u="sng" dirty="0">
                <a:solidFill>
                  <a:schemeClr val="bg1"/>
                </a:solidFill>
              </a:rPr>
              <a:t>in </a:t>
            </a:r>
            <a:r>
              <a:rPr lang="en-US" sz="3200" b="1" u="sng" dirty="0">
                <a:solidFill>
                  <a:schemeClr val="bg1"/>
                </a:solidFill>
              </a:rPr>
              <a:t>the same place </a:t>
            </a:r>
            <a:r>
              <a:rPr lang="en-US" sz="3200" b="1" u="sng" dirty="0" smtClean="0">
                <a:solidFill>
                  <a:schemeClr val="bg1"/>
                </a:solidFill>
              </a:rPr>
              <a:t>for millions </a:t>
            </a:r>
            <a:r>
              <a:rPr lang="en-US" sz="3200" b="1" u="sng" dirty="0">
                <a:solidFill>
                  <a:schemeClr val="bg1"/>
                </a:solidFill>
              </a:rPr>
              <a:t>of </a:t>
            </a:r>
            <a:r>
              <a:rPr lang="en-US" sz="3200" b="1" u="sng" dirty="0" smtClean="0">
                <a:solidFill>
                  <a:schemeClr val="bg1"/>
                </a:solidFill>
              </a:rPr>
              <a:t>years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White in color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</a:rPr>
              <a:t>     Not easily molded!</a:t>
            </a:r>
          </a:p>
          <a:p>
            <a:pPr marL="1828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81000"/>
            <a:ext cx="7543800" cy="1219200"/>
          </a:xfrm>
        </p:spPr>
        <p:txBody>
          <a:bodyPr/>
          <a:lstStyle/>
          <a:p>
            <a:r>
              <a:rPr lang="en-US" dirty="0" smtClean="0"/>
              <a:t>How many types of Clay?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391400" cy="51054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clay we will be </a:t>
            </a:r>
            <a:r>
              <a:rPr lang="en-US" sz="3500" dirty="0">
                <a:solidFill>
                  <a:schemeClr val="bg1"/>
                </a:solidFill>
              </a:rPr>
              <a:t>using. </a:t>
            </a:r>
            <a:endParaRPr lang="en-US" sz="3500" dirty="0" smtClean="0">
              <a:solidFill>
                <a:schemeClr val="bg1"/>
              </a:solidFill>
            </a:endParaRPr>
          </a:p>
          <a:p>
            <a:pPr marL="475488" indent="-457200">
              <a:buFont typeface="+mj-lt"/>
              <a:buAutoNum type="arabicPeriod"/>
            </a:pPr>
            <a:r>
              <a:rPr lang="en-US" sz="3500" dirty="0" smtClean="0">
                <a:solidFill>
                  <a:schemeClr val="bg1"/>
                </a:solidFill>
              </a:rPr>
              <a:t>Not found in the same place over millions of years.</a:t>
            </a:r>
          </a:p>
          <a:p>
            <a:pPr marL="475488" indent="-457200">
              <a:buFont typeface="+mj-lt"/>
              <a:buAutoNum type="arabicPeriod"/>
            </a:pPr>
            <a:r>
              <a:rPr lang="en-US" sz="3500" dirty="0" smtClean="0">
                <a:solidFill>
                  <a:schemeClr val="bg1"/>
                </a:solidFill>
              </a:rPr>
              <a:t>Carried by water picking up minerals changing the colors: Red, yellow, black and </a:t>
            </a:r>
            <a:r>
              <a:rPr lang="en-US" sz="3500" u="sng" dirty="0" smtClean="0">
                <a:solidFill>
                  <a:schemeClr val="bg1"/>
                </a:solidFill>
              </a:rPr>
              <a:t>GREY</a:t>
            </a:r>
            <a:r>
              <a:rPr lang="en-US" sz="3500" dirty="0" smtClean="0">
                <a:solidFill>
                  <a:schemeClr val="bg1"/>
                </a:solidFill>
              </a:rPr>
              <a:t>!!</a:t>
            </a:r>
          </a:p>
          <a:p>
            <a:pPr marL="475488" indent="-457200">
              <a:buFont typeface="+mj-lt"/>
              <a:buAutoNum type="arabicPeriod"/>
            </a:pPr>
            <a:r>
              <a:rPr lang="en-US" sz="3500" dirty="0" smtClean="0">
                <a:solidFill>
                  <a:schemeClr val="bg1"/>
                </a:solidFill>
              </a:rPr>
              <a:t>Easily molded &amp; formed. </a:t>
            </a:r>
          </a:p>
          <a:p>
            <a:pPr marL="475488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28600"/>
            <a:ext cx="7543800" cy="9906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Secondary Clay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153400" cy="55626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500" b="1" dirty="0" smtClean="0"/>
              <a:t>CLAY is a </a:t>
            </a:r>
            <a:r>
              <a:rPr lang="en-US" sz="3500" dirty="0" smtClean="0"/>
              <a:t>NATURAL RESOURCE</a:t>
            </a:r>
            <a:r>
              <a:rPr lang="en-US" sz="3500" b="1" dirty="0" smtClean="0"/>
              <a:t>.</a:t>
            </a:r>
          </a:p>
          <a:p>
            <a:pPr marL="18288" indent="0">
              <a:buNone/>
            </a:pPr>
            <a:r>
              <a:rPr lang="en-US" sz="2500" dirty="0" smtClean="0"/>
              <a:t>It </a:t>
            </a:r>
            <a:r>
              <a:rPr lang="en-US" sz="2500" dirty="0"/>
              <a:t>has been used by humans </a:t>
            </a:r>
            <a:r>
              <a:rPr lang="en-US" sz="2500" dirty="0" smtClean="0"/>
              <a:t> for </a:t>
            </a:r>
            <a:r>
              <a:rPr lang="en-US" sz="2500" dirty="0"/>
              <a:t>longer and for </a:t>
            </a:r>
            <a:r>
              <a:rPr lang="en-US" sz="2500" dirty="0" smtClean="0"/>
              <a:t>more reasons </a:t>
            </a:r>
            <a:r>
              <a:rPr lang="en-US" sz="2500" dirty="0"/>
              <a:t>than any other material</a:t>
            </a:r>
            <a:r>
              <a:rPr lang="en-US" sz="2500" dirty="0" smtClean="0"/>
              <a:t>.</a:t>
            </a:r>
          </a:p>
          <a:p>
            <a:pPr marL="18288" indent="0"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9,000 years </a:t>
            </a:r>
            <a:r>
              <a:rPr lang="en-US" sz="3500" dirty="0">
                <a:solidFill>
                  <a:schemeClr val="bg1"/>
                </a:solidFill>
              </a:rPr>
              <a:t>humans </a:t>
            </a:r>
            <a:r>
              <a:rPr lang="en-US" sz="3500" dirty="0" smtClean="0">
                <a:solidFill>
                  <a:schemeClr val="bg1"/>
                </a:solidFill>
              </a:rPr>
              <a:t>used </a:t>
            </a:r>
            <a:r>
              <a:rPr lang="en-US" sz="3500" dirty="0">
                <a:solidFill>
                  <a:schemeClr val="bg1"/>
                </a:solidFill>
              </a:rPr>
              <a:t>clay to make bricks</a:t>
            </a:r>
            <a:r>
              <a:rPr lang="en-US" sz="3500" dirty="0" smtClean="0">
                <a:solidFill>
                  <a:schemeClr val="bg1"/>
                </a:solidFill>
              </a:rPr>
              <a:t>.</a:t>
            </a:r>
          </a:p>
          <a:p>
            <a:pPr marL="18288" indent="0">
              <a:buNone/>
            </a:pPr>
            <a:r>
              <a:rPr lang="en-US" sz="3000" dirty="0" smtClean="0"/>
              <a:t>ornaments, </a:t>
            </a:r>
            <a:r>
              <a:rPr lang="en-US" sz="3000" dirty="0"/>
              <a:t>plates, cups, tea pots, </a:t>
            </a:r>
            <a:r>
              <a:rPr lang="en-US" sz="3000" dirty="0" smtClean="0"/>
              <a:t>washbasins</a:t>
            </a:r>
            <a:r>
              <a:rPr lang="en-US" sz="3000" dirty="0"/>
              <a:t>, </a:t>
            </a:r>
            <a:r>
              <a:rPr lang="en-US" sz="3000" dirty="0" smtClean="0"/>
              <a:t>insulation </a:t>
            </a:r>
            <a:r>
              <a:rPr lang="en-US" sz="3000" dirty="0"/>
              <a:t>for </a:t>
            </a:r>
            <a:r>
              <a:rPr lang="en-US" sz="3000" dirty="0" smtClean="0"/>
              <a:t>electrical cables </a:t>
            </a:r>
            <a:r>
              <a:rPr lang="en-US" sz="3000" dirty="0"/>
              <a:t>and power-lines</a:t>
            </a:r>
            <a:r>
              <a:rPr lang="en-US" sz="3000" dirty="0" smtClean="0"/>
              <a:t>, </a:t>
            </a:r>
            <a:r>
              <a:rPr lang="en-US" sz="3000" dirty="0"/>
              <a:t>and </a:t>
            </a:r>
            <a:r>
              <a:rPr lang="en-US" sz="3000" dirty="0" smtClean="0"/>
              <a:t>even the </a:t>
            </a:r>
            <a:r>
              <a:rPr lang="en-US" sz="3000" dirty="0"/>
              <a:t>tiles </a:t>
            </a:r>
            <a:r>
              <a:rPr lang="en-US" sz="3000" dirty="0" smtClean="0"/>
              <a:t>on </a:t>
            </a:r>
            <a:r>
              <a:rPr lang="en-US" sz="3000" dirty="0"/>
              <a:t>the space shuttle. </a:t>
            </a:r>
            <a:endParaRPr lang="en-US" sz="3000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52400"/>
            <a:ext cx="7543800" cy="914400"/>
          </a:xfrm>
        </p:spPr>
        <p:txBody>
          <a:bodyPr/>
          <a:lstStyle/>
          <a:p>
            <a:r>
              <a:rPr lang="en-US" dirty="0" smtClean="0"/>
              <a:t>What are the uses of Clay?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https://www.youtube.com/watch?feature=player_detailpage&amp;v=FXD9zDs9ygU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33400"/>
            <a:ext cx="7543800" cy="1066800"/>
          </a:xfrm>
        </p:spPr>
        <p:txBody>
          <a:bodyPr/>
          <a:lstStyle/>
          <a:p>
            <a:r>
              <a:rPr lang="en-US" dirty="0" smtClean="0">
                <a:hlinkClick r:id="rId3" action="ppaction://hlinkfile"/>
              </a:rPr>
              <a:t>Video on how its made!!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315200" cy="41148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en-US" sz="3500" b="1" dirty="0" smtClean="0">
              <a:solidFill>
                <a:schemeClr val="bg1"/>
              </a:solidFill>
            </a:endParaRPr>
          </a:p>
          <a:p>
            <a:pPr marL="18288" indent="0"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Score-  </a:t>
            </a:r>
            <a:r>
              <a:rPr lang="en-US" sz="3500" dirty="0" smtClean="0">
                <a:solidFill>
                  <a:schemeClr val="bg1"/>
                </a:solidFill>
              </a:rPr>
              <a:t>Making grooves into the clay surface before adding slip .  Enables the two pieces to connect better.</a:t>
            </a:r>
            <a:endParaRPr lang="en-US" sz="3500" dirty="0">
              <a:solidFill>
                <a:schemeClr val="bg1"/>
              </a:solidFill>
            </a:endParaRPr>
          </a:p>
          <a:p>
            <a:pPr marL="18288" indent="0"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Slip –</a:t>
            </a:r>
            <a:r>
              <a:rPr lang="en-US" sz="3500" dirty="0" smtClean="0">
                <a:solidFill>
                  <a:schemeClr val="bg1"/>
                </a:solidFill>
              </a:rPr>
              <a:t> watered down clay.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0"/>
            <a:ext cx="7543800" cy="990600"/>
          </a:xfrm>
        </p:spPr>
        <p:txBody>
          <a:bodyPr/>
          <a:lstStyle/>
          <a:p>
            <a:r>
              <a:rPr lang="en-US" dirty="0" smtClean="0"/>
              <a:t>Score &amp; Slip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03829"/>
            <a:ext cx="1676400" cy="2643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4343400"/>
            <a:ext cx="3022889" cy="22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578</TotalTime>
  <Words>751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Elemental</vt:lpstr>
      <vt:lpstr>Ceramics</vt:lpstr>
      <vt:lpstr>         Clay Where does it come from? How is it made? How many types are there? What are its uses?</vt:lpstr>
      <vt:lpstr>Where does it come from?</vt:lpstr>
      <vt:lpstr>How is it made?</vt:lpstr>
      <vt:lpstr>How many types of Clay?</vt:lpstr>
      <vt:lpstr>Secondary Clay</vt:lpstr>
      <vt:lpstr>What are the uses of Clay?</vt:lpstr>
      <vt:lpstr>Video on how its made!!</vt:lpstr>
      <vt:lpstr>Score &amp; Slip</vt:lpstr>
      <vt:lpstr>Plastic Stage</vt:lpstr>
      <vt:lpstr>Leather Hard Clay</vt:lpstr>
      <vt:lpstr> Bone Dry Greenware</vt:lpstr>
      <vt:lpstr>Bisque</vt:lpstr>
      <vt:lpstr>GlazeWare</vt:lpstr>
      <vt:lpstr>Working with clay!</vt:lpstr>
      <vt:lpstr>Pinch Pot</vt:lpstr>
      <vt:lpstr>Hand building or The Wheel?</vt:lpstr>
      <vt:lpstr>Slip &amp; Score! Attaching pieces!</vt:lpstr>
      <vt:lpstr>Modeling tools Different shaped tools to sculpt the clay. :</vt:lpstr>
    </vt:vector>
  </TitlesOfParts>
  <Company>Hazleton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Ceramics</dc:title>
  <dc:creator>User</dc:creator>
  <cp:lastModifiedBy>User</cp:lastModifiedBy>
  <cp:revision>56</cp:revision>
  <dcterms:created xsi:type="dcterms:W3CDTF">2015-09-17T13:54:16Z</dcterms:created>
  <dcterms:modified xsi:type="dcterms:W3CDTF">2016-08-31T17:24:06Z</dcterms:modified>
</cp:coreProperties>
</file>