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8997C6-11CE-4E94-8AE5-5BED3E47D5A3}"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157340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8997C6-11CE-4E94-8AE5-5BED3E47D5A3}"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110165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8997C6-11CE-4E94-8AE5-5BED3E47D5A3}"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20910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8997C6-11CE-4E94-8AE5-5BED3E47D5A3}"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2560236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8997C6-11CE-4E94-8AE5-5BED3E47D5A3}"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92623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8997C6-11CE-4E94-8AE5-5BED3E47D5A3}"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127880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8997C6-11CE-4E94-8AE5-5BED3E47D5A3}"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368280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8997C6-11CE-4E94-8AE5-5BED3E47D5A3}"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3090354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997C6-11CE-4E94-8AE5-5BED3E47D5A3}"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185146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8997C6-11CE-4E94-8AE5-5BED3E47D5A3}"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255501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8997C6-11CE-4E94-8AE5-5BED3E47D5A3}"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179EC8-B848-4A55-88D4-4B93CF710E20}" type="slidenum">
              <a:rPr lang="en-US" smtClean="0"/>
              <a:t>‹#›</a:t>
            </a:fld>
            <a:endParaRPr lang="en-US"/>
          </a:p>
        </p:txBody>
      </p:sp>
    </p:spTree>
    <p:extLst>
      <p:ext uri="{BB962C8B-B14F-4D97-AF65-F5344CB8AC3E}">
        <p14:creationId xmlns:p14="http://schemas.microsoft.com/office/powerpoint/2010/main" val="39336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997C6-11CE-4E94-8AE5-5BED3E47D5A3}"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179EC8-B848-4A55-88D4-4B93CF710E20}" type="slidenum">
              <a:rPr lang="en-US" smtClean="0"/>
              <a:t>‹#›</a:t>
            </a:fld>
            <a:endParaRPr lang="en-US"/>
          </a:p>
        </p:txBody>
      </p:sp>
    </p:spTree>
    <p:extLst>
      <p:ext uri="{BB962C8B-B14F-4D97-AF65-F5344CB8AC3E}">
        <p14:creationId xmlns:p14="http://schemas.microsoft.com/office/powerpoint/2010/main" val="405357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25 </a:t>
            </a:r>
            <a:endParaRPr lang="en-US" dirty="0"/>
          </a:p>
        </p:txBody>
      </p:sp>
      <p:sp>
        <p:nvSpPr>
          <p:cNvPr id="3" name="Subtitle 2"/>
          <p:cNvSpPr>
            <a:spLocks noGrp="1"/>
          </p:cNvSpPr>
          <p:nvPr>
            <p:ph type="subTitle" idx="1"/>
          </p:nvPr>
        </p:nvSpPr>
        <p:spPr/>
        <p:txBody>
          <a:bodyPr/>
          <a:lstStyle/>
          <a:p>
            <a:r>
              <a:rPr lang="en-US" dirty="0" smtClean="0"/>
              <a:t>Cold War</a:t>
            </a:r>
            <a:endParaRPr lang="en-US" dirty="0"/>
          </a:p>
        </p:txBody>
      </p:sp>
    </p:spTree>
    <p:extLst>
      <p:ext uri="{BB962C8B-B14F-4D97-AF65-F5344CB8AC3E}">
        <p14:creationId xmlns:p14="http://schemas.microsoft.com/office/powerpoint/2010/main" val="428094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Meeting the Soviet Challenge cont. </a:t>
            </a:r>
            <a:endParaRPr lang="en-US" dirty="0"/>
          </a:p>
        </p:txBody>
      </p:sp>
      <p:sp>
        <p:nvSpPr>
          <p:cNvPr id="3" name="Content Placeholder 2"/>
          <p:cNvSpPr>
            <a:spLocks noGrp="1"/>
          </p:cNvSpPr>
          <p:nvPr>
            <p:ph idx="1"/>
          </p:nvPr>
        </p:nvSpPr>
        <p:spPr>
          <a:xfrm>
            <a:off x="838200" y="1838325"/>
            <a:ext cx="10515600" cy="4351338"/>
          </a:xfrm>
        </p:spPr>
        <p:txBody>
          <a:bodyPr/>
          <a:lstStyle/>
          <a:p>
            <a:r>
              <a:rPr lang="en-US" dirty="0" smtClean="0"/>
              <a:t>East of that curtain the Soviet Union was gaining more control by installing communist government and police states and by crushing political and religious dissent. </a:t>
            </a:r>
          </a:p>
          <a:p>
            <a:r>
              <a:rPr lang="en-US" dirty="0" smtClean="0"/>
              <a:t>Churchill feared spread of communism Western Europe and East Asia. </a:t>
            </a:r>
            <a:endParaRPr lang="en-US" dirty="0"/>
          </a:p>
        </p:txBody>
      </p:sp>
    </p:spTree>
    <p:extLst>
      <p:ext uri="{BB962C8B-B14F-4D97-AF65-F5344CB8AC3E}">
        <p14:creationId xmlns:p14="http://schemas.microsoft.com/office/powerpoint/2010/main" val="3356155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Truman Faces a Crisis</a:t>
            </a:r>
            <a:endParaRPr lang="en-US" dirty="0"/>
          </a:p>
        </p:txBody>
      </p:sp>
      <p:sp>
        <p:nvSpPr>
          <p:cNvPr id="3" name="Content Placeholder 2"/>
          <p:cNvSpPr>
            <a:spLocks noGrp="1"/>
          </p:cNvSpPr>
          <p:nvPr>
            <p:ph idx="1"/>
          </p:nvPr>
        </p:nvSpPr>
        <p:spPr/>
        <p:txBody>
          <a:bodyPr/>
          <a:lstStyle/>
          <a:p>
            <a:r>
              <a:rPr lang="en-US" dirty="0" smtClean="0"/>
              <a:t>1947 no issue was more </a:t>
            </a:r>
            <a:r>
              <a:rPr lang="en-US" dirty="0" err="1" smtClean="0"/>
              <a:t>wighty</a:t>
            </a:r>
            <a:r>
              <a:rPr lang="en-US" dirty="0" smtClean="0"/>
              <a:t> then the growing crisis between the United States and Soviet Union. </a:t>
            </a:r>
          </a:p>
          <a:p>
            <a:r>
              <a:rPr lang="en-US" dirty="0" smtClean="0"/>
              <a:t>European and Asian countries struggling against communist movements supported by the Soviets. </a:t>
            </a:r>
          </a:p>
          <a:p>
            <a:r>
              <a:rPr lang="en-US" dirty="0" smtClean="0"/>
              <a:t>IE: Greece and Turkey</a:t>
            </a:r>
            <a:endParaRPr lang="en-US" dirty="0"/>
          </a:p>
        </p:txBody>
      </p:sp>
    </p:spTree>
    <p:extLst>
      <p:ext uri="{BB962C8B-B14F-4D97-AF65-F5344CB8AC3E}">
        <p14:creationId xmlns:p14="http://schemas.microsoft.com/office/powerpoint/2010/main" val="3694964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Truman Doctrine Opposes Communist Expansion </a:t>
            </a:r>
            <a:endParaRPr lang="en-US" dirty="0"/>
          </a:p>
        </p:txBody>
      </p:sp>
      <p:sp>
        <p:nvSpPr>
          <p:cNvPr id="3" name="Content Placeholder 2"/>
          <p:cNvSpPr>
            <a:spLocks noGrp="1"/>
          </p:cNvSpPr>
          <p:nvPr>
            <p:ph idx="1"/>
          </p:nvPr>
        </p:nvSpPr>
        <p:spPr/>
        <p:txBody>
          <a:bodyPr/>
          <a:lstStyle/>
          <a:p>
            <a:r>
              <a:rPr lang="en-US" dirty="0" smtClean="0"/>
              <a:t>Addressed congress pertaining to the Greek and Turkish</a:t>
            </a:r>
          </a:p>
          <a:p>
            <a:r>
              <a:rPr lang="en-US" dirty="0" smtClean="0"/>
              <a:t>Requested money from Congress to support free peoples who are resisting attempted subjugation (conquest) by armed minorities or by outside pressure. </a:t>
            </a:r>
          </a:p>
          <a:p>
            <a:r>
              <a:rPr lang="en-US" dirty="0" smtClean="0"/>
              <a:t>Truman Doctrine</a:t>
            </a:r>
          </a:p>
          <a:p>
            <a:pPr lvl="1"/>
            <a:r>
              <a:rPr lang="en-US" dirty="0" smtClean="0"/>
              <a:t>His promise to aid nations struggling against communist movements and set a new course for American foreign policy.</a:t>
            </a:r>
            <a:endParaRPr lang="en-US" dirty="0"/>
          </a:p>
        </p:txBody>
      </p:sp>
    </p:spTree>
    <p:extLst>
      <p:ext uri="{BB962C8B-B14F-4D97-AF65-F5344CB8AC3E}">
        <p14:creationId xmlns:p14="http://schemas.microsoft.com/office/powerpoint/2010/main" val="2084902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Containing Soviet Expansion</a:t>
            </a:r>
            <a:endParaRPr lang="en-US" dirty="0"/>
          </a:p>
        </p:txBody>
      </p:sp>
      <p:sp>
        <p:nvSpPr>
          <p:cNvPr id="3" name="Content Placeholder 2"/>
          <p:cNvSpPr>
            <a:spLocks noGrp="1"/>
          </p:cNvSpPr>
          <p:nvPr>
            <p:ph idx="1"/>
          </p:nvPr>
        </p:nvSpPr>
        <p:spPr/>
        <p:txBody>
          <a:bodyPr/>
          <a:lstStyle/>
          <a:p>
            <a:r>
              <a:rPr lang="en-US" i="1" dirty="0" smtClean="0"/>
              <a:t>Foreign Affairs </a:t>
            </a:r>
            <a:r>
              <a:rPr lang="en-US" dirty="0" smtClean="0"/>
              <a:t>George Kennan an American diplomat and a leading authority on the Soviet Union. </a:t>
            </a:r>
          </a:p>
          <a:p>
            <a:r>
              <a:rPr lang="en-US" dirty="0" smtClean="0"/>
              <a:t>Article was a blue print for the American policy that became known as containment because its goal was to keep communism contained within its existing borders. </a:t>
            </a:r>
            <a:endParaRPr lang="en-US" dirty="0"/>
          </a:p>
        </p:txBody>
      </p:sp>
    </p:spTree>
    <p:extLst>
      <p:ext uri="{BB962C8B-B14F-4D97-AF65-F5344CB8AC3E}">
        <p14:creationId xmlns:p14="http://schemas.microsoft.com/office/powerpoint/2010/main" val="775097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Kennan Argues for Containment </a:t>
            </a:r>
            <a:endParaRPr lang="en-US" dirty="0"/>
          </a:p>
        </p:txBody>
      </p:sp>
      <p:sp>
        <p:nvSpPr>
          <p:cNvPr id="3" name="Content Placeholder 2"/>
          <p:cNvSpPr>
            <a:spLocks noGrp="1"/>
          </p:cNvSpPr>
          <p:nvPr>
            <p:ph idx="1"/>
          </p:nvPr>
        </p:nvSpPr>
        <p:spPr/>
        <p:txBody>
          <a:bodyPr/>
          <a:lstStyle/>
          <a:p>
            <a:r>
              <a:rPr lang="en-US" dirty="0" smtClean="0"/>
              <a:t>Contended that Stalin wanted to expand but would not pose risk.</a:t>
            </a:r>
          </a:p>
          <a:p>
            <a:endParaRPr lang="en-US" dirty="0"/>
          </a:p>
        </p:txBody>
      </p:sp>
    </p:spTree>
    <p:extLst>
      <p:ext uri="{BB962C8B-B14F-4D97-AF65-F5344CB8AC3E}">
        <p14:creationId xmlns:p14="http://schemas.microsoft.com/office/powerpoint/2010/main" val="385280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Marshall Plan Aids Europe Economies </a:t>
            </a:r>
            <a:endParaRPr lang="en-US" dirty="0"/>
          </a:p>
        </p:txBody>
      </p:sp>
      <p:sp>
        <p:nvSpPr>
          <p:cNvPr id="3" name="Content Placeholder 2"/>
          <p:cNvSpPr>
            <a:spLocks noGrp="1"/>
          </p:cNvSpPr>
          <p:nvPr>
            <p:ph idx="1"/>
          </p:nvPr>
        </p:nvSpPr>
        <p:spPr/>
        <p:txBody>
          <a:bodyPr/>
          <a:lstStyle/>
          <a:p>
            <a:r>
              <a:rPr lang="en-US" dirty="0" smtClean="0"/>
              <a:t>Containment policy first great success was in Western Europe. </a:t>
            </a:r>
          </a:p>
          <a:p>
            <a:r>
              <a:rPr lang="en-US" dirty="0" smtClean="0"/>
              <a:t>Secretary of State George C. Marshall unveiled a recovery plan for Europe. </a:t>
            </a:r>
          </a:p>
          <a:p>
            <a:r>
              <a:rPr lang="en-US" dirty="0"/>
              <a:t>the United States gave $13 billion (approximately $130 billion in current dollar value as of August 2015) in economic support to help rebuild European economies after the end of World War II. </a:t>
            </a:r>
            <a:r>
              <a:rPr lang="en-US"/>
              <a:t>The plan was in operation for four years beginning in April 1948.</a:t>
            </a:r>
            <a:endParaRPr lang="en-US" dirty="0"/>
          </a:p>
        </p:txBody>
      </p:sp>
    </p:spTree>
    <p:extLst>
      <p:ext uri="{BB962C8B-B14F-4D97-AF65-F5344CB8AC3E}">
        <p14:creationId xmlns:p14="http://schemas.microsoft.com/office/powerpoint/2010/main" val="3038354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Cold War Heats Up</a:t>
            </a:r>
            <a:endParaRPr lang="en-US" dirty="0"/>
          </a:p>
        </p:txBody>
      </p:sp>
      <p:sp>
        <p:nvSpPr>
          <p:cNvPr id="3" name="Content Placeholder 2"/>
          <p:cNvSpPr>
            <a:spLocks noGrp="1"/>
          </p:cNvSpPr>
          <p:nvPr>
            <p:ph idx="1"/>
          </p:nvPr>
        </p:nvSpPr>
        <p:spPr/>
        <p:txBody>
          <a:bodyPr/>
          <a:lstStyle/>
          <a:p>
            <a:r>
              <a:rPr lang="en-US" dirty="0" smtClean="0"/>
              <a:t>Front lines located in Germany.</a:t>
            </a:r>
          </a:p>
          <a:p>
            <a:r>
              <a:rPr lang="en-US" dirty="0" smtClean="0"/>
              <a:t>Zones controlled by France, </a:t>
            </a:r>
            <a:r>
              <a:rPr lang="en-US" dirty="0" err="1" smtClean="0"/>
              <a:t>Britan</a:t>
            </a:r>
            <a:r>
              <a:rPr lang="en-US" dirty="0" smtClean="0"/>
              <a:t>, and the U.S. were combined to form West Germany. </a:t>
            </a:r>
          </a:p>
          <a:p>
            <a:r>
              <a:rPr lang="en-US" dirty="0" smtClean="0"/>
              <a:t>West Germany was bordered on the east by the Soviet controlled East Germany. </a:t>
            </a:r>
          </a:p>
          <a:p>
            <a:r>
              <a:rPr lang="en-US" dirty="0" smtClean="0"/>
              <a:t>Allies also controlled the western part of Berlin.</a:t>
            </a:r>
            <a:endParaRPr lang="en-US" dirty="0"/>
          </a:p>
        </p:txBody>
      </p:sp>
    </p:spTree>
    <p:extLst>
      <p:ext uri="{BB962C8B-B14F-4D97-AF65-F5344CB8AC3E}">
        <p14:creationId xmlns:p14="http://schemas.microsoft.com/office/powerpoint/2010/main" val="4076648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Berlin Airlift Saves West Berlin</a:t>
            </a:r>
            <a:endParaRPr lang="en-US" dirty="0"/>
          </a:p>
        </p:txBody>
      </p:sp>
      <p:sp>
        <p:nvSpPr>
          <p:cNvPr id="3" name="Content Placeholder 2"/>
          <p:cNvSpPr>
            <a:spLocks noGrp="1"/>
          </p:cNvSpPr>
          <p:nvPr>
            <p:ph idx="1"/>
          </p:nvPr>
        </p:nvSpPr>
        <p:spPr/>
        <p:txBody>
          <a:bodyPr>
            <a:normAutofit fontScale="32500" lnSpcReduction="20000"/>
          </a:bodyPr>
          <a:lstStyle/>
          <a:p>
            <a:r>
              <a:rPr lang="en-US" sz="5900" dirty="0"/>
              <a:t>The city of Berlin was an island in the middle of the Soviet controlled zone. The west sent supplies there via railroads and roads. However, the Soviets wanted total control of Berlin. They figured if they cut off Berlin from their external supplies and food, then it would fall under their control. </a:t>
            </a:r>
          </a:p>
          <a:p>
            <a:r>
              <a:rPr lang="en-US" sz="5900" dirty="0"/>
              <a:t>On June 24, 1948 the Soviets blocked all rail and road traffic to Berlin. They cut off the electricity coming from the Soviet part of the city. They halted all traffic going in and out of the city. The only way in was to fly. </a:t>
            </a:r>
          </a:p>
          <a:p>
            <a:r>
              <a:rPr lang="en-US" sz="5900" dirty="0"/>
              <a:t>When the blockade first started, the city of Berlin had around 36 days worth of food. They also needed tons of coal for energy and other items such as medical supplies. </a:t>
            </a:r>
          </a:p>
          <a:p>
            <a:r>
              <a:rPr lang="en-US" sz="5900" dirty="0"/>
              <a:t>Without going to war or giving up the city of Berlin, the only option the western countries had was to try and fly in all the supplies. This was a huge task. There were over two million people living in the city at the time. The army estimated that it would take over 1500 tons of food each day to keep them alive. </a:t>
            </a:r>
          </a:p>
          <a:p>
            <a:r>
              <a:rPr lang="en-US" sz="5900" dirty="0"/>
              <a:t>The Soviets did not believe that an airlift would work. They felt that the people of Berlin would eventually give up. </a:t>
            </a:r>
          </a:p>
          <a:p>
            <a:r>
              <a:rPr lang="en-US" sz="5900" dirty="0"/>
              <a:t>Over the next ten months the United States and Great Britain flew around 277,000 flights into Berlin. They carried over 2.3 million tons of supplies into the city. On May 12, 1949 the Soviet Union stopped the blockade and the airlift was over. </a:t>
            </a:r>
          </a:p>
          <a:p>
            <a:endParaRPr lang="en-US" dirty="0"/>
          </a:p>
        </p:txBody>
      </p:sp>
    </p:spTree>
    <p:extLst>
      <p:ext uri="{BB962C8B-B14F-4D97-AF65-F5344CB8AC3E}">
        <p14:creationId xmlns:p14="http://schemas.microsoft.com/office/powerpoint/2010/main" val="1936506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War Rivals Form Alliances</a:t>
            </a:r>
            <a:endParaRPr lang="en-US" dirty="0"/>
          </a:p>
        </p:txBody>
      </p:sp>
      <p:sp>
        <p:nvSpPr>
          <p:cNvPr id="3" name="Content Placeholder 2"/>
          <p:cNvSpPr>
            <a:spLocks noGrp="1"/>
          </p:cNvSpPr>
          <p:nvPr>
            <p:ph idx="1"/>
          </p:nvPr>
        </p:nvSpPr>
        <p:spPr/>
        <p:txBody>
          <a:bodyPr/>
          <a:lstStyle/>
          <a:p>
            <a:r>
              <a:rPr lang="en-US" dirty="0" smtClean="0"/>
              <a:t>The Berlin airlift demonstrated that Stalin could be contained if Western nations were prepared to take forceful actions.</a:t>
            </a:r>
          </a:p>
          <a:p>
            <a:r>
              <a:rPr lang="en-US" dirty="0" smtClean="0"/>
              <a:t>The North Atlantic Treaty Organization</a:t>
            </a:r>
          </a:p>
          <a:p>
            <a:r>
              <a:rPr lang="en-US" dirty="0"/>
              <a:t>The North Atlantic Treaty Organization was created in 1949 by the United States, Canada, and several Western European nations to provide collective security against the Soviet Union. NATO was the first peacetime military alliance the United States entered into outside of the Western Hemisphere.</a:t>
            </a:r>
          </a:p>
        </p:txBody>
      </p:sp>
    </p:spTree>
    <p:extLst>
      <p:ext uri="{BB962C8B-B14F-4D97-AF65-F5344CB8AC3E}">
        <p14:creationId xmlns:p14="http://schemas.microsoft.com/office/powerpoint/2010/main" val="1187370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Warsaw Pact</a:t>
            </a:r>
          </a:p>
          <a:p>
            <a:pPr lvl="1"/>
            <a:r>
              <a:rPr lang="en-US" sz="3600" dirty="0" smtClean="0"/>
              <a:t>Response to NATO the Soviet Union and its satellite states formed a rival military alliance. </a:t>
            </a:r>
          </a:p>
          <a:p>
            <a:pPr lvl="1"/>
            <a:r>
              <a:rPr lang="en-US" sz="3600" dirty="0" smtClean="0"/>
              <a:t>Communist states of Eastern Europe except Yugoslavia were members. </a:t>
            </a:r>
            <a:endParaRPr lang="en-US" sz="3600" dirty="0"/>
          </a:p>
        </p:txBody>
      </p:sp>
    </p:spTree>
    <p:extLst>
      <p:ext uri="{BB962C8B-B14F-4D97-AF65-F5344CB8AC3E}">
        <p14:creationId xmlns:p14="http://schemas.microsoft.com/office/powerpoint/2010/main" val="2542364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Roots of the Cold War</a:t>
            </a:r>
            <a:endParaRPr lang="en-US" dirty="0"/>
          </a:p>
        </p:txBody>
      </p:sp>
      <p:sp>
        <p:nvSpPr>
          <p:cNvPr id="3" name="Content Placeholder 2"/>
          <p:cNvSpPr>
            <a:spLocks noGrp="1"/>
          </p:cNvSpPr>
          <p:nvPr>
            <p:ph idx="1"/>
          </p:nvPr>
        </p:nvSpPr>
        <p:spPr/>
        <p:txBody>
          <a:bodyPr/>
          <a:lstStyle/>
          <a:p>
            <a:r>
              <a:rPr lang="en-US" dirty="0" smtClean="0"/>
              <a:t>United States and Soviet Union relations break down.</a:t>
            </a:r>
            <a:endParaRPr lang="en-US" dirty="0"/>
          </a:p>
        </p:txBody>
      </p:sp>
    </p:spTree>
    <p:extLst>
      <p:ext uri="{BB962C8B-B14F-4D97-AF65-F5344CB8AC3E}">
        <p14:creationId xmlns:p14="http://schemas.microsoft.com/office/powerpoint/2010/main" val="320276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American and Soviet Systems Differ</a:t>
            </a:r>
            <a:endParaRPr lang="en-US" dirty="0"/>
          </a:p>
        </p:txBody>
      </p:sp>
      <p:sp>
        <p:nvSpPr>
          <p:cNvPr id="3" name="Content Placeholder 2"/>
          <p:cNvSpPr>
            <a:spLocks noGrp="1"/>
          </p:cNvSpPr>
          <p:nvPr>
            <p:ph idx="1"/>
          </p:nvPr>
        </p:nvSpPr>
        <p:spPr/>
        <p:txBody>
          <a:bodyPr/>
          <a:lstStyle/>
          <a:p>
            <a:r>
              <a:rPr lang="en-US" dirty="0" smtClean="0"/>
              <a:t>Unified by their opposition to Nazi Germany</a:t>
            </a:r>
          </a:p>
          <a:p>
            <a:r>
              <a:rPr lang="en-US" dirty="0" smtClean="0">
                <a:effectLst/>
              </a:rPr>
              <a:t>Soviet Union: communism, totalitarian dictatorship</a:t>
            </a:r>
          </a:p>
          <a:p>
            <a:r>
              <a:rPr lang="en-US" dirty="0" smtClean="0">
                <a:effectLst/>
              </a:rPr>
              <a:t>United States: free-enterprise capitalism, republic</a:t>
            </a:r>
            <a:endParaRPr lang="en-US" dirty="0"/>
          </a:p>
        </p:txBody>
      </p:sp>
    </p:spTree>
    <p:extLst>
      <p:ext uri="{BB962C8B-B14F-4D97-AF65-F5344CB8AC3E}">
        <p14:creationId xmlns:p14="http://schemas.microsoft.com/office/powerpoint/2010/main" val="2136767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Allies Disagree on Future of Eastern Europe</a:t>
            </a:r>
            <a:endParaRPr lang="en-US" dirty="0"/>
          </a:p>
        </p:txBody>
      </p:sp>
      <p:sp>
        <p:nvSpPr>
          <p:cNvPr id="3" name="Content Placeholder 2"/>
          <p:cNvSpPr>
            <a:spLocks noGrp="1"/>
          </p:cNvSpPr>
          <p:nvPr>
            <p:ph idx="1"/>
          </p:nvPr>
        </p:nvSpPr>
        <p:spPr/>
        <p:txBody>
          <a:bodyPr>
            <a:normAutofit fontScale="92500"/>
          </a:bodyPr>
          <a:lstStyle/>
          <a:p>
            <a:r>
              <a:rPr lang="en-US" dirty="0" smtClean="0"/>
              <a:t>Stalin: “keep Germany weak and divided, control Soviet Union.”</a:t>
            </a:r>
          </a:p>
          <a:p>
            <a:pPr lvl="1"/>
            <a:r>
              <a:rPr lang="en-US" dirty="0" smtClean="0"/>
              <a:t>Agreed to establish broadly representative governments and free elections in Eastern Europe and to divide Germany only temporarily into zones of occupation. </a:t>
            </a:r>
          </a:p>
          <a:p>
            <a:pPr lvl="1"/>
            <a:r>
              <a:rPr lang="en-US" dirty="0"/>
              <a:t>satellite states are the countries that remained occupied by the Soviet Union at the end of World War II and had their governments replaced by governments based on the Soviet model</a:t>
            </a:r>
            <a:r>
              <a:rPr lang="en-US" dirty="0" smtClean="0"/>
              <a:t>.</a:t>
            </a:r>
          </a:p>
          <a:p>
            <a:pPr lvl="1"/>
            <a:r>
              <a:rPr lang="en-US" dirty="0"/>
              <a:t>Stalin failed to keep his promise that free elections would be held in Poland, Czechoslovakia, Hungary, Romania, and Bulgaria. Instead, communist governments were established in all those countries, noncommunist political parties were suppressed, and genuinely democratic elections were never held. </a:t>
            </a:r>
            <a:endParaRPr lang="en-US" dirty="0" smtClean="0"/>
          </a:p>
          <a:p>
            <a:r>
              <a:rPr lang="en-US" dirty="0" smtClean="0"/>
              <a:t>United States and Great Britain sought a stronger, united Germany and independent nations in Eastern Europe. </a:t>
            </a:r>
            <a:endParaRPr lang="en-US" dirty="0"/>
          </a:p>
        </p:txBody>
      </p:sp>
    </p:spTree>
    <p:extLst>
      <p:ext uri="{BB962C8B-B14F-4D97-AF65-F5344CB8AC3E}">
        <p14:creationId xmlns:p14="http://schemas.microsoft.com/office/powerpoint/2010/main" val="3356216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Truman and Stalin Clash at Potsdam</a:t>
            </a:r>
            <a:endParaRPr lang="en-US" dirty="0"/>
          </a:p>
        </p:txBody>
      </p:sp>
      <p:sp>
        <p:nvSpPr>
          <p:cNvPr id="3" name="Content Placeholder 2"/>
          <p:cNvSpPr>
            <a:spLocks noGrp="1"/>
          </p:cNvSpPr>
          <p:nvPr>
            <p:ph idx="1"/>
          </p:nvPr>
        </p:nvSpPr>
        <p:spPr/>
        <p:txBody>
          <a:bodyPr>
            <a:normAutofit fontScale="85000" lnSpcReduction="10000"/>
          </a:bodyPr>
          <a:lstStyle/>
          <a:p>
            <a:r>
              <a:rPr lang="en-US" u="sng" dirty="0" smtClean="0"/>
              <a:t>Remember the Yalta Conference which they refer to</a:t>
            </a:r>
          </a:p>
          <a:p>
            <a:pPr lvl="1"/>
            <a:r>
              <a:rPr lang="en-US" dirty="0" smtClean="0"/>
              <a:t>The </a:t>
            </a:r>
            <a:r>
              <a:rPr lang="en-US" dirty="0"/>
              <a:t>Yalta Conference took place in a Russian resort town in the Crimea from February 4-11, 1945, during World War Two. At Yalta, U.S. President Franklin Delano Roosevelt, British Prime Minister Winston Churchill, and Soviet Premier Joseph</a:t>
            </a:r>
            <a:r>
              <a:rPr lang="en-US" b="1" dirty="0"/>
              <a:t> </a:t>
            </a:r>
            <a:r>
              <a:rPr lang="en-US" dirty="0"/>
              <a:t>Stalin made important decisions regarding the future progress of the war and the postwar world</a:t>
            </a:r>
            <a:r>
              <a:rPr lang="en-US" dirty="0" smtClean="0"/>
              <a:t>.</a:t>
            </a:r>
          </a:p>
          <a:p>
            <a:pPr lvl="1"/>
            <a:r>
              <a:rPr lang="en-US" dirty="0" smtClean="0"/>
              <a:t>It had already been decided that Germany would be divided into occupied zones administered by U.S., British, French, and Soviet forces. The conferees accepted the principle that the Allies had no duty toward the Germans except to provide minimum subsistence, declared that the German military industry would be abolished or confiscated, and agreed that major war criminals would be tried before an international court, which subsequently presided at Nürnberg. The determination of reparations was assigned to a commission.</a:t>
            </a:r>
          </a:p>
          <a:p>
            <a:pPr lvl="1"/>
            <a:r>
              <a:rPr lang="en-US" b="1" dirty="0"/>
              <a:t>How to deal with the defeated or liberated countries of eastern Europe was the main problem discussed at the conference. </a:t>
            </a:r>
            <a:r>
              <a:rPr lang="en-US" dirty="0"/>
              <a:t>The agreements reached, which were accepted by Stalin, called for “interim governmental authorities broadly representative of all democratic elements in the population…and the earliest possible establishment through free elections of governments responsive to the will of the people.” </a:t>
            </a:r>
          </a:p>
        </p:txBody>
      </p:sp>
    </p:spTree>
    <p:extLst>
      <p:ext uri="{BB962C8B-B14F-4D97-AF65-F5344CB8AC3E}">
        <p14:creationId xmlns:p14="http://schemas.microsoft.com/office/powerpoint/2010/main" val="46993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Truman and Stalin Clash at Potsdam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effectLst/>
              </a:rPr>
              <a:t>The Potsdam Conference was a meeting of the Soviet Union, the United Kingdom and the United States in Potsdam, Germany from July 17 to August 2, 1945. The Prime Minister of the United Kingdom (Winston Churchill), the President of the United States (Harry S. Truman) and the leader of the USSR (Joseph Stalin) met to talk about Germany on July 1945 and were going to discuss what should happen to it now that the Second World War was over.</a:t>
            </a:r>
          </a:p>
          <a:p>
            <a:r>
              <a:rPr lang="en-US" dirty="0" smtClean="0"/>
              <a:t>The first conference was held at Yalta, but the allies did not agree on anything very important. However, a lot had happened since the Yalta Conference. Firstly, the USA had a new president named Harry Truman. He was much tougher on Communism than the previous president, Roosevelt, had been. This was a problem for Stalin. Also, Churchill had been voted out and was replaced by Clement Attlee. Stalin saw himself as far more experienced than these new leaders. Stalin also caused trouble, as some of what the allies agreed on at Yalta was that Poland should have a neutral government. Stalin had killed the neutral government leaders and replaced them with ones that would listen to him. This meant that there were a lot of problems at Potsdam.</a:t>
            </a:r>
            <a:endParaRPr lang="en-US" dirty="0"/>
          </a:p>
        </p:txBody>
      </p:sp>
    </p:spTree>
    <p:extLst>
      <p:ext uri="{BB962C8B-B14F-4D97-AF65-F5344CB8AC3E}">
        <p14:creationId xmlns:p14="http://schemas.microsoft.com/office/powerpoint/2010/main" val="2608435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Agreements</a:t>
            </a:r>
          </a:p>
          <a:p>
            <a:pPr lvl="1"/>
            <a:r>
              <a:rPr lang="en-US" dirty="0" smtClean="0"/>
              <a:t>The allies talked about and agreed that:</a:t>
            </a:r>
          </a:p>
          <a:p>
            <a:pPr lvl="1"/>
            <a:r>
              <a:rPr lang="en-US" dirty="0" smtClean="0"/>
              <a:t>◾Germany would be split up into four different pieces (occupation zones), one occupied by France, one by the USSR, one by the USA and one by Britain</a:t>
            </a:r>
          </a:p>
          <a:p>
            <a:pPr lvl="1"/>
            <a:r>
              <a:rPr lang="en-US" dirty="0" smtClean="0"/>
              <a:t>◾Nazi criminals would be judged and sentenced</a:t>
            </a:r>
          </a:p>
          <a:p>
            <a:r>
              <a:rPr lang="en-US" dirty="0" smtClean="0"/>
              <a:t>Disagreements</a:t>
            </a:r>
          </a:p>
          <a:p>
            <a:pPr lvl="1"/>
            <a:r>
              <a:rPr lang="en-US" dirty="0" smtClean="0">
                <a:effectLst/>
              </a:rPr>
              <a:t>The allies talked about but did not agree on:</a:t>
            </a:r>
          </a:p>
          <a:p>
            <a:pPr lvl="1"/>
            <a:r>
              <a:rPr lang="en-US" dirty="0" smtClean="0">
                <a:effectLst/>
              </a:rPr>
              <a:t>How to separate Germany</a:t>
            </a:r>
          </a:p>
          <a:p>
            <a:pPr lvl="1"/>
            <a:r>
              <a:rPr lang="en-US" dirty="0" smtClean="0">
                <a:effectLst/>
              </a:rPr>
              <a:t>How much money Germany should pay to the winners of the war</a:t>
            </a:r>
          </a:p>
          <a:p>
            <a:pPr lvl="1"/>
            <a:r>
              <a:rPr lang="en-US" dirty="0" smtClean="0">
                <a:effectLst/>
              </a:rPr>
              <a:t>How Stalin was treating Poland</a:t>
            </a:r>
          </a:p>
          <a:p>
            <a:pPr lvl="1"/>
            <a:r>
              <a:rPr lang="en-US" dirty="0" smtClean="0">
                <a:effectLst/>
              </a:rPr>
              <a:t>How much land Poland should have</a:t>
            </a:r>
          </a:p>
          <a:p>
            <a:endParaRPr lang="en-US" dirty="0" smtClean="0"/>
          </a:p>
          <a:p>
            <a:endParaRPr lang="en-US" dirty="0"/>
          </a:p>
        </p:txBody>
      </p:sp>
    </p:spTree>
    <p:extLst>
      <p:ext uri="{BB962C8B-B14F-4D97-AF65-F5344CB8AC3E}">
        <p14:creationId xmlns:p14="http://schemas.microsoft.com/office/powerpoint/2010/main" val="2981667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Truman left Potsdam thinking the Soviet Union was planning “World conquest”. </a:t>
            </a:r>
            <a:endParaRPr lang="en-US" dirty="0"/>
          </a:p>
        </p:txBody>
      </p:sp>
    </p:spTree>
    <p:extLst>
      <p:ext uri="{BB962C8B-B14F-4D97-AF65-F5344CB8AC3E}">
        <p14:creationId xmlns:p14="http://schemas.microsoft.com/office/powerpoint/2010/main" val="1838024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Meeting the Soviet Challenge</a:t>
            </a:r>
            <a:endParaRPr lang="en-US" dirty="0"/>
          </a:p>
        </p:txBody>
      </p:sp>
      <p:sp>
        <p:nvSpPr>
          <p:cNvPr id="3" name="Content Placeholder 2"/>
          <p:cNvSpPr>
            <a:spLocks noGrp="1"/>
          </p:cNvSpPr>
          <p:nvPr>
            <p:ph idx="1"/>
          </p:nvPr>
        </p:nvSpPr>
        <p:spPr/>
        <p:txBody>
          <a:bodyPr>
            <a:normAutofit/>
          </a:bodyPr>
          <a:lstStyle/>
          <a:p>
            <a:r>
              <a:rPr lang="en-US" dirty="0" smtClean="0"/>
              <a:t>Churchill traveled by train with President Harry Truman to make a speech.</a:t>
            </a:r>
          </a:p>
          <a:p>
            <a:r>
              <a:rPr lang="en-US" dirty="0" smtClean="0"/>
              <a:t>On March 5, 1946, at the request of Westminster College in the small Missouri town of Fulton (population of 7,000), Churchill gave his now famous "Iron Curtain" speech to a crowd of 40,000. </a:t>
            </a:r>
          </a:p>
          <a:p>
            <a:r>
              <a:rPr lang="en-US" dirty="0" smtClean="0"/>
              <a:t>In this speech, Churchill gave the very descriptive phrase that surprised the United States and Britain, "From Stettin in the Baltic to Trieste in the Adriatic, an iron curtain has descended across the Continent.“</a:t>
            </a:r>
          </a:p>
          <a:p>
            <a:endParaRPr lang="en-US" dirty="0"/>
          </a:p>
        </p:txBody>
      </p:sp>
    </p:spTree>
    <p:extLst>
      <p:ext uri="{BB962C8B-B14F-4D97-AF65-F5344CB8AC3E}">
        <p14:creationId xmlns:p14="http://schemas.microsoft.com/office/powerpoint/2010/main" val="174269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1574</Words>
  <Application>Microsoft Office PowerPoint</Application>
  <PresentationFormat>Widescreen</PresentationFormat>
  <Paragraphs>77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Chapter 25 </vt:lpstr>
      <vt:lpstr>Roots of the Cold War</vt:lpstr>
      <vt:lpstr>American and Soviet Systems Differ</vt:lpstr>
      <vt:lpstr>Allies Disagree on Future of Eastern Europe</vt:lpstr>
      <vt:lpstr>Truman and Stalin Clash at Potsdam</vt:lpstr>
      <vt:lpstr>Truman and Stalin Clash at Potsdam</vt:lpstr>
      <vt:lpstr>PowerPoint Presentation</vt:lpstr>
      <vt:lpstr>PowerPoint Presentation</vt:lpstr>
      <vt:lpstr>Meeting the Soviet Challenge</vt:lpstr>
      <vt:lpstr>Meeting the Soviet Challenge cont. </vt:lpstr>
      <vt:lpstr>Truman Faces a Crisis</vt:lpstr>
      <vt:lpstr>The Truman Doctrine Opposes Communist Expansion </vt:lpstr>
      <vt:lpstr>Containing Soviet Expansion</vt:lpstr>
      <vt:lpstr>Kennan Argues for Containment </vt:lpstr>
      <vt:lpstr>The Marshall Plan Aids Europe Economies </vt:lpstr>
      <vt:lpstr>The Cold War Heats Up</vt:lpstr>
      <vt:lpstr>Berlin Airlift Saves West Berlin</vt:lpstr>
      <vt:lpstr>Cold War Rivals Form Alliances</vt:lpstr>
      <vt:lpstr>PowerPoint Presentation</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25</dc:title>
  <dc:creator>User</dc:creator>
  <cp:lastModifiedBy>User</cp:lastModifiedBy>
  <cp:revision>13</cp:revision>
  <dcterms:created xsi:type="dcterms:W3CDTF">2017-09-06T12:33:16Z</dcterms:created>
  <dcterms:modified xsi:type="dcterms:W3CDTF">2018-08-29T14:33:59Z</dcterms:modified>
</cp:coreProperties>
</file>