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49" d="100"/>
          <a:sy n="49" d="100"/>
        </p:scale>
        <p:origin x="498" y="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982C5C6-37E1-408C-A7FF-014E9BD37A59}" type="datetimeFigureOut">
              <a:rPr lang="en-US" smtClean="0"/>
              <a:t>8/29/2018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E8CBC5-53C3-4C0E-AA74-3D064CDB9EF9}" type="slidenum">
              <a:rPr lang="en-US" smtClean="0"/>
              <a:t>‹#›</a:t>
            </a:fld>
            <a:endParaRPr lang="en-US"/>
          </a:p>
        </p:txBody>
      </p:sp>
    </p:spTree>
    <p:extLst>
      <p:ext uri="{BB962C8B-B14F-4D97-AF65-F5344CB8AC3E}">
        <p14:creationId xmlns:p14="http://schemas.microsoft.com/office/powerpoint/2010/main" val="2641078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982C5C6-37E1-408C-A7FF-014E9BD37A59}" type="datetimeFigureOut">
              <a:rPr lang="en-US" smtClean="0"/>
              <a:t>8/29/2018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E8CBC5-53C3-4C0E-AA74-3D064CDB9EF9}" type="slidenum">
              <a:rPr lang="en-US" smtClean="0"/>
              <a:t>‹#›</a:t>
            </a:fld>
            <a:endParaRPr lang="en-US"/>
          </a:p>
        </p:txBody>
      </p:sp>
    </p:spTree>
    <p:extLst>
      <p:ext uri="{BB962C8B-B14F-4D97-AF65-F5344CB8AC3E}">
        <p14:creationId xmlns:p14="http://schemas.microsoft.com/office/powerpoint/2010/main" val="37576119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982C5C6-37E1-408C-A7FF-014E9BD37A59}" type="datetimeFigureOut">
              <a:rPr lang="en-US" smtClean="0"/>
              <a:t>8/29/2018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E8CBC5-53C3-4C0E-AA74-3D064CDB9EF9}" type="slidenum">
              <a:rPr lang="en-US" smtClean="0"/>
              <a:t>‹#›</a:t>
            </a:fld>
            <a:endParaRPr lang="en-US"/>
          </a:p>
        </p:txBody>
      </p:sp>
    </p:spTree>
    <p:extLst>
      <p:ext uri="{BB962C8B-B14F-4D97-AF65-F5344CB8AC3E}">
        <p14:creationId xmlns:p14="http://schemas.microsoft.com/office/powerpoint/2010/main" val="11096366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982C5C6-37E1-408C-A7FF-014E9BD37A59}" type="datetimeFigureOut">
              <a:rPr lang="en-US" smtClean="0"/>
              <a:t>8/29/2018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E8CBC5-53C3-4C0E-AA74-3D064CDB9EF9}" type="slidenum">
              <a:rPr lang="en-US" smtClean="0"/>
              <a:t>‹#›</a:t>
            </a:fld>
            <a:endParaRPr lang="en-US"/>
          </a:p>
        </p:txBody>
      </p:sp>
    </p:spTree>
    <p:extLst>
      <p:ext uri="{BB962C8B-B14F-4D97-AF65-F5344CB8AC3E}">
        <p14:creationId xmlns:p14="http://schemas.microsoft.com/office/powerpoint/2010/main" val="4286932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982C5C6-37E1-408C-A7FF-014E9BD37A59}" type="datetimeFigureOut">
              <a:rPr lang="en-US" smtClean="0"/>
              <a:t>8/29/2018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E8CBC5-53C3-4C0E-AA74-3D064CDB9EF9}" type="slidenum">
              <a:rPr lang="en-US" smtClean="0"/>
              <a:t>‹#›</a:t>
            </a:fld>
            <a:endParaRPr lang="en-US"/>
          </a:p>
        </p:txBody>
      </p:sp>
    </p:spTree>
    <p:extLst>
      <p:ext uri="{BB962C8B-B14F-4D97-AF65-F5344CB8AC3E}">
        <p14:creationId xmlns:p14="http://schemas.microsoft.com/office/powerpoint/2010/main" val="3628432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982C5C6-37E1-408C-A7FF-014E9BD37A59}" type="datetimeFigureOut">
              <a:rPr lang="en-US" smtClean="0"/>
              <a:t>8/29/2018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E8CBC5-53C3-4C0E-AA74-3D064CDB9EF9}" type="slidenum">
              <a:rPr lang="en-US" smtClean="0"/>
              <a:t>‹#›</a:t>
            </a:fld>
            <a:endParaRPr lang="en-US"/>
          </a:p>
        </p:txBody>
      </p:sp>
    </p:spTree>
    <p:extLst>
      <p:ext uri="{BB962C8B-B14F-4D97-AF65-F5344CB8AC3E}">
        <p14:creationId xmlns:p14="http://schemas.microsoft.com/office/powerpoint/2010/main" val="40469019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982C5C6-37E1-408C-A7FF-014E9BD37A59}" type="datetimeFigureOut">
              <a:rPr lang="en-US" smtClean="0"/>
              <a:t>8/29/2018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DE8CBC5-53C3-4C0E-AA74-3D064CDB9EF9}" type="slidenum">
              <a:rPr lang="en-US" smtClean="0"/>
              <a:t>‹#›</a:t>
            </a:fld>
            <a:endParaRPr lang="en-US"/>
          </a:p>
        </p:txBody>
      </p:sp>
    </p:spTree>
    <p:extLst>
      <p:ext uri="{BB962C8B-B14F-4D97-AF65-F5344CB8AC3E}">
        <p14:creationId xmlns:p14="http://schemas.microsoft.com/office/powerpoint/2010/main" val="15263776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982C5C6-37E1-408C-A7FF-014E9BD37A59}" type="datetimeFigureOut">
              <a:rPr lang="en-US" smtClean="0"/>
              <a:t>8/29/2018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DE8CBC5-53C3-4C0E-AA74-3D064CDB9EF9}" type="slidenum">
              <a:rPr lang="en-US" smtClean="0"/>
              <a:t>‹#›</a:t>
            </a:fld>
            <a:endParaRPr lang="en-US"/>
          </a:p>
        </p:txBody>
      </p:sp>
    </p:spTree>
    <p:extLst>
      <p:ext uri="{BB962C8B-B14F-4D97-AF65-F5344CB8AC3E}">
        <p14:creationId xmlns:p14="http://schemas.microsoft.com/office/powerpoint/2010/main" val="25728998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82C5C6-37E1-408C-A7FF-014E9BD37A59}" type="datetimeFigureOut">
              <a:rPr lang="en-US" smtClean="0"/>
              <a:t>8/29/2018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DE8CBC5-53C3-4C0E-AA74-3D064CDB9EF9}" type="slidenum">
              <a:rPr lang="en-US" smtClean="0"/>
              <a:t>‹#›</a:t>
            </a:fld>
            <a:endParaRPr lang="en-US"/>
          </a:p>
        </p:txBody>
      </p:sp>
    </p:spTree>
    <p:extLst>
      <p:ext uri="{BB962C8B-B14F-4D97-AF65-F5344CB8AC3E}">
        <p14:creationId xmlns:p14="http://schemas.microsoft.com/office/powerpoint/2010/main" val="236431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982C5C6-37E1-408C-A7FF-014E9BD37A59}" type="datetimeFigureOut">
              <a:rPr lang="en-US" smtClean="0"/>
              <a:t>8/29/2018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E8CBC5-53C3-4C0E-AA74-3D064CDB9EF9}" type="slidenum">
              <a:rPr lang="en-US" smtClean="0"/>
              <a:t>‹#›</a:t>
            </a:fld>
            <a:endParaRPr lang="en-US"/>
          </a:p>
        </p:txBody>
      </p:sp>
    </p:spTree>
    <p:extLst>
      <p:ext uri="{BB962C8B-B14F-4D97-AF65-F5344CB8AC3E}">
        <p14:creationId xmlns:p14="http://schemas.microsoft.com/office/powerpoint/2010/main" val="9331875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982C5C6-37E1-408C-A7FF-014E9BD37A59}" type="datetimeFigureOut">
              <a:rPr lang="en-US" smtClean="0"/>
              <a:t>8/29/2018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E8CBC5-53C3-4C0E-AA74-3D064CDB9EF9}" type="slidenum">
              <a:rPr lang="en-US" smtClean="0"/>
              <a:t>‹#›</a:t>
            </a:fld>
            <a:endParaRPr lang="en-US"/>
          </a:p>
        </p:txBody>
      </p:sp>
    </p:spTree>
    <p:extLst>
      <p:ext uri="{BB962C8B-B14F-4D97-AF65-F5344CB8AC3E}">
        <p14:creationId xmlns:p14="http://schemas.microsoft.com/office/powerpoint/2010/main" val="39415967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82C5C6-37E1-408C-A7FF-014E9BD37A59}" type="datetimeFigureOut">
              <a:rPr lang="en-US" smtClean="0"/>
              <a:t>8/29/2018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E8CBC5-53C3-4C0E-AA74-3D064CDB9EF9}" type="slidenum">
              <a:rPr lang="en-US" smtClean="0"/>
              <a:t>‹#›</a:t>
            </a:fld>
            <a:endParaRPr lang="en-US"/>
          </a:p>
        </p:txBody>
      </p:sp>
    </p:spTree>
    <p:extLst>
      <p:ext uri="{BB962C8B-B14F-4D97-AF65-F5344CB8AC3E}">
        <p14:creationId xmlns:p14="http://schemas.microsoft.com/office/powerpoint/2010/main" val="41593321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25.3 </a:t>
            </a:r>
            <a:endParaRPr lang="en-US" dirty="0"/>
          </a:p>
        </p:txBody>
      </p:sp>
      <p:sp>
        <p:nvSpPr>
          <p:cNvPr id="3" name="Subtitle 2"/>
          <p:cNvSpPr>
            <a:spLocks noGrp="1"/>
          </p:cNvSpPr>
          <p:nvPr>
            <p:ph type="subTitle" idx="1"/>
          </p:nvPr>
        </p:nvSpPr>
        <p:spPr/>
        <p:txBody>
          <a:bodyPr>
            <a:normAutofit/>
          </a:bodyPr>
          <a:lstStyle/>
          <a:p>
            <a:r>
              <a:rPr lang="en-US" sz="3200" dirty="0" smtClean="0"/>
              <a:t>The Cold War Expands</a:t>
            </a:r>
            <a:endParaRPr lang="en-US" sz="3200" dirty="0"/>
          </a:p>
        </p:txBody>
      </p:sp>
    </p:spTree>
    <p:extLst>
      <p:ext uri="{BB962C8B-B14F-4D97-AF65-F5344CB8AC3E}">
        <p14:creationId xmlns:p14="http://schemas.microsoft.com/office/powerpoint/2010/main" val="32012802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a:t>revolt began as a student demonstration, which attracted thousands as they marched through central Budapest to the Parliament building, calling out on the streets using a van with loudspeakers. </a:t>
            </a:r>
            <a:endParaRPr lang="en-US" dirty="0" smtClean="0"/>
          </a:p>
          <a:p>
            <a:r>
              <a:rPr lang="en-US" dirty="0" smtClean="0"/>
              <a:t>A </a:t>
            </a:r>
            <a:r>
              <a:rPr lang="en-US" dirty="0"/>
              <a:t>student delegation, entering the radio building to try to broadcast the students' demands, was detained. When the delegation's release was demanded by the demonstrators outside, they were fired upon by the State Security Police (ÁVH) from within the building. One student died and was wrapped in a flag and held above the crowd. This was the start of the revolution. As the news spread, disorder and violence erupted throughout the capital</a:t>
            </a:r>
            <a:r>
              <a:rPr lang="en-US" dirty="0" smtClean="0"/>
              <a:t>.</a:t>
            </a:r>
          </a:p>
          <a:p>
            <a:r>
              <a:rPr lang="en-US" dirty="0"/>
              <a:t>revolt spread quickly across Hungary and the government </a:t>
            </a:r>
            <a:r>
              <a:rPr lang="en-US" dirty="0" smtClean="0"/>
              <a:t>collapsed</a:t>
            </a:r>
          </a:p>
          <a:p>
            <a:endParaRPr lang="en-US" dirty="0"/>
          </a:p>
        </p:txBody>
      </p:sp>
    </p:spTree>
    <p:extLst>
      <p:ext uri="{BB962C8B-B14F-4D97-AF65-F5344CB8AC3E}">
        <p14:creationId xmlns:p14="http://schemas.microsoft.com/office/powerpoint/2010/main" val="14740823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Thousands </a:t>
            </a:r>
            <a:r>
              <a:rPr lang="en-US" dirty="0" smtClean="0"/>
              <a:t>organized </a:t>
            </a:r>
            <a:r>
              <a:rPr lang="en-US" dirty="0"/>
              <a:t>into militias, battling the </a:t>
            </a:r>
            <a:r>
              <a:rPr lang="en-US" dirty="0" smtClean="0"/>
              <a:t>Soviet </a:t>
            </a:r>
            <a:r>
              <a:rPr lang="en-US" dirty="0"/>
              <a:t>troops. Pro-Soviet communists </a:t>
            </a:r>
            <a:r>
              <a:rPr lang="en-US" dirty="0" smtClean="0"/>
              <a:t>were </a:t>
            </a:r>
            <a:r>
              <a:rPr lang="en-US" dirty="0"/>
              <a:t>often executed or imprisoned and former political prisoners were released and armed. </a:t>
            </a:r>
            <a:endParaRPr lang="en-US" dirty="0" smtClean="0"/>
          </a:p>
          <a:p>
            <a:r>
              <a:rPr lang="en-US" dirty="0" smtClean="0"/>
              <a:t>Radical </a:t>
            </a:r>
            <a:r>
              <a:rPr lang="en-US" dirty="0"/>
              <a:t>impromptu workers' councils wrested municipal control from the ruling Hungarian Working People's Party and demanded political changes. </a:t>
            </a:r>
            <a:endParaRPr lang="en-US" dirty="0" smtClean="0"/>
          </a:p>
          <a:p>
            <a:r>
              <a:rPr lang="en-US" dirty="0" smtClean="0"/>
              <a:t>A </a:t>
            </a:r>
            <a:r>
              <a:rPr lang="en-US" dirty="0"/>
              <a:t>new government formally disbanded the ÁVH, declared its intention to withdraw from the Warsaw Pact, and pledged to re-establish free elections. By the end of October, fighting had almost stopped and a sense of normality began to return.</a:t>
            </a:r>
          </a:p>
        </p:txBody>
      </p:sp>
    </p:spTree>
    <p:extLst>
      <p:ext uri="{BB962C8B-B14F-4D97-AF65-F5344CB8AC3E}">
        <p14:creationId xmlns:p14="http://schemas.microsoft.com/office/powerpoint/2010/main" val="31233522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The U.S. Defuses the Suez Canal</a:t>
            </a:r>
            <a:endParaRPr lang="en-US" dirty="0"/>
          </a:p>
        </p:txBody>
      </p:sp>
      <p:sp>
        <p:nvSpPr>
          <p:cNvPr id="3" name="Content Placeholder 2"/>
          <p:cNvSpPr>
            <a:spLocks noGrp="1"/>
          </p:cNvSpPr>
          <p:nvPr>
            <p:ph idx="1"/>
          </p:nvPr>
        </p:nvSpPr>
        <p:spPr/>
        <p:txBody>
          <a:bodyPr/>
          <a:lstStyle/>
          <a:p>
            <a:r>
              <a:rPr lang="en-US" dirty="0" err="1" smtClean="0"/>
              <a:t>Egypts</a:t>
            </a:r>
            <a:r>
              <a:rPr lang="en-US" dirty="0" smtClean="0"/>
              <a:t> president Gamal Nasser tried to use the U.S. Soviet rivalry to his advantage.</a:t>
            </a:r>
          </a:p>
          <a:p>
            <a:r>
              <a:rPr lang="en-US" dirty="0"/>
              <a:t>The Suez Crisis was an event in the Middle East in 1956. It began with Egypt taking control of the Suez Canal which was followed by a military attack from Israel, France, and Great Britain. </a:t>
            </a:r>
            <a:endParaRPr lang="en-US" dirty="0" smtClean="0"/>
          </a:p>
          <a:p>
            <a:r>
              <a:rPr lang="en-US" dirty="0"/>
              <a:t>The </a:t>
            </a:r>
            <a:r>
              <a:rPr lang="en-US" b="1" dirty="0"/>
              <a:t>canal</a:t>
            </a:r>
            <a:r>
              <a:rPr lang="en-US" dirty="0"/>
              <a:t> had been owned by the </a:t>
            </a:r>
            <a:r>
              <a:rPr lang="en-US" b="1" dirty="0"/>
              <a:t>Suez Canal</a:t>
            </a:r>
            <a:r>
              <a:rPr lang="en-US" dirty="0"/>
              <a:t> Company, which was controlled by French and British </a:t>
            </a:r>
            <a:r>
              <a:rPr lang="en-US" dirty="0" smtClean="0"/>
              <a:t>interests</a:t>
            </a:r>
          </a:p>
          <a:p>
            <a:r>
              <a:rPr lang="en-US" dirty="0"/>
              <a:t>Egyptian president, Gamal Abdel Nasser, nationalized the </a:t>
            </a:r>
            <a:r>
              <a:rPr lang="en-US" b="1" dirty="0"/>
              <a:t>Suez Canal</a:t>
            </a:r>
            <a:r>
              <a:rPr lang="en-US" dirty="0"/>
              <a:t>. </a:t>
            </a:r>
            <a:endParaRPr lang="en-US" dirty="0" smtClean="0"/>
          </a:p>
          <a:p>
            <a:endParaRPr lang="en-US" dirty="0"/>
          </a:p>
        </p:txBody>
      </p:sp>
    </p:spTree>
    <p:extLst>
      <p:ext uri="{BB962C8B-B14F-4D97-AF65-F5344CB8AC3E}">
        <p14:creationId xmlns:p14="http://schemas.microsoft.com/office/powerpoint/2010/main" val="13293574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t>The Suez Canal is an important man-made waterway in Egypt. It connects the Red Sea to the Mediterranean Sea. This is important for ships traveling from Europe to and from the Middle East and India. </a:t>
            </a:r>
            <a:br>
              <a:rPr lang="en-US"/>
            </a:br>
            <a:r>
              <a:rPr lang="en-US"/>
              <a:t/>
            </a:r>
            <a:br>
              <a:rPr lang="en-US"/>
            </a:br>
            <a:r>
              <a:rPr lang="en-US"/>
              <a:t>The Suez Canal was built by French developer Ferdinand de Lesseps. It took over 10 years and an estimated one and a half million workers to complete. The canal was first opened on November 17, 1869. </a:t>
            </a:r>
          </a:p>
        </p:txBody>
      </p:sp>
    </p:spTree>
    <p:extLst>
      <p:ext uri="{BB962C8B-B14F-4D97-AF65-F5344CB8AC3E}">
        <p14:creationId xmlns:p14="http://schemas.microsoft.com/office/powerpoint/2010/main" val="40786252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r>
              <a:rPr lang="en-US" dirty="0"/>
              <a:t>In 1954 Gamal Abdel Nasser took control of Egypt. One of Nasser's goals was to modernize Egypt. He wanted to build the Aswan Dam as a major part of the improvement. The United States and the British had agreed to loan Egypt the money for the Dam, but then pulled their funding due to Egypt's military and political ties to the Soviet Union. Nasser was angry. </a:t>
            </a:r>
            <a:br>
              <a:rPr lang="en-US" dirty="0"/>
            </a:br>
            <a:r>
              <a:rPr lang="en-US" dirty="0"/>
              <a:t/>
            </a:r>
            <a:br>
              <a:rPr lang="en-US" dirty="0"/>
            </a:br>
            <a:r>
              <a:rPr lang="en-US" b="1" dirty="0"/>
              <a:t>Seizing the Canal</a:t>
            </a:r>
            <a:r>
              <a:rPr lang="en-US" dirty="0"/>
              <a:t> </a:t>
            </a:r>
            <a:br>
              <a:rPr lang="en-US" dirty="0"/>
            </a:br>
            <a:r>
              <a:rPr lang="en-US" dirty="0"/>
              <a:t/>
            </a:r>
            <a:br>
              <a:rPr lang="en-US" dirty="0"/>
            </a:br>
            <a:r>
              <a:rPr lang="en-US" dirty="0"/>
              <a:t>In order to pay for the Aswan Dam, Nasser decided to take over the Suez Canal. It had been controlled by the British in order to keep it open and free to all countries. Nasser seized the canal and was going to charge for passage in order to pay for the Aswan Dam. </a:t>
            </a:r>
            <a:br>
              <a:rPr lang="en-US" dirty="0"/>
            </a:br>
            <a:r>
              <a:rPr lang="en-US" dirty="0"/>
              <a:t/>
            </a:r>
            <a:br>
              <a:rPr lang="en-US" dirty="0"/>
            </a:br>
            <a:r>
              <a:rPr lang="en-US" b="1" dirty="0"/>
              <a:t>Israel, France, and Great Britain Collude</a:t>
            </a:r>
            <a:r>
              <a:rPr lang="en-US" dirty="0"/>
              <a:t> </a:t>
            </a:r>
            <a:br>
              <a:rPr lang="en-US" dirty="0"/>
            </a:br>
            <a:r>
              <a:rPr lang="en-US" dirty="0"/>
              <a:t/>
            </a:r>
            <a:br>
              <a:rPr lang="en-US" dirty="0"/>
            </a:br>
            <a:r>
              <a:rPr lang="en-US" dirty="0"/>
              <a:t>The British, the French, and the Israelis all had issues with Nasser's government at the time. They decided to use the canal as a reason to attack Egypt. They secretly planned that Israel would attack and seize the canal. Then the French and the British would enter as peacekeepers taking control of the canal. </a:t>
            </a:r>
            <a:br>
              <a:rPr lang="en-US" dirty="0"/>
            </a:br>
            <a:r>
              <a:rPr lang="en-US" dirty="0"/>
              <a:t/>
            </a:r>
            <a:br>
              <a:rPr lang="en-US" dirty="0"/>
            </a:br>
            <a:endParaRPr lang="en-US" dirty="0"/>
          </a:p>
        </p:txBody>
      </p:sp>
    </p:spTree>
    <p:extLst>
      <p:ext uri="{BB962C8B-B14F-4D97-AF65-F5344CB8AC3E}">
        <p14:creationId xmlns:p14="http://schemas.microsoft.com/office/powerpoint/2010/main" val="18705747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b="1" dirty="0"/>
              <a:t>Israel Attacks</a:t>
            </a:r>
            <a:r>
              <a:rPr lang="en-US" dirty="0"/>
              <a:t> </a:t>
            </a:r>
            <a:endParaRPr lang="en-US" dirty="0" smtClean="0"/>
          </a:p>
          <a:p>
            <a:pPr lvl="1"/>
            <a:r>
              <a:rPr lang="en-US" dirty="0" smtClean="0"/>
              <a:t>Just </a:t>
            </a:r>
            <a:r>
              <a:rPr lang="en-US" dirty="0"/>
              <a:t>like they had planned, the Israeli's attacked and grabbed the canal. Then the British and French jumped in. They told both sides to stop, but when Egypt wouldn't they bombed Egypt's air force. </a:t>
            </a:r>
            <a:endParaRPr lang="en-US" dirty="0" smtClean="0"/>
          </a:p>
          <a:p>
            <a:r>
              <a:rPr lang="en-US" b="1" dirty="0" smtClean="0"/>
              <a:t>The </a:t>
            </a:r>
            <a:r>
              <a:rPr lang="en-US" b="1" dirty="0"/>
              <a:t>Crisis Ends</a:t>
            </a:r>
            <a:r>
              <a:rPr lang="en-US" dirty="0"/>
              <a:t> </a:t>
            </a:r>
            <a:endParaRPr lang="en-US" dirty="0" smtClean="0"/>
          </a:p>
          <a:p>
            <a:pPr lvl="1"/>
            <a:r>
              <a:rPr lang="en-US" dirty="0" smtClean="0"/>
              <a:t>The </a:t>
            </a:r>
            <a:r>
              <a:rPr lang="en-US" dirty="0"/>
              <a:t>Americans were angry with the French and the British. At the same time of the Suez Crisis, the Soviet Union was invading Hungary. The Soviet Union had also threatened to enter the Suez Crisis on the side of the Egyptians. The United States ended up forcing the Israelis, the British, and the French to withdraw in order to prevent conflict with the Soviet Union. </a:t>
            </a:r>
            <a:br>
              <a:rPr lang="en-US" dirty="0"/>
            </a:br>
            <a:endParaRPr lang="en-US" dirty="0"/>
          </a:p>
          <a:p>
            <a:endParaRPr lang="en-US" dirty="0"/>
          </a:p>
        </p:txBody>
      </p:sp>
    </p:spTree>
    <p:extLst>
      <p:ext uri="{BB962C8B-B14F-4D97-AF65-F5344CB8AC3E}">
        <p14:creationId xmlns:p14="http://schemas.microsoft.com/office/powerpoint/2010/main" val="21066650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Eisenhower Promises Strong Action</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Eisenhower Doctrine</a:t>
            </a:r>
          </a:p>
          <a:p>
            <a:r>
              <a:rPr lang="en-US" dirty="0" smtClean="0"/>
              <a:t>stated </a:t>
            </a:r>
            <a:r>
              <a:rPr lang="en-US" dirty="0"/>
              <a:t>that a country could ask for military support from the United States if it was threatened by another country. It was based on a speech President Eisenhower gave to Congress and was a warning to the Soviet Union. </a:t>
            </a:r>
            <a:endParaRPr lang="en-US" dirty="0" smtClean="0"/>
          </a:p>
          <a:p>
            <a:r>
              <a:rPr lang="en-US" dirty="0"/>
              <a:t>Once the Central Intelligence Agency was established, it proved to be a great source of America’s information during the Cold War with the Soviet Union. </a:t>
            </a:r>
            <a:endParaRPr lang="en-US" dirty="0" smtClean="0"/>
          </a:p>
          <a:p>
            <a:r>
              <a:rPr lang="en-US" dirty="0" smtClean="0"/>
              <a:t>The </a:t>
            </a:r>
            <a:r>
              <a:rPr lang="en-US" dirty="0"/>
              <a:t>Central Intelligence Agency was given 46 million dollars by President Eisenhower in 1955 to have the CIA Headquarters built in Langley, Virginia. </a:t>
            </a:r>
            <a:endParaRPr lang="en-US" dirty="0" smtClean="0"/>
          </a:p>
          <a:p>
            <a:r>
              <a:rPr lang="en-US" dirty="0" smtClean="0"/>
              <a:t>By </a:t>
            </a:r>
            <a:r>
              <a:rPr lang="en-US" dirty="0"/>
              <a:t>1961 the CIA supported the invasion of Cuba at the Bay of Pigs by providing the Cuban exiles with weapons and training. </a:t>
            </a:r>
            <a:endParaRPr lang="en-US" dirty="0" smtClean="0"/>
          </a:p>
          <a:p>
            <a:r>
              <a:rPr lang="en-US" dirty="0" smtClean="0"/>
              <a:t>Later</a:t>
            </a:r>
            <a:r>
              <a:rPr lang="en-US" dirty="0"/>
              <a:t>, the Central Intelligence Agency discovered that Cuba had Soviet missiles pointed at the United States on nuclear missile carriers; this created the Cuban Missile Crisis in 1962. </a:t>
            </a:r>
            <a:endParaRPr lang="en-US" dirty="0" smtClean="0"/>
          </a:p>
          <a:p>
            <a:r>
              <a:rPr lang="en-US" dirty="0" smtClean="0"/>
              <a:t>During </a:t>
            </a:r>
            <a:r>
              <a:rPr lang="en-US" dirty="0"/>
              <a:t>the Cold War the CIA played the biggest role in counter-espionage ever, but once the Cold War began thaw the focus fell on the CIA control. </a:t>
            </a:r>
          </a:p>
        </p:txBody>
      </p:sp>
    </p:spTree>
    <p:extLst>
      <p:ext uri="{BB962C8B-B14F-4D97-AF65-F5344CB8AC3E}">
        <p14:creationId xmlns:p14="http://schemas.microsoft.com/office/powerpoint/2010/main" val="33730346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The Cold War Blasts Off Into Space</a:t>
            </a:r>
            <a:endParaRPr lang="en-US" dirty="0"/>
          </a:p>
        </p:txBody>
      </p:sp>
      <p:sp>
        <p:nvSpPr>
          <p:cNvPr id="3" name="Content Placeholder 2"/>
          <p:cNvSpPr>
            <a:spLocks noGrp="1"/>
          </p:cNvSpPr>
          <p:nvPr>
            <p:ph idx="1"/>
          </p:nvPr>
        </p:nvSpPr>
        <p:spPr/>
        <p:txBody>
          <a:bodyPr/>
          <a:lstStyle/>
          <a:p>
            <a:r>
              <a:rPr lang="en-US" dirty="0"/>
              <a:t>The Space Race began in 1955 when both countries announced that they would soon be launching satellites into orbit. The Soviets took the US announcement as a challenge and even established a commission whose goal was to beat the US in putting a satellite into space. </a:t>
            </a:r>
          </a:p>
          <a:p>
            <a:r>
              <a:rPr lang="en-US" dirty="0" smtClean="0"/>
              <a:t>On </a:t>
            </a:r>
            <a:r>
              <a:rPr lang="en-US" dirty="0"/>
              <a:t>October 4, 1957 the Russians placed the first successful satellite into orbit. It was called Sputnik I. The Russians had taken the lead in the Space Race. The Americans successfully launched their first satellite four months later called the Explorer I. </a:t>
            </a:r>
          </a:p>
        </p:txBody>
      </p:sp>
    </p:spTree>
    <p:extLst>
      <p:ext uri="{BB962C8B-B14F-4D97-AF65-F5344CB8AC3E}">
        <p14:creationId xmlns:p14="http://schemas.microsoft.com/office/powerpoint/2010/main" val="33455135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The Arms Rave Heightens Tensions</a:t>
            </a:r>
            <a:endParaRPr lang="en-US" dirty="0"/>
          </a:p>
        </p:txBody>
      </p:sp>
      <p:sp>
        <p:nvSpPr>
          <p:cNvPr id="3" name="Content Placeholder 2"/>
          <p:cNvSpPr>
            <a:spLocks noGrp="1"/>
          </p:cNvSpPr>
          <p:nvPr>
            <p:ph idx="1"/>
          </p:nvPr>
        </p:nvSpPr>
        <p:spPr/>
        <p:txBody>
          <a:bodyPr/>
          <a:lstStyle/>
          <a:p>
            <a:r>
              <a:rPr lang="en-US" dirty="0" smtClean="0"/>
              <a:t>September 2 1949- In </a:t>
            </a:r>
            <a:r>
              <a:rPr lang="en-US" dirty="0" err="1" smtClean="0"/>
              <a:t>struments</a:t>
            </a:r>
            <a:r>
              <a:rPr lang="en-US" dirty="0" smtClean="0"/>
              <a:t> in an American B-29 aircraft flying over Alaska detected atmospheric radiation.</a:t>
            </a:r>
          </a:p>
          <a:p>
            <a:r>
              <a:rPr lang="en-US" dirty="0" smtClean="0"/>
              <a:t>Conclusion: Soviet Union had set off an atomic bomb.</a:t>
            </a:r>
            <a:endParaRPr lang="en-US" dirty="0"/>
          </a:p>
        </p:txBody>
      </p:sp>
    </p:spTree>
    <p:extLst>
      <p:ext uri="{BB962C8B-B14F-4D97-AF65-F5344CB8AC3E}">
        <p14:creationId xmlns:p14="http://schemas.microsoft.com/office/powerpoint/2010/main" val="42257476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Communist Advances Shock the Nation</a:t>
            </a:r>
            <a:endParaRPr lang="en-US" dirty="0"/>
          </a:p>
        </p:txBody>
      </p:sp>
      <p:sp>
        <p:nvSpPr>
          <p:cNvPr id="3" name="Content Placeholder 2"/>
          <p:cNvSpPr>
            <a:spLocks noGrp="1"/>
          </p:cNvSpPr>
          <p:nvPr>
            <p:ph idx="1"/>
          </p:nvPr>
        </p:nvSpPr>
        <p:spPr/>
        <p:txBody>
          <a:bodyPr/>
          <a:lstStyle/>
          <a:p>
            <a:r>
              <a:rPr lang="en-US" dirty="0" smtClean="0"/>
              <a:t>News that Soviets had the bomb was followed by communist China takeover.</a:t>
            </a:r>
            <a:endParaRPr lang="en-US" dirty="0"/>
          </a:p>
        </p:txBody>
      </p:sp>
    </p:spTree>
    <p:extLst>
      <p:ext uri="{BB962C8B-B14F-4D97-AF65-F5344CB8AC3E}">
        <p14:creationId xmlns:p14="http://schemas.microsoft.com/office/powerpoint/2010/main" val="9059790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Nuclear Arsenals Expand</a:t>
            </a:r>
            <a:endParaRPr lang="en-US" dirty="0"/>
          </a:p>
        </p:txBody>
      </p:sp>
      <p:sp>
        <p:nvSpPr>
          <p:cNvPr id="3" name="Content Placeholder 2"/>
          <p:cNvSpPr>
            <a:spLocks noGrp="1"/>
          </p:cNvSpPr>
          <p:nvPr>
            <p:ph idx="1"/>
          </p:nvPr>
        </p:nvSpPr>
        <p:spPr/>
        <p:txBody>
          <a:bodyPr/>
          <a:lstStyle/>
          <a:p>
            <a:r>
              <a:rPr lang="en-US" dirty="0" smtClean="0"/>
              <a:t>3 months later: Truman orders H-Bomb (hydrogen)</a:t>
            </a:r>
          </a:p>
          <a:p>
            <a:r>
              <a:rPr lang="en-US" dirty="0" smtClean="0"/>
              <a:t>Einstein and Oppenheimer opposed development stating it would lead to an arms race.</a:t>
            </a:r>
          </a:p>
          <a:p>
            <a:r>
              <a:rPr lang="en-US" dirty="0" smtClean="0"/>
              <a:t>Tests by both sides</a:t>
            </a:r>
          </a:p>
          <a:p>
            <a:r>
              <a:rPr lang="en-US" dirty="0" smtClean="0"/>
              <a:t>Atomic testing in the American west, at sites such as the Nevada desert, led to increased atmospheric radiation and long range health problems for people living in downwind of test sites.</a:t>
            </a:r>
          </a:p>
          <a:p>
            <a:endParaRPr lang="en-US" dirty="0"/>
          </a:p>
        </p:txBody>
      </p:sp>
    </p:spTree>
    <p:extLst>
      <p:ext uri="{BB962C8B-B14F-4D97-AF65-F5344CB8AC3E}">
        <p14:creationId xmlns:p14="http://schemas.microsoft.com/office/powerpoint/2010/main" val="6381033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Eisenhower Introduces New Policies</a:t>
            </a:r>
            <a:endParaRPr lang="en-US" dirty="0"/>
          </a:p>
        </p:txBody>
      </p:sp>
      <p:sp>
        <p:nvSpPr>
          <p:cNvPr id="3" name="Content Placeholder 2"/>
          <p:cNvSpPr>
            <a:spLocks noGrp="1"/>
          </p:cNvSpPr>
          <p:nvPr>
            <p:ph idx="1"/>
          </p:nvPr>
        </p:nvSpPr>
        <p:spPr/>
        <p:txBody>
          <a:bodyPr/>
          <a:lstStyle/>
          <a:p>
            <a:r>
              <a:rPr lang="en-US" dirty="0" smtClean="0"/>
              <a:t>Eisenhower accepted much of Truman’s foreign policy.</a:t>
            </a:r>
          </a:p>
          <a:p>
            <a:r>
              <a:rPr lang="en-US" dirty="0" smtClean="0"/>
              <a:t>Believed strongly in a policy to actively contain communism.</a:t>
            </a:r>
          </a:p>
          <a:p>
            <a:r>
              <a:rPr lang="en-US" dirty="0" smtClean="0"/>
              <a:t>Secretary of State John Dulles, and experienced diplomat who had helped organize the United Nations after WWII. </a:t>
            </a:r>
          </a:p>
          <a:p>
            <a:r>
              <a:rPr lang="en-US" dirty="0" smtClean="0"/>
              <a:t>Eisenhower believed that Truman's approach to foreign policy had dragged the United States into an endless series of conflicts begun by the Soviet Union. </a:t>
            </a:r>
          </a:p>
          <a:p>
            <a:endParaRPr lang="en-US" dirty="0"/>
          </a:p>
        </p:txBody>
      </p:sp>
    </p:spTree>
    <p:extLst>
      <p:ext uri="{BB962C8B-B14F-4D97-AF65-F5344CB8AC3E}">
        <p14:creationId xmlns:p14="http://schemas.microsoft.com/office/powerpoint/2010/main" val="39896187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Eisenhower Favors Massive Retaliation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Focused on stockpiling nuclear weapons and building planes, </a:t>
            </a:r>
            <a:r>
              <a:rPr lang="en-US" dirty="0" err="1" smtClean="0"/>
              <a:t>missles</a:t>
            </a:r>
            <a:r>
              <a:rPr lang="en-US" dirty="0" smtClean="0"/>
              <a:t>, and submarines needed to deliver them.</a:t>
            </a:r>
          </a:p>
          <a:p>
            <a:r>
              <a:rPr lang="en-US" dirty="0" smtClean="0"/>
              <a:t>Criticism:</a:t>
            </a:r>
          </a:p>
          <a:p>
            <a:pPr lvl="1"/>
            <a:r>
              <a:rPr lang="en-US" dirty="0" smtClean="0"/>
              <a:t>Conservative: downgrading conventional forces would weaken American defense</a:t>
            </a:r>
          </a:p>
          <a:p>
            <a:pPr lvl="1"/>
            <a:r>
              <a:rPr lang="en-US" dirty="0"/>
              <a:t>L</a:t>
            </a:r>
            <a:r>
              <a:rPr lang="en-US" dirty="0" smtClean="0"/>
              <a:t>iberals feared that preparing for nuclear war made such a war more likely. </a:t>
            </a:r>
          </a:p>
          <a:p>
            <a:r>
              <a:rPr lang="en-US" dirty="0" smtClean="0"/>
              <a:t>Mass Retaliation: U.S. would respond to communist threats to its allies by threatening to use crushing. Overwhelming force, perhaps even nuclear weapons. </a:t>
            </a:r>
          </a:p>
          <a:p>
            <a:r>
              <a:rPr lang="en-US" dirty="0" smtClean="0"/>
              <a:t>Dulles believed that only by going to the brink of war could the United States protect its allies, discourage communist aggression and prevent war. </a:t>
            </a:r>
            <a:r>
              <a:rPr lang="en-US" b="1" dirty="0" smtClean="0"/>
              <a:t>brinkmanship</a:t>
            </a:r>
          </a:p>
        </p:txBody>
      </p:sp>
    </p:spTree>
    <p:extLst>
      <p:ext uri="{BB962C8B-B14F-4D97-AF65-F5344CB8AC3E}">
        <p14:creationId xmlns:p14="http://schemas.microsoft.com/office/powerpoint/2010/main" val="37527567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Stalin’s Death Eases Tensions</a:t>
            </a:r>
            <a:endParaRPr lang="en-US" dirty="0"/>
          </a:p>
        </p:txBody>
      </p:sp>
      <p:sp>
        <p:nvSpPr>
          <p:cNvPr id="3" name="Content Placeholder 2"/>
          <p:cNvSpPr>
            <a:spLocks noGrp="1"/>
          </p:cNvSpPr>
          <p:nvPr>
            <p:ph idx="1"/>
          </p:nvPr>
        </p:nvSpPr>
        <p:spPr/>
        <p:txBody>
          <a:bodyPr/>
          <a:lstStyle/>
          <a:p>
            <a:r>
              <a:rPr lang="en-US" dirty="0" smtClean="0"/>
              <a:t>Nikita Khrushchev- emerged as the new head of Soviet Union. </a:t>
            </a:r>
          </a:p>
          <a:p>
            <a:r>
              <a:rPr lang="en-US" dirty="0" smtClean="0"/>
              <a:t>Communist</a:t>
            </a:r>
          </a:p>
          <a:p>
            <a:r>
              <a:rPr lang="en-US" dirty="0" smtClean="0"/>
              <a:t>Determined opponent of the U.S. </a:t>
            </a:r>
            <a:endParaRPr lang="en-US" dirty="0"/>
          </a:p>
        </p:txBody>
      </p:sp>
    </p:spTree>
    <p:extLst>
      <p:ext uri="{BB962C8B-B14F-4D97-AF65-F5344CB8AC3E}">
        <p14:creationId xmlns:p14="http://schemas.microsoft.com/office/powerpoint/2010/main" val="23771789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The Cold War Goes Global</a:t>
            </a:r>
            <a:endParaRPr lang="en-US" dirty="0"/>
          </a:p>
        </p:txBody>
      </p:sp>
      <p:sp>
        <p:nvSpPr>
          <p:cNvPr id="3" name="Content Placeholder 2"/>
          <p:cNvSpPr>
            <a:spLocks noGrp="1"/>
          </p:cNvSpPr>
          <p:nvPr>
            <p:ph idx="1"/>
          </p:nvPr>
        </p:nvSpPr>
        <p:spPr/>
        <p:txBody>
          <a:bodyPr/>
          <a:lstStyle/>
          <a:p>
            <a:r>
              <a:rPr lang="en-US" dirty="0" smtClean="0"/>
              <a:t>U.S. and Soviet Union: deeply divided</a:t>
            </a:r>
            <a:endParaRPr lang="en-US" dirty="0"/>
          </a:p>
        </p:txBody>
      </p:sp>
    </p:spTree>
    <p:extLst>
      <p:ext uri="{BB962C8B-B14F-4D97-AF65-F5344CB8AC3E}">
        <p14:creationId xmlns:p14="http://schemas.microsoft.com/office/powerpoint/2010/main" val="29399700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Unrest Explodes Behind the Iron Curtain</a:t>
            </a:r>
            <a:endParaRPr lang="en-US" dirty="0"/>
          </a:p>
        </p:txBody>
      </p:sp>
      <p:sp>
        <p:nvSpPr>
          <p:cNvPr id="3" name="Content Placeholder 2"/>
          <p:cNvSpPr>
            <a:spLocks noGrp="1"/>
          </p:cNvSpPr>
          <p:nvPr>
            <p:ph idx="1"/>
          </p:nvPr>
        </p:nvSpPr>
        <p:spPr/>
        <p:txBody>
          <a:bodyPr/>
          <a:lstStyle/>
          <a:p>
            <a:r>
              <a:rPr lang="en-US" dirty="0" smtClean="0"/>
              <a:t>Two uprising shook Eastern Europe.</a:t>
            </a:r>
          </a:p>
          <a:p>
            <a:r>
              <a:rPr lang="en-US" dirty="0" smtClean="0"/>
              <a:t>First, workers in Poland rioted against Soviet rule and won greater control of their government.</a:t>
            </a:r>
          </a:p>
          <a:p>
            <a:r>
              <a:rPr lang="en-US" dirty="0" smtClean="0"/>
              <a:t>Since the Polish government did not attempt to leave the Warsaw Pact, Soviet leaders permitted the actions. </a:t>
            </a:r>
          </a:p>
          <a:p>
            <a:r>
              <a:rPr lang="en-US" dirty="0"/>
              <a:t>nationwide revolt against the government of the Hungarian People's Republic and its Soviet-imposed policies, lasting from 23 October until 10 November 1956. Though leaderless when it first began, it was the first major threat to Soviet control since the USSR's forces drove Nazi Germany from its territory at the end of World War II.</a:t>
            </a:r>
          </a:p>
        </p:txBody>
      </p:sp>
    </p:spTree>
    <p:extLst>
      <p:ext uri="{BB962C8B-B14F-4D97-AF65-F5344CB8AC3E}">
        <p14:creationId xmlns:p14="http://schemas.microsoft.com/office/powerpoint/2010/main" val="33566590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113</TotalTime>
  <Words>1248</Words>
  <Application>Microsoft Office PowerPoint</Application>
  <PresentationFormat>Widescreen</PresentationFormat>
  <Paragraphs>63</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Calibri Light</vt:lpstr>
      <vt:lpstr>Office Theme</vt:lpstr>
      <vt:lpstr>25.3 </vt:lpstr>
      <vt:lpstr>The Arms Rave Heightens Tensions</vt:lpstr>
      <vt:lpstr>Communist Advances Shock the Nation</vt:lpstr>
      <vt:lpstr>Nuclear Arsenals Expand</vt:lpstr>
      <vt:lpstr>Eisenhower Introduces New Policies</vt:lpstr>
      <vt:lpstr>Eisenhower Favors Massive Retaliation</vt:lpstr>
      <vt:lpstr>Stalin’s Death Eases Tensions</vt:lpstr>
      <vt:lpstr>The Cold War Goes Global</vt:lpstr>
      <vt:lpstr>Unrest Explodes Behind the Iron Curtain</vt:lpstr>
      <vt:lpstr>PowerPoint Presentation</vt:lpstr>
      <vt:lpstr>PowerPoint Presentation</vt:lpstr>
      <vt:lpstr>The U.S. Defuses the Suez Canal</vt:lpstr>
      <vt:lpstr>PowerPoint Presentation</vt:lpstr>
      <vt:lpstr>PowerPoint Presentation</vt:lpstr>
      <vt:lpstr>PowerPoint Presentation</vt:lpstr>
      <vt:lpstr>Eisenhower Promises Strong Action</vt:lpstr>
      <vt:lpstr>The Cold War Blasts Off Into Space</vt:lpstr>
    </vt:vector>
  </TitlesOfParts>
  <Company>Hasd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25.3</dc:title>
  <dc:creator>User</dc:creator>
  <cp:lastModifiedBy>User</cp:lastModifiedBy>
  <cp:revision>11</cp:revision>
  <dcterms:created xsi:type="dcterms:W3CDTF">2017-09-11T12:24:26Z</dcterms:created>
  <dcterms:modified xsi:type="dcterms:W3CDTF">2018-08-29T14:35:03Z</dcterms:modified>
</cp:coreProperties>
</file>