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 id="271" r:id="rId18"/>
    <p:sldId id="272"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9" d="100"/>
          <a:sy n="49" d="100"/>
        </p:scale>
        <p:origin x="498"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018A287-018D-4B44-8664-9F9032ED47B8}"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E592A0-F8EE-4AAA-A9D4-6B3D8DAB262C}" type="slidenum">
              <a:rPr lang="en-US" smtClean="0"/>
              <a:t>‹#›</a:t>
            </a:fld>
            <a:endParaRPr lang="en-US"/>
          </a:p>
        </p:txBody>
      </p:sp>
    </p:spTree>
    <p:extLst>
      <p:ext uri="{BB962C8B-B14F-4D97-AF65-F5344CB8AC3E}">
        <p14:creationId xmlns:p14="http://schemas.microsoft.com/office/powerpoint/2010/main" val="442951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18A287-018D-4B44-8664-9F9032ED47B8}"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E592A0-F8EE-4AAA-A9D4-6B3D8DAB262C}" type="slidenum">
              <a:rPr lang="en-US" smtClean="0"/>
              <a:t>‹#›</a:t>
            </a:fld>
            <a:endParaRPr lang="en-US"/>
          </a:p>
        </p:txBody>
      </p:sp>
    </p:spTree>
    <p:extLst>
      <p:ext uri="{BB962C8B-B14F-4D97-AF65-F5344CB8AC3E}">
        <p14:creationId xmlns:p14="http://schemas.microsoft.com/office/powerpoint/2010/main" val="573213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18A287-018D-4B44-8664-9F9032ED47B8}"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E592A0-F8EE-4AAA-A9D4-6B3D8DAB262C}" type="slidenum">
              <a:rPr lang="en-US" smtClean="0"/>
              <a:t>‹#›</a:t>
            </a:fld>
            <a:endParaRPr lang="en-US"/>
          </a:p>
        </p:txBody>
      </p:sp>
    </p:spTree>
    <p:extLst>
      <p:ext uri="{BB962C8B-B14F-4D97-AF65-F5344CB8AC3E}">
        <p14:creationId xmlns:p14="http://schemas.microsoft.com/office/powerpoint/2010/main" val="209361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018A287-018D-4B44-8664-9F9032ED47B8}"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E592A0-F8EE-4AAA-A9D4-6B3D8DAB262C}" type="slidenum">
              <a:rPr lang="en-US" smtClean="0"/>
              <a:t>‹#›</a:t>
            </a:fld>
            <a:endParaRPr lang="en-US"/>
          </a:p>
        </p:txBody>
      </p:sp>
    </p:spTree>
    <p:extLst>
      <p:ext uri="{BB962C8B-B14F-4D97-AF65-F5344CB8AC3E}">
        <p14:creationId xmlns:p14="http://schemas.microsoft.com/office/powerpoint/2010/main" val="2369363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018A287-018D-4B44-8664-9F9032ED47B8}" type="datetimeFigureOut">
              <a:rPr lang="en-US" smtClean="0"/>
              <a:t>8/29/2018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FE592A0-F8EE-4AAA-A9D4-6B3D8DAB262C}" type="slidenum">
              <a:rPr lang="en-US" smtClean="0"/>
              <a:t>‹#›</a:t>
            </a:fld>
            <a:endParaRPr lang="en-US"/>
          </a:p>
        </p:txBody>
      </p:sp>
    </p:spTree>
    <p:extLst>
      <p:ext uri="{BB962C8B-B14F-4D97-AF65-F5344CB8AC3E}">
        <p14:creationId xmlns:p14="http://schemas.microsoft.com/office/powerpoint/2010/main" val="23643920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018A287-018D-4B44-8664-9F9032ED47B8}"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E592A0-F8EE-4AAA-A9D4-6B3D8DAB262C}" type="slidenum">
              <a:rPr lang="en-US" smtClean="0"/>
              <a:t>‹#›</a:t>
            </a:fld>
            <a:endParaRPr lang="en-US"/>
          </a:p>
        </p:txBody>
      </p:sp>
    </p:spTree>
    <p:extLst>
      <p:ext uri="{BB962C8B-B14F-4D97-AF65-F5344CB8AC3E}">
        <p14:creationId xmlns:p14="http://schemas.microsoft.com/office/powerpoint/2010/main" val="3849260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018A287-018D-4B44-8664-9F9032ED47B8}" type="datetimeFigureOut">
              <a:rPr lang="en-US" smtClean="0"/>
              <a:t>8/29/2018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FE592A0-F8EE-4AAA-A9D4-6B3D8DAB262C}" type="slidenum">
              <a:rPr lang="en-US" smtClean="0"/>
              <a:t>‹#›</a:t>
            </a:fld>
            <a:endParaRPr lang="en-US"/>
          </a:p>
        </p:txBody>
      </p:sp>
    </p:spTree>
    <p:extLst>
      <p:ext uri="{BB962C8B-B14F-4D97-AF65-F5344CB8AC3E}">
        <p14:creationId xmlns:p14="http://schemas.microsoft.com/office/powerpoint/2010/main" val="25423702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018A287-018D-4B44-8664-9F9032ED47B8}" type="datetimeFigureOut">
              <a:rPr lang="en-US" smtClean="0"/>
              <a:t>8/29/2018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FE592A0-F8EE-4AAA-A9D4-6B3D8DAB262C}" type="slidenum">
              <a:rPr lang="en-US" smtClean="0"/>
              <a:t>‹#›</a:t>
            </a:fld>
            <a:endParaRPr lang="en-US"/>
          </a:p>
        </p:txBody>
      </p:sp>
    </p:spTree>
    <p:extLst>
      <p:ext uri="{BB962C8B-B14F-4D97-AF65-F5344CB8AC3E}">
        <p14:creationId xmlns:p14="http://schemas.microsoft.com/office/powerpoint/2010/main" val="23319425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018A287-018D-4B44-8664-9F9032ED47B8}" type="datetimeFigureOut">
              <a:rPr lang="en-US" smtClean="0"/>
              <a:t>8/29/2018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FE592A0-F8EE-4AAA-A9D4-6B3D8DAB262C}" type="slidenum">
              <a:rPr lang="en-US" smtClean="0"/>
              <a:t>‹#›</a:t>
            </a:fld>
            <a:endParaRPr lang="en-US"/>
          </a:p>
        </p:txBody>
      </p:sp>
    </p:spTree>
    <p:extLst>
      <p:ext uri="{BB962C8B-B14F-4D97-AF65-F5344CB8AC3E}">
        <p14:creationId xmlns:p14="http://schemas.microsoft.com/office/powerpoint/2010/main" val="20772942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018A287-018D-4B44-8664-9F9032ED47B8}"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E592A0-F8EE-4AAA-A9D4-6B3D8DAB262C}" type="slidenum">
              <a:rPr lang="en-US" smtClean="0"/>
              <a:t>‹#›</a:t>
            </a:fld>
            <a:endParaRPr lang="en-US"/>
          </a:p>
        </p:txBody>
      </p:sp>
    </p:spTree>
    <p:extLst>
      <p:ext uri="{BB962C8B-B14F-4D97-AF65-F5344CB8AC3E}">
        <p14:creationId xmlns:p14="http://schemas.microsoft.com/office/powerpoint/2010/main" val="5215662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018A287-018D-4B44-8664-9F9032ED47B8}" type="datetimeFigureOut">
              <a:rPr lang="en-US" smtClean="0"/>
              <a:t>8/29/2018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FE592A0-F8EE-4AAA-A9D4-6B3D8DAB262C}" type="slidenum">
              <a:rPr lang="en-US" smtClean="0"/>
              <a:t>‹#›</a:t>
            </a:fld>
            <a:endParaRPr lang="en-US"/>
          </a:p>
        </p:txBody>
      </p:sp>
    </p:spTree>
    <p:extLst>
      <p:ext uri="{BB962C8B-B14F-4D97-AF65-F5344CB8AC3E}">
        <p14:creationId xmlns:p14="http://schemas.microsoft.com/office/powerpoint/2010/main" val="21374382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18A287-018D-4B44-8664-9F9032ED47B8}" type="datetimeFigureOut">
              <a:rPr lang="en-US" smtClean="0"/>
              <a:t>8/29/2018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FE592A0-F8EE-4AAA-A9D4-6B3D8DAB262C}" type="slidenum">
              <a:rPr lang="en-US" smtClean="0"/>
              <a:t>‹#›</a:t>
            </a:fld>
            <a:endParaRPr lang="en-US"/>
          </a:p>
        </p:txBody>
      </p:sp>
    </p:spTree>
    <p:extLst>
      <p:ext uri="{BB962C8B-B14F-4D97-AF65-F5344CB8AC3E}">
        <p14:creationId xmlns:p14="http://schemas.microsoft.com/office/powerpoint/2010/main" val="142012267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blackpast.org/aah/green-ernest-g-1941" TargetMode="External"/><Relationship Id="rId2" Type="http://schemas.openxmlformats.org/officeDocument/2006/relationships/hyperlink" Target="http://www.blackpast.org/entries-categories/arkansas"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www.blackpast.org/entries-categories/civil-rights" TargetMode="External"/><Relationship Id="rId2" Type="http://schemas.openxmlformats.org/officeDocument/2006/relationships/hyperlink" Target="http://www.blackpast.org/1958-governor-orval-e-faubus-speech-school-integratio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blackpast.org/entries-categories/army-0" TargetMode="External"/><Relationship Id="rId2" Type="http://schemas.openxmlformats.org/officeDocument/2006/relationships/hyperlink" Target="http://www.blackpast.org/1957-dwight-eisenhower-address-little-rock"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Civil Rights Movement </a:t>
            </a:r>
            <a:endParaRPr lang="en-US" dirty="0"/>
          </a:p>
        </p:txBody>
      </p:sp>
      <p:sp>
        <p:nvSpPr>
          <p:cNvPr id="3" name="Subtitle 2"/>
          <p:cNvSpPr>
            <a:spLocks noGrp="1"/>
          </p:cNvSpPr>
          <p:nvPr>
            <p:ph type="subTitle" idx="1"/>
          </p:nvPr>
        </p:nvSpPr>
        <p:spPr/>
        <p:txBody>
          <a:bodyPr/>
          <a:lstStyle/>
          <a:p>
            <a:r>
              <a:rPr lang="en-US" dirty="0" smtClean="0"/>
              <a:t>27.1 Early Demands for Equality</a:t>
            </a:r>
            <a:endParaRPr lang="en-US" dirty="0"/>
          </a:p>
        </p:txBody>
      </p:sp>
    </p:spTree>
    <p:extLst>
      <p:ext uri="{BB962C8B-B14F-4D97-AF65-F5344CB8AC3E}">
        <p14:creationId xmlns:p14="http://schemas.microsoft.com/office/powerpoint/2010/main" val="660276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Reaction to Brown </a:t>
            </a:r>
            <a:endParaRPr lang="en-US" dirty="0"/>
          </a:p>
        </p:txBody>
      </p:sp>
      <p:sp>
        <p:nvSpPr>
          <p:cNvPr id="3" name="Content Placeholder 2"/>
          <p:cNvSpPr>
            <a:spLocks noGrp="1"/>
          </p:cNvSpPr>
          <p:nvPr>
            <p:ph idx="1"/>
          </p:nvPr>
        </p:nvSpPr>
        <p:spPr/>
        <p:txBody>
          <a:bodyPr/>
          <a:lstStyle/>
          <a:p>
            <a:r>
              <a:rPr lang="en-US" dirty="0" smtClean="0"/>
              <a:t>Most significant and controversial in American History.</a:t>
            </a:r>
          </a:p>
          <a:p>
            <a:r>
              <a:rPr lang="en-US" dirty="0" smtClean="0"/>
              <a:t>In Brown II the court called for implementation of its decision with all deliberate speed across the nation.</a:t>
            </a:r>
          </a:p>
          <a:p>
            <a:r>
              <a:rPr lang="en-US" dirty="0" smtClean="0"/>
              <a:t>The Southern Manifesto: pledged to oppose the Brown ruling through all lawful means on the grounds that the court had misinterpreted the Constitution. </a:t>
            </a:r>
          </a:p>
        </p:txBody>
      </p:sp>
    </p:spTree>
    <p:extLst>
      <p:ext uri="{BB962C8B-B14F-4D97-AF65-F5344CB8AC3E}">
        <p14:creationId xmlns:p14="http://schemas.microsoft.com/office/powerpoint/2010/main" val="17081547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Federal and State Governments Clash: A Conflict Erupts in Little Rock</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Little Rock school board had established a plan to gradually desegregate its schools beginning with Central High School. </a:t>
            </a:r>
          </a:p>
          <a:p>
            <a:r>
              <a:rPr lang="en-US" dirty="0"/>
              <a:t>While some school districts began developing strategies to resist public school desegregation, school officials at Little Rock, </a:t>
            </a:r>
            <a:r>
              <a:rPr lang="en-US" dirty="0">
                <a:hlinkClick r:id="rId2" tooltip="Arkansas"/>
              </a:rPr>
              <a:t>Arkansas</a:t>
            </a:r>
            <a:r>
              <a:rPr lang="en-US" dirty="0"/>
              <a:t> stated that they would comply with the Supreme Court's ruling. </a:t>
            </a:r>
            <a:endParaRPr lang="en-US" dirty="0" smtClean="0"/>
          </a:p>
          <a:p>
            <a:r>
              <a:rPr lang="en-US" dirty="0"/>
              <a:t>School district officials created a system in which black students interested in attending white only schools were put through a series of rigorous interviews to determine whether they were suited for admission. </a:t>
            </a:r>
            <a:endParaRPr lang="en-US" dirty="0" smtClean="0"/>
          </a:p>
          <a:p>
            <a:r>
              <a:rPr lang="en-US" dirty="0" smtClean="0"/>
              <a:t>School </a:t>
            </a:r>
            <a:r>
              <a:rPr lang="en-US" dirty="0"/>
              <a:t>officials interviewed approximately eighty black students for Central High School, the largest school in the city.  Only nine were chosen, Melba </a:t>
            </a:r>
            <a:r>
              <a:rPr lang="en-US" dirty="0" err="1"/>
              <a:t>Patillo</a:t>
            </a:r>
            <a:r>
              <a:rPr lang="en-US" dirty="0"/>
              <a:t> </a:t>
            </a:r>
            <a:r>
              <a:rPr lang="en-US" dirty="0" err="1"/>
              <a:t>Beals</a:t>
            </a:r>
            <a:r>
              <a:rPr lang="en-US" dirty="0"/>
              <a:t>, Elizabeth Eckford, </a:t>
            </a:r>
            <a:r>
              <a:rPr lang="en-US" dirty="0">
                <a:hlinkClick r:id="rId3" tooltip="Ernest Green"/>
              </a:rPr>
              <a:t>Ernest Green</a:t>
            </a:r>
            <a:r>
              <a:rPr lang="en-US" dirty="0"/>
              <a:t>, Gloria Ray </a:t>
            </a:r>
            <a:r>
              <a:rPr lang="en-US" dirty="0" err="1"/>
              <a:t>Karlmark</a:t>
            </a:r>
            <a:r>
              <a:rPr lang="en-US" dirty="0"/>
              <a:t>, Carlotta Walls Lanier, Terrance Roberts, Jefferson Thomas, </a:t>
            </a:r>
            <a:r>
              <a:rPr lang="en-US" dirty="0" err="1"/>
              <a:t>Minnijean</a:t>
            </a:r>
            <a:r>
              <a:rPr lang="en-US" dirty="0"/>
              <a:t> Brown </a:t>
            </a:r>
            <a:r>
              <a:rPr lang="en-US" dirty="0" err="1"/>
              <a:t>Trickey</a:t>
            </a:r>
            <a:r>
              <a:rPr lang="en-US" dirty="0"/>
              <a:t>, and Thelma </a:t>
            </a:r>
            <a:r>
              <a:rPr lang="en-US" dirty="0" err="1"/>
              <a:t>Mothershed</a:t>
            </a:r>
            <a:r>
              <a:rPr lang="en-US" dirty="0"/>
              <a:t> </a:t>
            </a:r>
            <a:r>
              <a:rPr lang="en-US" dirty="0" err="1"/>
              <a:t>Wair</a:t>
            </a:r>
            <a:r>
              <a:rPr lang="en-US" dirty="0"/>
              <a:t>.  </a:t>
            </a:r>
            <a:endParaRPr lang="en-US" dirty="0" smtClean="0"/>
          </a:p>
          <a:p>
            <a:r>
              <a:rPr lang="en-US" dirty="0" smtClean="0"/>
              <a:t>They </a:t>
            </a:r>
            <a:r>
              <a:rPr lang="en-US" dirty="0"/>
              <a:t>would later become known around the world as the “Little Rock Nine.”  Little Rock civil rights activist Daisy Lee Bates would serve as their spokesperson and organizer.</a:t>
            </a:r>
          </a:p>
        </p:txBody>
      </p:sp>
    </p:spTree>
    <p:extLst>
      <p:ext uri="{BB962C8B-B14F-4D97-AF65-F5344CB8AC3E}">
        <p14:creationId xmlns:p14="http://schemas.microsoft.com/office/powerpoint/2010/main" val="1089762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dirty="0"/>
              <a:t>Although skeptical about integrating a former white-only institution, the nine students arrived at Central High School on September 3, 1957 looking forward to a successful academic year. </a:t>
            </a:r>
            <a:endParaRPr lang="en-US" dirty="0" smtClean="0"/>
          </a:p>
          <a:p>
            <a:r>
              <a:rPr lang="en-US" dirty="0" smtClean="0"/>
              <a:t>Instead </a:t>
            </a:r>
            <a:r>
              <a:rPr lang="en-US" dirty="0"/>
              <a:t>they were greeted by an angry mob of white students, parents, and citizens determined to stop integration. </a:t>
            </a:r>
            <a:endParaRPr lang="en-US" dirty="0" smtClean="0"/>
          </a:p>
          <a:p>
            <a:r>
              <a:rPr lang="en-US" dirty="0" smtClean="0"/>
              <a:t>In </a:t>
            </a:r>
            <a:r>
              <a:rPr lang="en-US" dirty="0"/>
              <a:t>addition to facing physical threats, screams, and racial slurs from the crowd, Arkansas Governor </a:t>
            </a:r>
            <a:r>
              <a:rPr lang="en-US" dirty="0" err="1">
                <a:hlinkClick r:id="rId2" tooltip="Orval E. Faubus"/>
              </a:rPr>
              <a:t>Orval</a:t>
            </a:r>
            <a:r>
              <a:rPr lang="en-US" dirty="0">
                <a:hlinkClick r:id="rId2" tooltip="Orval E. Faubus"/>
              </a:rPr>
              <a:t> M. </a:t>
            </a:r>
            <a:r>
              <a:rPr lang="en-US" dirty="0" err="1">
                <a:hlinkClick r:id="rId2" tooltip="Orval E. Faubus"/>
              </a:rPr>
              <a:t>Faubus</a:t>
            </a:r>
            <a:r>
              <a:rPr lang="en-US" dirty="0"/>
              <a:t> intervened, ordering the Arkansas National Guard to keep the nine African American students from entering the school. </a:t>
            </a:r>
            <a:endParaRPr lang="en-US" dirty="0" smtClean="0"/>
          </a:p>
          <a:p>
            <a:r>
              <a:rPr lang="en-US" dirty="0" smtClean="0"/>
              <a:t>Faced </a:t>
            </a:r>
            <a:r>
              <a:rPr lang="en-US" dirty="0"/>
              <a:t>with no other choice, the “Little Rock Nine” gave up their attempt to attend Central High School which soon became the center of a national debate about </a:t>
            </a:r>
            <a:r>
              <a:rPr lang="en-US" dirty="0">
                <a:hlinkClick r:id="rId3" tooltip="civil rights"/>
              </a:rPr>
              <a:t>civil rights</a:t>
            </a:r>
            <a:r>
              <a:rPr lang="en-US" dirty="0"/>
              <a:t>, racial discrimination and </a:t>
            </a:r>
            <a:r>
              <a:rPr lang="en-US" dirty="0" err="1"/>
              <a:t>States’s</a:t>
            </a:r>
            <a:r>
              <a:rPr lang="en-US" dirty="0"/>
              <a:t> rights.   </a:t>
            </a:r>
            <a:br>
              <a:rPr lang="en-US" dirty="0"/>
            </a:br>
            <a:r>
              <a:rPr lang="en-US" dirty="0"/>
              <a:t/>
            </a:r>
            <a:br>
              <a:rPr lang="en-US" dirty="0"/>
            </a:br>
            <a:endParaRPr lang="en-US" dirty="0"/>
          </a:p>
        </p:txBody>
      </p:sp>
    </p:spTree>
    <p:extLst>
      <p:ext uri="{BB962C8B-B14F-4D97-AF65-F5344CB8AC3E}">
        <p14:creationId xmlns:p14="http://schemas.microsoft.com/office/powerpoint/2010/main" val="4119009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r>
              <a:rPr lang="en-US" dirty="0"/>
              <a:t>On September 20, 1957, Federal Judge Ronald Davies ordered Governor </a:t>
            </a:r>
            <a:r>
              <a:rPr lang="en-US" dirty="0" err="1"/>
              <a:t>Faubus</a:t>
            </a:r>
            <a:r>
              <a:rPr lang="en-US" dirty="0"/>
              <a:t> to remove the National Guard from the Central High School’s entrance and to allow integration to take its course in Little Rock. </a:t>
            </a:r>
            <a:endParaRPr lang="en-US" dirty="0" smtClean="0"/>
          </a:p>
          <a:p>
            <a:r>
              <a:rPr lang="en-US" dirty="0" smtClean="0"/>
              <a:t>When </a:t>
            </a:r>
            <a:r>
              <a:rPr lang="en-US" dirty="0" err="1"/>
              <a:t>Faubus</a:t>
            </a:r>
            <a:r>
              <a:rPr lang="en-US" dirty="0"/>
              <a:t> defied the court order, President </a:t>
            </a:r>
            <a:r>
              <a:rPr lang="en-US" dirty="0">
                <a:hlinkClick r:id="rId2" tooltip="Dwight Eisenhower"/>
              </a:rPr>
              <a:t>Dwight Eisenhower</a:t>
            </a:r>
            <a:r>
              <a:rPr lang="en-US" dirty="0"/>
              <a:t> dispatched nearly 1,000 paratroopers and federalized the 10,000 Arkansas National Guard troops who were to ensure that the school would be open to the nine students.  </a:t>
            </a:r>
            <a:endParaRPr lang="en-US" dirty="0" smtClean="0"/>
          </a:p>
          <a:p>
            <a:r>
              <a:rPr lang="en-US" dirty="0" smtClean="0"/>
              <a:t>On </a:t>
            </a:r>
            <a:r>
              <a:rPr lang="en-US" dirty="0"/>
              <a:t>September 23, 1957, the “Little Rock Nine” returned to Central High School where they were enrolled.  Units of the </a:t>
            </a:r>
            <a:r>
              <a:rPr lang="en-US" dirty="0">
                <a:hlinkClick r:id="rId3" tooltip="United States Army"/>
              </a:rPr>
              <a:t>United States Army</a:t>
            </a:r>
            <a:r>
              <a:rPr lang="en-US" dirty="0"/>
              <a:t> remained at the school for the rest of the academic year to guarantee their safety. </a:t>
            </a:r>
          </a:p>
          <a:p>
            <a:endParaRPr lang="en-US" dirty="0"/>
          </a:p>
        </p:txBody>
      </p:sp>
    </p:spTree>
    <p:extLst>
      <p:ext uri="{BB962C8B-B14F-4D97-AF65-F5344CB8AC3E}">
        <p14:creationId xmlns:p14="http://schemas.microsoft.com/office/powerpoint/2010/main" val="1123408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Congress Passes a Civil Rights Law</a:t>
            </a:r>
            <a:endParaRPr lang="en-US" dirty="0"/>
          </a:p>
        </p:txBody>
      </p:sp>
      <p:sp>
        <p:nvSpPr>
          <p:cNvPr id="3" name="Content Placeholder 2"/>
          <p:cNvSpPr>
            <a:spLocks noGrp="1"/>
          </p:cNvSpPr>
          <p:nvPr>
            <p:ph idx="1"/>
          </p:nvPr>
        </p:nvSpPr>
        <p:spPr/>
        <p:txBody>
          <a:bodyPr/>
          <a:lstStyle/>
          <a:p>
            <a:r>
              <a:rPr lang="en-US" dirty="0"/>
              <a:t>primarily a voting rights bill, was the first federal civil rights legislation passed by the United States Congress since the Civil Rights Act of 1875. The purpose of the Civil Rights Act of 1957 was to show the federal government's support for racial equality following the Supreme Court's 1954 Brown decision. </a:t>
            </a:r>
            <a:endParaRPr lang="en-US" dirty="0" smtClean="0"/>
          </a:p>
          <a:p>
            <a:r>
              <a:rPr lang="en-US" dirty="0" smtClean="0"/>
              <a:t>Created the United States Civil Commission which had the power to investigate violations of civil rights. </a:t>
            </a:r>
            <a:endParaRPr lang="en-US" dirty="0"/>
          </a:p>
        </p:txBody>
      </p:sp>
    </p:spTree>
    <p:extLst>
      <p:ext uri="{BB962C8B-B14F-4D97-AF65-F5344CB8AC3E}">
        <p14:creationId xmlns:p14="http://schemas.microsoft.com/office/powerpoint/2010/main" val="2276736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Montgomery Bus Boycott</a:t>
            </a:r>
            <a:endParaRPr lang="en-US" dirty="0"/>
          </a:p>
        </p:txBody>
      </p:sp>
      <p:sp>
        <p:nvSpPr>
          <p:cNvPr id="3" name="Content Placeholder 2"/>
          <p:cNvSpPr>
            <a:spLocks noGrp="1"/>
          </p:cNvSpPr>
          <p:nvPr>
            <p:ph idx="1"/>
          </p:nvPr>
        </p:nvSpPr>
        <p:spPr/>
        <p:txBody>
          <a:bodyPr>
            <a:normAutofit/>
          </a:bodyPr>
          <a:lstStyle/>
          <a:p>
            <a:r>
              <a:rPr lang="en-US" dirty="0" smtClean="0"/>
              <a:t>Rosa Parks, an African American seamstress, boarded a bus in Montgomery, Alabama, and sat down in an empty seat. </a:t>
            </a:r>
          </a:p>
          <a:p>
            <a:r>
              <a:rPr lang="en-US" dirty="0"/>
              <a:t>Rosa Parks, an African-American woman, refused to yield her seat to a white man on a Montgomery bus. She was arrested and fined. The boycott of public buses by blacks in Montgomery began on the day of Parks’ court hearing and lasted 381 days. </a:t>
            </a:r>
            <a:endParaRPr lang="en-US" dirty="0" smtClean="0"/>
          </a:p>
          <a:p>
            <a:endParaRPr lang="en-US" dirty="0"/>
          </a:p>
        </p:txBody>
      </p:sp>
    </p:spTree>
    <p:extLst>
      <p:ext uri="{BB962C8B-B14F-4D97-AF65-F5344CB8AC3E}">
        <p14:creationId xmlns:p14="http://schemas.microsoft.com/office/powerpoint/2010/main" val="1756812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Rosa Parks Launches a Movement</a:t>
            </a:r>
            <a:endParaRPr lang="en-US" dirty="0"/>
          </a:p>
        </p:txBody>
      </p:sp>
      <p:sp>
        <p:nvSpPr>
          <p:cNvPr id="3" name="Content Placeholder 2"/>
          <p:cNvSpPr>
            <a:spLocks noGrp="1"/>
          </p:cNvSpPr>
          <p:nvPr>
            <p:ph idx="1"/>
          </p:nvPr>
        </p:nvSpPr>
        <p:spPr/>
        <p:txBody>
          <a:bodyPr/>
          <a:lstStyle/>
          <a:p>
            <a:r>
              <a:rPr lang="en-US" dirty="0" smtClean="0"/>
              <a:t>Chain of events that launched a civil rights movement.</a:t>
            </a:r>
          </a:p>
          <a:p>
            <a:r>
              <a:rPr lang="en-US" dirty="0"/>
              <a:t>The boycott of public buses by blacks in Montgomery began on the day of Parks’ court hearing and lasted 381 days. </a:t>
            </a:r>
            <a:endParaRPr lang="en-US" dirty="0" smtClean="0"/>
          </a:p>
          <a:p>
            <a:r>
              <a:rPr lang="en-US" dirty="0"/>
              <a:t>The U.S. Supreme Court ultimately ordered Montgomery to integrate its bus system, and one of the leaders of the boycott, a young pastor named Martin Luther King Jr. (1929-68), emerged as a prominent national leader of the American civil rights movement in the wake of the action.</a:t>
            </a:r>
          </a:p>
          <a:p>
            <a:endParaRPr lang="en-US" dirty="0"/>
          </a:p>
        </p:txBody>
      </p:sp>
    </p:spTree>
    <p:extLst>
      <p:ext uri="{BB962C8B-B14F-4D97-AF65-F5344CB8AC3E}">
        <p14:creationId xmlns:p14="http://schemas.microsoft.com/office/powerpoint/2010/main" val="3519780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Martin Luther King Urges Nonviolence</a:t>
            </a:r>
            <a:endParaRPr lang="en-US" dirty="0"/>
          </a:p>
        </p:txBody>
      </p:sp>
      <p:sp>
        <p:nvSpPr>
          <p:cNvPr id="3" name="Content Placeholder 2"/>
          <p:cNvSpPr>
            <a:spLocks noGrp="1"/>
          </p:cNvSpPr>
          <p:nvPr>
            <p:ph idx="1"/>
          </p:nvPr>
        </p:nvSpPr>
        <p:spPr/>
        <p:txBody>
          <a:bodyPr>
            <a:normAutofit fontScale="92500" lnSpcReduction="10000"/>
          </a:bodyPr>
          <a:lstStyle/>
          <a:p>
            <a:r>
              <a:rPr lang="en-US" dirty="0"/>
              <a:t>On the afternoon of December 5, black leaders met to form the Montgomery Improvement Association (MIA). The group elected Martin Luther King Jr. (1929-68), the 26-year-old-pastor of Montgomery’s Dexter Avenue Baptist Church, as its president, and decided to continue the boycott until the city met its demands.</a:t>
            </a:r>
          </a:p>
          <a:p>
            <a:r>
              <a:rPr lang="en-US" dirty="0"/>
              <a:t>Initially, the demands did not include changing the segregation laws; rather, the group demanded </a:t>
            </a:r>
            <a:r>
              <a:rPr lang="en-US" dirty="0" smtClean="0"/>
              <a:t>courtesy, </a:t>
            </a:r>
            <a:r>
              <a:rPr lang="en-US" dirty="0"/>
              <a:t>the hiring of black drivers, and a first-come, first-seated policy, with whites entering and filling seats from the front and African Americans from the rear. Ultimately, however, a group of five Montgomery women, represented by attorney Fred D. Gray (1932-) and the NAACP, sued the city in U.S. District Court, seeking to have the busing segregation laws invalidated.</a:t>
            </a:r>
          </a:p>
          <a:p>
            <a:endParaRPr lang="en-US" dirty="0"/>
          </a:p>
        </p:txBody>
      </p:sp>
    </p:spTree>
    <p:extLst>
      <p:ext uri="{BB962C8B-B14F-4D97-AF65-F5344CB8AC3E}">
        <p14:creationId xmlns:p14="http://schemas.microsoft.com/office/powerpoint/2010/main" val="3118592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Minister from SCLC</a:t>
            </a:r>
            <a:endParaRPr lang="en-US" dirty="0"/>
          </a:p>
        </p:txBody>
      </p:sp>
      <p:sp>
        <p:nvSpPr>
          <p:cNvPr id="3" name="Content Placeholder 2"/>
          <p:cNvSpPr>
            <a:spLocks noGrp="1"/>
          </p:cNvSpPr>
          <p:nvPr>
            <p:ph idx="1"/>
          </p:nvPr>
        </p:nvSpPr>
        <p:spPr/>
        <p:txBody>
          <a:bodyPr>
            <a:normAutofit lnSpcReduction="10000"/>
          </a:bodyPr>
          <a:lstStyle/>
          <a:p>
            <a:r>
              <a:rPr lang="en-US" dirty="0"/>
              <a:t>Shortly after the boycott’s end, he helped found the Southern Christian Leadership Conference (SCLC), a highly influential civil rights organization that worked to end segregation throughout the </a:t>
            </a:r>
            <a:r>
              <a:rPr lang="en-US" dirty="0" smtClean="0"/>
              <a:t>South.</a:t>
            </a:r>
          </a:p>
          <a:p>
            <a:r>
              <a:rPr lang="en-US" smtClean="0"/>
              <a:t>The </a:t>
            </a:r>
            <a:r>
              <a:rPr lang="en-US" dirty="0"/>
              <a:t>SCLC was influential in the civil rights campaign in Birmingham, Alabama, in the spring of 1963, and the March on Washington in August of that same year, during which King delivered his famous “I Have a Dream” speech</a:t>
            </a:r>
            <a:r>
              <a:rPr lang="en-US"/>
              <a:t>. </a:t>
            </a:r>
            <a:endParaRPr lang="en-US" smtClean="0"/>
          </a:p>
          <a:p>
            <a:r>
              <a:rPr lang="en-US" dirty="0" smtClean="0"/>
              <a:t>The </a:t>
            </a:r>
            <a:r>
              <a:rPr lang="en-US" dirty="0"/>
              <a:t>boycott also brought national and international attention to the civil rights struggles occurring in the U.S., as more than 100 reporters visited Montgomery during the boycott to profile the effort and its leaders</a:t>
            </a:r>
          </a:p>
        </p:txBody>
      </p:sp>
    </p:spTree>
    <p:extLst>
      <p:ext uri="{BB962C8B-B14F-4D97-AF65-F5344CB8AC3E}">
        <p14:creationId xmlns:p14="http://schemas.microsoft.com/office/powerpoint/2010/main" val="131569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Segregation Divides America</a:t>
            </a:r>
            <a:endParaRPr lang="en-US" dirty="0"/>
          </a:p>
        </p:txBody>
      </p:sp>
      <p:sp>
        <p:nvSpPr>
          <p:cNvPr id="3" name="Content Placeholder 2"/>
          <p:cNvSpPr>
            <a:spLocks noGrp="1"/>
          </p:cNvSpPr>
          <p:nvPr>
            <p:ph idx="1"/>
          </p:nvPr>
        </p:nvSpPr>
        <p:spPr/>
        <p:txBody>
          <a:bodyPr/>
          <a:lstStyle/>
          <a:p>
            <a:r>
              <a:rPr lang="en-US" dirty="0" smtClean="0"/>
              <a:t>Dissatisfied with second class status</a:t>
            </a:r>
            <a:endParaRPr lang="en-US" dirty="0"/>
          </a:p>
        </p:txBody>
      </p:sp>
    </p:spTree>
    <p:extLst>
      <p:ext uri="{BB962C8B-B14F-4D97-AF65-F5344CB8AC3E}">
        <p14:creationId xmlns:p14="http://schemas.microsoft.com/office/powerpoint/2010/main" val="6197429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Jim Crow Laws Limit African Americans</a:t>
            </a:r>
            <a:endParaRPr lang="en-US" dirty="0"/>
          </a:p>
        </p:txBody>
      </p:sp>
      <p:sp>
        <p:nvSpPr>
          <p:cNvPr id="3" name="Content Placeholder 2"/>
          <p:cNvSpPr>
            <a:spLocks noGrp="1"/>
          </p:cNvSpPr>
          <p:nvPr>
            <p:ph idx="1"/>
          </p:nvPr>
        </p:nvSpPr>
        <p:spPr/>
        <p:txBody>
          <a:bodyPr/>
          <a:lstStyle/>
          <a:p>
            <a:r>
              <a:rPr lang="en-US" dirty="0" smtClean="0"/>
              <a:t>Segregation that is imposed by law is known as de jure segregation.</a:t>
            </a:r>
          </a:p>
          <a:p>
            <a:r>
              <a:rPr lang="en-US" dirty="0" smtClean="0"/>
              <a:t>Plessy vs. </a:t>
            </a:r>
            <a:r>
              <a:rPr lang="en-US" dirty="0" err="1" smtClean="0"/>
              <a:t>Fergusen</a:t>
            </a:r>
            <a:r>
              <a:rPr lang="en-US" dirty="0" smtClean="0"/>
              <a:t>, the Supreme Court had ruled that such segregation was constitutional as log as the facilities for blacks and whites were “separate but equal”. (rarely the case)</a:t>
            </a:r>
          </a:p>
          <a:p>
            <a:endParaRPr lang="en-US" dirty="0"/>
          </a:p>
        </p:txBody>
      </p:sp>
    </p:spTree>
    <p:extLst>
      <p:ext uri="{BB962C8B-B14F-4D97-AF65-F5344CB8AC3E}">
        <p14:creationId xmlns:p14="http://schemas.microsoft.com/office/powerpoint/2010/main" val="2142784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Segregation Prevails Around the Nation</a:t>
            </a:r>
            <a:endParaRPr lang="en-US" dirty="0"/>
          </a:p>
        </p:txBody>
      </p:sp>
      <p:sp>
        <p:nvSpPr>
          <p:cNvPr id="3" name="Content Placeholder 2"/>
          <p:cNvSpPr>
            <a:spLocks noGrp="1"/>
          </p:cNvSpPr>
          <p:nvPr>
            <p:ph idx="1"/>
          </p:nvPr>
        </p:nvSpPr>
        <p:spPr/>
        <p:txBody>
          <a:bodyPr/>
          <a:lstStyle/>
          <a:p>
            <a:r>
              <a:rPr lang="en-US" dirty="0" smtClean="0"/>
              <a:t>De facto segregation or segregation by unwritten customs or tradition, was a fact of life. </a:t>
            </a:r>
            <a:endParaRPr lang="en-US" dirty="0"/>
          </a:p>
          <a:p>
            <a:endParaRPr lang="en-US" dirty="0" smtClean="0"/>
          </a:p>
          <a:p>
            <a:r>
              <a:rPr lang="en-US" dirty="0"/>
              <a:t>Racial </a:t>
            </a:r>
            <a:r>
              <a:rPr lang="en-US" b="1" dirty="0"/>
              <a:t>segregation</a:t>
            </a:r>
            <a:r>
              <a:rPr lang="en-US" dirty="0"/>
              <a:t>, especially in public schools, that happens “by fact” rather than by legal requirement. For example, often the concentration of African-Americans in certain neighborhoods produces neighborhood schools that are predominantly black, or </a:t>
            </a:r>
            <a:r>
              <a:rPr lang="en-US" b="1" dirty="0"/>
              <a:t>segregated</a:t>
            </a:r>
            <a:r>
              <a:rPr lang="en-US" dirty="0"/>
              <a:t> in fact ( </a:t>
            </a:r>
            <a:r>
              <a:rPr lang="en-US" b="1" dirty="0"/>
              <a:t>de facto</a:t>
            </a:r>
            <a:r>
              <a:rPr lang="en-US" dirty="0"/>
              <a:t> ), although not by law ( </a:t>
            </a:r>
            <a:r>
              <a:rPr lang="en-US" b="1" dirty="0"/>
              <a:t>de</a:t>
            </a:r>
            <a:r>
              <a:rPr lang="en-US" dirty="0"/>
              <a:t> jure </a:t>
            </a:r>
            <a:r>
              <a:rPr lang="en-US" dirty="0" smtClean="0"/>
              <a:t>).</a:t>
            </a:r>
          </a:p>
          <a:p>
            <a:r>
              <a:rPr lang="en-US" b="1" dirty="0"/>
              <a:t>de facto segregation occurs</a:t>
            </a:r>
            <a:r>
              <a:rPr lang="en-US" dirty="0"/>
              <a:t> when widespread individual preferences, sometimes backed up with private pressure, lead to separation.</a:t>
            </a:r>
          </a:p>
        </p:txBody>
      </p:sp>
    </p:spTree>
    <p:extLst>
      <p:ext uri="{BB962C8B-B14F-4D97-AF65-F5344CB8AC3E}">
        <p14:creationId xmlns:p14="http://schemas.microsoft.com/office/powerpoint/2010/main" val="25238426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Civil Rights Movement Grows</a:t>
            </a:r>
            <a:endParaRPr lang="en-US" dirty="0"/>
          </a:p>
        </p:txBody>
      </p:sp>
      <p:sp>
        <p:nvSpPr>
          <p:cNvPr id="3" name="Content Placeholder 2"/>
          <p:cNvSpPr>
            <a:spLocks noGrp="1"/>
          </p:cNvSpPr>
          <p:nvPr>
            <p:ph idx="1"/>
          </p:nvPr>
        </p:nvSpPr>
        <p:spPr/>
        <p:txBody>
          <a:bodyPr>
            <a:normAutofit/>
          </a:bodyPr>
          <a:lstStyle/>
          <a:p>
            <a:r>
              <a:rPr lang="en-US" dirty="0" smtClean="0"/>
              <a:t>WWII set the stage for rise of the modern civil rights movement. </a:t>
            </a:r>
          </a:p>
          <a:p>
            <a:r>
              <a:rPr lang="en-US" dirty="0" smtClean="0"/>
              <a:t>Roosevelt banning discrimination in defense industries</a:t>
            </a:r>
          </a:p>
          <a:p>
            <a:r>
              <a:rPr lang="en-US" dirty="0" smtClean="0"/>
              <a:t>Gunner </a:t>
            </a:r>
            <a:r>
              <a:rPr lang="en-US" dirty="0" err="1" smtClean="0"/>
              <a:t>Myrdals</a:t>
            </a:r>
            <a:r>
              <a:rPr lang="en-US" dirty="0" smtClean="0"/>
              <a:t> publication in 1944 of an American Dilemma</a:t>
            </a:r>
          </a:p>
          <a:p>
            <a:r>
              <a:rPr lang="en-US" dirty="0" smtClean="0"/>
              <a:t>A.A.  Unwilling to accept discrimination at home. </a:t>
            </a:r>
          </a:p>
          <a:p>
            <a:r>
              <a:rPr lang="en-US" dirty="0" smtClean="0"/>
              <a:t>CORE (Congress of Racial Equality)</a:t>
            </a:r>
          </a:p>
          <a:p>
            <a:pPr lvl="1"/>
            <a:r>
              <a:rPr lang="en-US" dirty="0" smtClean="0"/>
              <a:t>Influenced by Henry David Thoreau and Mohandas Gandhi,</a:t>
            </a:r>
          </a:p>
          <a:p>
            <a:pPr lvl="1"/>
            <a:r>
              <a:rPr lang="en-US" dirty="0" smtClean="0"/>
              <a:t>Believed A.A. could get civil rights non violently.</a:t>
            </a:r>
          </a:p>
          <a:p>
            <a:r>
              <a:rPr lang="en-US" dirty="0" smtClean="0"/>
              <a:t>Jackie Robinson joined the Brooklyn Dodgers becoming the first A.A. to play major league baseball.</a:t>
            </a:r>
          </a:p>
          <a:p>
            <a:endParaRPr lang="en-US" dirty="0"/>
          </a:p>
        </p:txBody>
      </p:sp>
    </p:spTree>
    <p:extLst>
      <p:ext uri="{BB962C8B-B14F-4D97-AF65-F5344CB8AC3E}">
        <p14:creationId xmlns:p14="http://schemas.microsoft.com/office/powerpoint/2010/main" val="18547507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Radical violence in </a:t>
            </a:r>
            <a:r>
              <a:rPr lang="en-US" dirty="0" smtClean="0"/>
              <a:t>South</a:t>
            </a:r>
            <a:endParaRPr lang="en-US" dirty="0"/>
          </a:p>
          <a:p>
            <a:r>
              <a:rPr lang="en-US" dirty="0" smtClean="0"/>
              <a:t>Committee on Civil Rights to investigate race relations. </a:t>
            </a:r>
          </a:p>
          <a:p>
            <a:pPr lvl="1"/>
            <a:r>
              <a:rPr lang="en-US" dirty="0" smtClean="0"/>
              <a:t>Ensure equal opportunity for all</a:t>
            </a:r>
          </a:p>
          <a:p>
            <a:pPr lvl="1"/>
            <a:r>
              <a:rPr lang="en-US" dirty="0" smtClean="0"/>
              <a:t>Truman was unable to win support for these</a:t>
            </a:r>
          </a:p>
          <a:p>
            <a:r>
              <a:rPr lang="en-US" dirty="0" smtClean="0"/>
              <a:t>Truman did desegregate military.</a:t>
            </a:r>
            <a:endParaRPr lang="en-US" dirty="0"/>
          </a:p>
        </p:txBody>
      </p:sp>
    </p:spTree>
    <p:extLst>
      <p:ext uri="{BB962C8B-B14F-4D97-AF65-F5344CB8AC3E}">
        <p14:creationId xmlns:p14="http://schemas.microsoft.com/office/powerpoint/2010/main" val="335874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Brown V.S. Board of Education: NAACP Challenges Segregation </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End of WWII NAACP was largest and most powerful civil rights organization in the nation.</a:t>
            </a:r>
          </a:p>
          <a:p>
            <a:r>
              <a:rPr lang="en-US" dirty="0" smtClean="0"/>
              <a:t>Thurgood Marshall an African American lawyer from</a:t>
            </a:r>
          </a:p>
          <a:p>
            <a:r>
              <a:rPr lang="en-US" dirty="0" smtClean="0"/>
              <a:t> Baltimore headed the legal team that mounted this challenge.</a:t>
            </a:r>
          </a:p>
          <a:p>
            <a:r>
              <a:rPr lang="en-US" dirty="0" smtClean="0"/>
              <a:t>1950 the NAACP won a number of key cases. </a:t>
            </a:r>
          </a:p>
          <a:p>
            <a:r>
              <a:rPr lang="en-US" dirty="0" smtClean="0"/>
              <a:t>Sweat v. Painter, the Supreme Court ruled that the state of Texas had violated the 14</a:t>
            </a:r>
            <a:r>
              <a:rPr lang="en-US" baseline="30000" dirty="0" smtClean="0"/>
              <a:t>th</a:t>
            </a:r>
            <a:r>
              <a:rPr lang="en-US" dirty="0" smtClean="0"/>
              <a:t> Amendment by establishing a separate but unequal all black law school. </a:t>
            </a:r>
          </a:p>
          <a:p>
            <a:r>
              <a:rPr lang="en-US" dirty="0" smtClean="0"/>
              <a:t>McLaurin v. Oklahoma State Regents, the Court ruled that the state of Oklahoma had violated George McLaurin’s constitutional rights. </a:t>
            </a:r>
          </a:p>
          <a:p>
            <a:r>
              <a:rPr lang="en-US" dirty="0" smtClean="0"/>
              <a:t>According to the Supreme Court, a truly equal education involved more than simply admitting African Americans to previously all white universities. </a:t>
            </a:r>
            <a:endParaRPr lang="en-US" dirty="0"/>
          </a:p>
        </p:txBody>
      </p:sp>
    </p:spTree>
    <p:extLst>
      <p:ext uri="{BB962C8B-B14F-4D97-AF65-F5344CB8AC3E}">
        <p14:creationId xmlns:p14="http://schemas.microsoft.com/office/powerpoint/2010/main" val="76936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The Court Strikes Down Segregated Schools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 Brown case the NAACP challenged the separate but equal principle itself which had been established in the 1896 Plessy v. Ferguson case.</a:t>
            </a:r>
          </a:p>
          <a:p>
            <a:r>
              <a:rPr lang="en-US" dirty="0"/>
              <a:t>In Topeka, Kansas in the 1950s, schools were segregated by race. Each day, Linda Brown and her sister had to walk through a dangerous railroad switchyard to get to the bus stop for the ride to their all-black elementary school. </a:t>
            </a:r>
            <a:endParaRPr lang="en-US" dirty="0" smtClean="0"/>
          </a:p>
          <a:p>
            <a:r>
              <a:rPr lang="en-US" dirty="0" smtClean="0"/>
              <a:t>There </a:t>
            </a:r>
            <a:r>
              <a:rPr lang="en-US" dirty="0"/>
              <a:t>was a school closer to the Brown's house, but it was only for white students. Linda Brown and her family believed that the segregated school system violated the Fourteenth Amendment and took their case to court. </a:t>
            </a:r>
            <a:endParaRPr lang="en-US" dirty="0" smtClean="0"/>
          </a:p>
          <a:p>
            <a:r>
              <a:rPr lang="en-US" dirty="0" smtClean="0"/>
              <a:t>Federal </a:t>
            </a:r>
            <a:r>
              <a:rPr lang="en-US" dirty="0"/>
              <a:t>district court decided that segregation in public education was harmful to black children, but because all-black schools and all-white schools had similar buildings, transportation, curricula, and teachers, the segregation was legal. </a:t>
            </a:r>
          </a:p>
        </p:txBody>
      </p:sp>
    </p:spTree>
    <p:extLst>
      <p:ext uri="{BB962C8B-B14F-4D97-AF65-F5344CB8AC3E}">
        <p14:creationId xmlns:p14="http://schemas.microsoft.com/office/powerpoint/2010/main" val="20679624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Browns appealed their case to Supreme Court stating that even if the facilities were similar, segregated schools could never be equal to one another. </a:t>
            </a:r>
            <a:endParaRPr lang="en-US" dirty="0" smtClean="0"/>
          </a:p>
          <a:p>
            <a:r>
              <a:rPr lang="en-US" dirty="0" smtClean="0"/>
              <a:t>The </a:t>
            </a:r>
            <a:r>
              <a:rPr lang="en-US" dirty="0"/>
              <a:t>Court decided that state laws requiring separate but equal schools violated the Equal Protection Clause of the Fourteenth Amendment.</a:t>
            </a:r>
          </a:p>
          <a:p>
            <a:endParaRPr lang="en-US" dirty="0"/>
          </a:p>
        </p:txBody>
      </p:sp>
    </p:spTree>
    <p:extLst>
      <p:ext uri="{BB962C8B-B14F-4D97-AF65-F5344CB8AC3E}">
        <p14:creationId xmlns:p14="http://schemas.microsoft.com/office/powerpoint/2010/main" val="136118902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TotalTime>
  <Words>1429</Words>
  <Application>Microsoft Office PowerPoint</Application>
  <PresentationFormat>Widescreen</PresentationFormat>
  <Paragraphs>75</Paragraphs>
  <Slides>18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Calibri Light</vt:lpstr>
      <vt:lpstr>Office Theme</vt:lpstr>
      <vt:lpstr>The Civil Rights Movement </vt:lpstr>
      <vt:lpstr>Segregation Divides America</vt:lpstr>
      <vt:lpstr>Jim Crow Laws Limit African Americans</vt:lpstr>
      <vt:lpstr>Segregation Prevails Around the Nation</vt:lpstr>
      <vt:lpstr>The Civil Rights Movement Grows</vt:lpstr>
      <vt:lpstr>PowerPoint Presentation</vt:lpstr>
      <vt:lpstr>Brown V.S. Board of Education: NAACP Challenges Segregation </vt:lpstr>
      <vt:lpstr>The Court Strikes Down Segregated Schools</vt:lpstr>
      <vt:lpstr>PowerPoint Presentation</vt:lpstr>
      <vt:lpstr>Reaction to Brown </vt:lpstr>
      <vt:lpstr>Federal and State Governments Clash: A Conflict Erupts in Little Rock</vt:lpstr>
      <vt:lpstr>PowerPoint Presentation</vt:lpstr>
      <vt:lpstr>PowerPoint Presentation</vt:lpstr>
      <vt:lpstr>Congress Passes a Civil Rights Law</vt:lpstr>
      <vt:lpstr>Montgomery Bus Boycott</vt:lpstr>
      <vt:lpstr>Rosa Parks Launches a Movement</vt:lpstr>
      <vt:lpstr>Martin Luther King Urges Nonviolence</vt:lpstr>
      <vt:lpstr>Minister from SCLC</vt:lpstr>
    </vt:vector>
  </TitlesOfParts>
  <Company>Hasd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Civil Rights Movement</dc:title>
  <dc:creator>User</dc:creator>
  <cp:lastModifiedBy>User</cp:lastModifiedBy>
  <cp:revision>15</cp:revision>
  <dcterms:created xsi:type="dcterms:W3CDTF">2017-10-17T12:54:31Z</dcterms:created>
  <dcterms:modified xsi:type="dcterms:W3CDTF">2018-08-29T14:37:35Z</dcterms:modified>
</cp:coreProperties>
</file>