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BD32F7-2F38-4F97-9839-28F03A2B801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218882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D32F7-2F38-4F97-9839-28F03A2B801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1330069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D32F7-2F38-4F97-9839-28F03A2B801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2204765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D32F7-2F38-4F97-9839-28F03A2B801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419906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BD32F7-2F38-4F97-9839-28F03A2B801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3576199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BD32F7-2F38-4F97-9839-28F03A2B8017}"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210273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BD32F7-2F38-4F97-9839-28F03A2B8017}"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315815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BD32F7-2F38-4F97-9839-28F03A2B8017}"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271624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D32F7-2F38-4F97-9839-28F03A2B8017}"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182209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ABD32F7-2F38-4F97-9839-28F03A2B8017}"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159770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ABD32F7-2F38-4F97-9839-28F03A2B8017}"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F048B4-5906-468D-85F2-E7EAD54A6CC9}" type="slidenum">
              <a:rPr lang="en-US" smtClean="0"/>
              <a:t>‹#›</a:t>
            </a:fld>
            <a:endParaRPr lang="en-US"/>
          </a:p>
        </p:txBody>
      </p:sp>
    </p:spTree>
    <p:extLst>
      <p:ext uri="{BB962C8B-B14F-4D97-AF65-F5344CB8AC3E}">
        <p14:creationId xmlns:p14="http://schemas.microsoft.com/office/powerpoint/2010/main" val="389405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D32F7-2F38-4F97-9839-28F03A2B8017}"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048B4-5906-468D-85F2-E7EAD54A6CC9}" type="slidenum">
              <a:rPr lang="en-US" smtClean="0"/>
              <a:t>‹#›</a:t>
            </a:fld>
            <a:endParaRPr lang="en-US"/>
          </a:p>
        </p:txBody>
      </p:sp>
    </p:spTree>
    <p:extLst>
      <p:ext uri="{BB962C8B-B14F-4D97-AF65-F5344CB8AC3E}">
        <p14:creationId xmlns:p14="http://schemas.microsoft.com/office/powerpoint/2010/main" val="3227244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27 Section 3	</a:t>
            </a:r>
            <a:endParaRPr lang="en-US" dirty="0"/>
          </a:p>
        </p:txBody>
      </p:sp>
      <p:sp>
        <p:nvSpPr>
          <p:cNvPr id="3" name="Subtitle 2"/>
          <p:cNvSpPr>
            <a:spLocks noGrp="1"/>
          </p:cNvSpPr>
          <p:nvPr>
            <p:ph type="subTitle" idx="1"/>
          </p:nvPr>
        </p:nvSpPr>
        <p:spPr/>
        <p:txBody>
          <a:bodyPr/>
          <a:lstStyle/>
          <a:p>
            <a:r>
              <a:rPr lang="en-US" dirty="0" smtClean="0"/>
              <a:t>New Successes and Challenges</a:t>
            </a:r>
            <a:endParaRPr lang="en-US" dirty="0"/>
          </a:p>
        </p:txBody>
      </p:sp>
    </p:spTree>
    <p:extLst>
      <p:ext uri="{BB962C8B-B14F-4D97-AF65-F5344CB8AC3E}">
        <p14:creationId xmlns:p14="http://schemas.microsoft.com/office/powerpoint/2010/main" val="306687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By March 1964, Malcolm X had grown disillusioned with the Nation of Islam and its leader Elijah Muhammad. </a:t>
            </a:r>
            <a:endParaRPr lang="en-US" dirty="0" smtClean="0"/>
          </a:p>
          <a:p>
            <a:r>
              <a:rPr lang="en-US" dirty="0" smtClean="0"/>
              <a:t>Expressing </a:t>
            </a:r>
            <a:r>
              <a:rPr lang="en-US" dirty="0"/>
              <a:t>many regrets about his time with them, which he had come to regard as largely wasted, he embraced Sunni Islam. </a:t>
            </a:r>
            <a:endParaRPr lang="en-US" dirty="0" smtClean="0"/>
          </a:p>
          <a:p>
            <a:r>
              <a:rPr lang="en-US" dirty="0" smtClean="0"/>
              <a:t>After </a:t>
            </a:r>
            <a:r>
              <a:rPr lang="en-US" dirty="0"/>
              <a:t>a period of travel in Africa and the Middle East, which included completing the Hajj, he also became known as el-Hajj Malik </a:t>
            </a:r>
            <a:r>
              <a:rPr lang="en-US" dirty="0" smtClean="0"/>
              <a:t>el-Shabazz.</a:t>
            </a:r>
          </a:p>
          <a:p>
            <a:r>
              <a:rPr lang="en-US" dirty="0" smtClean="0"/>
              <a:t>He rejected </a:t>
            </a:r>
            <a:r>
              <a:rPr lang="en-US" dirty="0"/>
              <a:t>the Nation of Islam, </a:t>
            </a:r>
            <a:r>
              <a:rPr lang="en-US" dirty="0" smtClean="0"/>
              <a:t>rejected </a:t>
            </a:r>
            <a:r>
              <a:rPr lang="en-US" dirty="0"/>
              <a:t>racism and founded Muslim Mosque, Inc. and the Organization of Afro-American Unity. </a:t>
            </a:r>
          </a:p>
        </p:txBody>
      </p:sp>
    </p:spTree>
    <p:extLst>
      <p:ext uri="{BB962C8B-B14F-4D97-AF65-F5344CB8AC3E}">
        <p14:creationId xmlns:p14="http://schemas.microsoft.com/office/powerpoint/2010/main" val="5418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Young Leaders Call for Black Power</a:t>
            </a:r>
            <a:endParaRPr lang="en-US" dirty="0"/>
          </a:p>
        </p:txBody>
      </p:sp>
      <p:sp>
        <p:nvSpPr>
          <p:cNvPr id="3" name="Content Placeholder 2"/>
          <p:cNvSpPr>
            <a:spLocks noGrp="1"/>
          </p:cNvSpPr>
          <p:nvPr>
            <p:ph idx="1"/>
          </p:nvPr>
        </p:nvSpPr>
        <p:spPr/>
        <p:txBody>
          <a:bodyPr/>
          <a:lstStyle/>
          <a:p>
            <a:r>
              <a:rPr lang="en-US" dirty="0" smtClean="0"/>
              <a:t>Black power: first used by SNCC leader Carmichael in 1966. </a:t>
            </a:r>
          </a:p>
          <a:p>
            <a:r>
              <a:rPr lang="en-US" dirty="0" smtClean="0"/>
              <a:t>African Americans should collectively use their economic and political muscle to </a:t>
            </a:r>
            <a:r>
              <a:rPr lang="en-US" dirty="0"/>
              <a:t>g</a:t>
            </a:r>
            <a:r>
              <a:rPr lang="en-US" dirty="0" smtClean="0"/>
              <a:t>ain equality. </a:t>
            </a:r>
            <a:endParaRPr lang="en-US" dirty="0"/>
          </a:p>
        </p:txBody>
      </p:sp>
    </p:spTree>
    <p:extLst>
      <p:ext uri="{BB962C8B-B14F-4D97-AF65-F5344CB8AC3E}">
        <p14:creationId xmlns:p14="http://schemas.microsoft.com/office/powerpoint/2010/main" val="1725224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Militants form the Black Panthers</a:t>
            </a:r>
            <a:endParaRPr lang="en-US" dirty="0"/>
          </a:p>
        </p:txBody>
      </p:sp>
      <p:sp>
        <p:nvSpPr>
          <p:cNvPr id="3" name="Content Placeholder 2"/>
          <p:cNvSpPr>
            <a:spLocks noGrp="1"/>
          </p:cNvSpPr>
          <p:nvPr>
            <p:ph idx="1"/>
          </p:nvPr>
        </p:nvSpPr>
        <p:spPr/>
        <p:txBody>
          <a:bodyPr/>
          <a:lstStyle/>
          <a:p>
            <a:r>
              <a:rPr lang="en-US" dirty="0" smtClean="0"/>
              <a:t>Huey Newton and Bobby Seale formed the Black Panther Party in Oakland Ca. </a:t>
            </a:r>
          </a:p>
          <a:p>
            <a:r>
              <a:rPr lang="en-US" dirty="0" smtClean="0"/>
              <a:t>Became the symbol of young militant  African Americans.</a:t>
            </a:r>
          </a:p>
          <a:p>
            <a:r>
              <a:rPr lang="en-US" dirty="0" smtClean="0"/>
              <a:t>Organized armed patrols of urban neighborhoods to protect people from police abuse. </a:t>
            </a:r>
          </a:p>
          <a:p>
            <a:r>
              <a:rPr lang="en-US" dirty="0" smtClean="0"/>
              <a:t>National attention when they entered the state capital in Sacramento </a:t>
            </a:r>
            <a:r>
              <a:rPr lang="en-US" dirty="0" err="1" smtClean="0"/>
              <a:t>carring</a:t>
            </a:r>
            <a:r>
              <a:rPr lang="en-US" dirty="0" smtClean="0"/>
              <a:t> shotguns and wearing black leather jackets and berets to protest attempts to restrict their right to bear arms. </a:t>
            </a:r>
            <a:endParaRPr lang="en-US" dirty="0"/>
          </a:p>
        </p:txBody>
      </p:sp>
    </p:spTree>
    <p:extLst>
      <p:ext uri="{BB962C8B-B14F-4D97-AF65-F5344CB8AC3E}">
        <p14:creationId xmlns:p14="http://schemas.microsoft.com/office/powerpoint/2010/main" val="2196355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Martin Luther King’s Final Days</a:t>
            </a:r>
            <a:endParaRPr lang="en-US" dirty="0"/>
          </a:p>
        </p:txBody>
      </p:sp>
      <p:sp>
        <p:nvSpPr>
          <p:cNvPr id="3" name="Content Placeholder 2"/>
          <p:cNvSpPr>
            <a:spLocks noGrp="1"/>
          </p:cNvSpPr>
          <p:nvPr>
            <p:ph idx="1"/>
          </p:nvPr>
        </p:nvSpPr>
        <p:spPr/>
        <p:txBody>
          <a:bodyPr/>
          <a:lstStyle/>
          <a:p>
            <a:r>
              <a:rPr lang="en-US" dirty="0" smtClean="0"/>
              <a:t>Sought a nonviolent alternative to combat economic injustice. </a:t>
            </a:r>
          </a:p>
          <a:p>
            <a:r>
              <a:rPr lang="en-US" dirty="0" smtClean="0"/>
              <a:t>Poor People Campaign-goal was to pressure the nation to do more to address the needs to the poor. </a:t>
            </a:r>
          </a:p>
          <a:p>
            <a:r>
              <a:rPr lang="en-US" dirty="0" smtClean="0"/>
              <a:t>King was shot on his balcony outside his motel room by James Earl Ray. </a:t>
            </a:r>
            <a:endParaRPr lang="en-US" dirty="0"/>
          </a:p>
        </p:txBody>
      </p:sp>
    </p:spTree>
    <p:extLst>
      <p:ext uri="{BB962C8B-B14F-4D97-AF65-F5344CB8AC3E}">
        <p14:creationId xmlns:p14="http://schemas.microsoft.com/office/powerpoint/2010/main" val="340532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Significant Gaines and Controversial Issues</a:t>
            </a:r>
            <a:endParaRPr lang="en-US" dirty="0"/>
          </a:p>
        </p:txBody>
      </p:sp>
      <p:sp>
        <p:nvSpPr>
          <p:cNvPr id="3" name="Content Placeholder 2"/>
          <p:cNvSpPr>
            <a:spLocks noGrp="1"/>
          </p:cNvSpPr>
          <p:nvPr>
            <p:ph idx="1"/>
          </p:nvPr>
        </p:nvSpPr>
        <p:spPr/>
        <p:txBody>
          <a:bodyPr/>
          <a:lstStyle/>
          <a:p>
            <a:r>
              <a:rPr lang="en-US" dirty="0" smtClean="0"/>
              <a:t>Kings assassination marked an important turning point. </a:t>
            </a:r>
          </a:p>
          <a:p>
            <a:r>
              <a:rPr lang="en-US" dirty="0" smtClean="0"/>
              <a:t>White racism and the social and economic gap between many blacks and whites remained. </a:t>
            </a:r>
            <a:endParaRPr lang="en-US" dirty="0"/>
          </a:p>
        </p:txBody>
      </p:sp>
    </p:spTree>
    <p:extLst>
      <p:ext uri="{BB962C8B-B14F-4D97-AF65-F5344CB8AC3E}">
        <p14:creationId xmlns:p14="http://schemas.microsoft.com/office/powerpoint/2010/main" val="3175959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Civil Rights are Advanced</a:t>
            </a:r>
            <a:endParaRPr lang="en-US" dirty="0"/>
          </a:p>
        </p:txBody>
      </p:sp>
      <p:sp>
        <p:nvSpPr>
          <p:cNvPr id="3" name="Content Placeholder 2"/>
          <p:cNvSpPr>
            <a:spLocks noGrp="1"/>
          </p:cNvSpPr>
          <p:nvPr>
            <p:ph idx="1"/>
          </p:nvPr>
        </p:nvSpPr>
        <p:spPr/>
        <p:txBody>
          <a:bodyPr/>
          <a:lstStyle/>
          <a:p>
            <a:r>
              <a:rPr lang="en-US" dirty="0" smtClean="0"/>
              <a:t>Civil Rights movement of 1950s and 1960s succeeded in eliminating legal or de jure segregation and knocking down barriers to African Americans voting and political participation.</a:t>
            </a:r>
          </a:p>
          <a:p>
            <a:r>
              <a:rPr lang="en-US" dirty="0" smtClean="0"/>
              <a:t>Symbol of progress was appointment of Thurgood Marshall as first African American Supreme Court Justice in 1967. </a:t>
            </a:r>
          </a:p>
          <a:p>
            <a:r>
              <a:rPr lang="en-US" dirty="0" smtClean="0"/>
              <a:t>Congress passed one final civil rights measure the Fair Housing Act, which banned discrimination in housing. </a:t>
            </a:r>
            <a:endParaRPr lang="en-US" dirty="0"/>
          </a:p>
        </p:txBody>
      </p:sp>
    </p:spTree>
    <p:extLst>
      <p:ext uri="{BB962C8B-B14F-4D97-AF65-F5344CB8AC3E}">
        <p14:creationId xmlns:p14="http://schemas.microsoft.com/office/powerpoint/2010/main" val="664549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Controversial Issues Remain</a:t>
            </a:r>
            <a:endParaRPr lang="en-US" dirty="0"/>
          </a:p>
        </p:txBody>
      </p:sp>
      <p:sp>
        <p:nvSpPr>
          <p:cNvPr id="3" name="Content Placeholder 2"/>
          <p:cNvSpPr>
            <a:spLocks noGrp="1"/>
          </p:cNvSpPr>
          <p:nvPr>
            <p:ph idx="1"/>
          </p:nvPr>
        </p:nvSpPr>
        <p:spPr/>
        <p:txBody>
          <a:bodyPr/>
          <a:lstStyle/>
          <a:p>
            <a:r>
              <a:rPr lang="en-US" dirty="0" smtClean="0"/>
              <a:t>Until the nation addressed the legacy of this unequal treatment </a:t>
            </a:r>
            <a:r>
              <a:rPr lang="en-US" smtClean="0"/>
              <a:t>Thurgood Marshall </a:t>
            </a:r>
            <a:r>
              <a:rPr lang="en-US" dirty="0" smtClean="0"/>
              <a:t>asserted it would not fulfill its promise providing equal rights and opportunities to all. </a:t>
            </a:r>
            <a:endParaRPr lang="en-US" dirty="0"/>
          </a:p>
        </p:txBody>
      </p:sp>
    </p:spTree>
    <p:extLst>
      <p:ext uri="{BB962C8B-B14F-4D97-AF65-F5344CB8AC3E}">
        <p14:creationId xmlns:p14="http://schemas.microsoft.com/office/powerpoint/2010/main" val="2843727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Push for Voting Rights </a:t>
            </a:r>
            <a:endParaRPr lang="en-US" dirty="0"/>
          </a:p>
        </p:txBody>
      </p:sp>
      <p:sp>
        <p:nvSpPr>
          <p:cNvPr id="3" name="Content Placeholder 2"/>
          <p:cNvSpPr>
            <a:spLocks noGrp="1"/>
          </p:cNvSpPr>
          <p:nvPr>
            <p:ph idx="1"/>
          </p:nvPr>
        </p:nvSpPr>
        <p:spPr/>
        <p:txBody>
          <a:bodyPr>
            <a:normAutofit/>
          </a:bodyPr>
          <a:lstStyle/>
          <a:p>
            <a:r>
              <a:rPr lang="en-US" dirty="0" smtClean="0"/>
              <a:t>None of the Federal Court decisions or civil rights measures passed through 1964 fundamentally affected the right to vote. </a:t>
            </a:r>
          </a:p>
          <a:p>
            <a:r>
              <a:rPr lang="en-US" b="1" dirty="0"/>
              <a:t>In 1964, many African </a:t>
            </a:r>
            <a:r>
              <a:rPr lang="en-US" b="1" dirty="0" smtClean="0"/>
              <a:t>Americans were </a:t>
            </a:r>
            <a:r>
              <a:rPr lang="en-US" b="1" dirty="0"/>
              <a:t>still denied the right to vote.</a:t>
            </a:r>
          </a:p>
          <a:p>
            <a:r>
              <a:rPr lang="en-US" dirty="0"/>
              <a:t>Southern states </a:t>
            </a:r>
            <a:r>
              <a:rPr lang="en-US" dirty="0" smtClean="0"/>
              <a:t>used literacy </a:t>
            </a:r>
            <a:r>
              <a:rPr lang="en-US" dirty="0"/>
              <a:t>tests, poll </a:t>
            </a:r>
            <a:r>
              <a:rPr lang="en-US" dirty="0" smtClean="0"/>
              <a:t>taxes, and </a:t>
            </a:r>
            <a:r>
              <a:rPr lang="en-US" dirty="0"/>
              <a:t>intimidation to </a:t>
            </a:r>
            <a:r>
              <a:rPr lang="en-US" dirty="0" smtClean="0"/>
              <a:t>prevent African </a:t>
            </a:r>
            <a:r>
              <a:rPr lang="en-US" dirty="0"/>
              <a:t>Americans </a:t>
            </a:r>
            <a:r>
              <a:rPr lang="en-US" dirty="0" smtClean="0"/>
              <a:t>from voting</a:t>
            </a:r>
            <a:r>
              <a:rPr lang="en-US" dirty="0"/>
              <a:t>.</a:t>
            </a:r>
          </a:p>
          <a:p>
            <a:r>
              <a:rPr lang="en-US" dirty="0"/>
              <a:t>The major civil rights groups decided to </a:t>
            </a:r>
            <a:r>
              <a:rPr lang="en-US" dirty="0" smtClean="0"/>
              <a:t>end this </a:t>
            </a:r>
            <a:r>
              <a:rPr lang="en-US" dirty="0"/>
              <a:t>injustice.</a:t>
            </a:r>
          </a:p>
        </p:txBody>
      </p:sp>
    </p:spTree>
    <p:extLst>
      <p:ext uri="{BB962C8B-B14F-4D97-AF65-F5344CB8AC3E}">
        <p14:creationId xmlns:p14="http://schemas.microsoft.com/office/powerpoint/2010/main" val="239849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SNCC Stages Freedom Summer </a:t>
            </a:r>
            <a:endParaRPr lang="en-US" dirty="0"/>
          </a:p>
        </p:txBody>
      </p:sp>
      <p:sp>
        <p:nvSpPr>
          <p:cNvPr id="3" name="Content Placeholder 2"/>
          <p:cNvSpPr>
            <a:spLocks noGrp="1"/>
          </p:cNvSpPr>
          <p:nvPr>
            <p:ph idx="1"/>
          </p:nvPr>
        </p:nvSpPr>
        <p:spPr/>
        <p:txBody>
          <a:bodyPr>
            <a:normAutofit/>
          </a:bodyPr>
          <a:lstStyle/>
          <a:p>
            <a:r>
              <a:rPr lang="en-US" dirty="0"/>
              <a:t>In the summer </a:t>
            </a:r>
            <a:r>
              <a:rPr lang="en-US" dirty="0" smtClean="0"/>
              <a:t>of 1964</a:t>
            </a:r>
            <a:r>
              <a:rPr lang="en-US" dirty="0"/>
              <a:t>, the </a:t>
            </a:r>
            <a:r>
              <a:rPr lang="en-US" dirty="0" smtClean="0"/>
              <a:t>SNCC enlisted 1,000 volunteers </a:t>
            </a:r>
            <a:r>
              <a:rPr lang="en-US" dirty="0"/>
              <a:t>to help</a:t>
            </a:r>
          </a:p>
          <a:p>
            <a:r>
              <a:rPr lang="en-US" dirty="0"/>
              <a:t>African </a:t>
            </a:r>
            <a:r>
              <a:rPr lang="en-US" dirty="0" smtClean="0"/>
              <a:t>Americans in </a:t>
            </a:r>
            <a:r>
              <a:rPr lang="en-US" dirty="0"/>
              <a:t>the </a:t>
            </a:r>
            <a:r>
              <a:rPr lang="en-US" dirty="0" smtClean="0"/>
              <a:t>South register </a:t>
            </a:r>
            <a:r>
              <a:rPr lang="en-US" dirty="0"/>
              <a:t>to vote</a:t>
            </a:r>
            <a:r>
              <a:rPr lang="en-US" dirty="0" smtClean="0"/>
              <a:t>.</a:t>
            </a:r>
          </a:p>
          <a:p>
            <a:r>
              <a:rPr lang="en-US" dirty="0"/>
              <a:t>The campaign was known </a:t>
            </a:r>
            <a:r>
              <a:rPr lang="en-US" dirty="0" smtClean="0"/>
              <a:t>as </a:t>
            </a:r>
            <a:r>
              <a:rPr lang="en-US" b="1" dirty="0" smtClean="0"/>
              <a:t>Freedom </a:t>
            </a:r>
            <a:r>
              <a:rPr lang="en-US" b="1" dirty="0"/>
              <a:t>Summer</a:t>
            </a:r>
            <a:r>
              <a:rPr lang="en-US" b="1" dirty="0" smtClean="0"/>
              <a:t>.</a:t>
            </a:r>
          </a:p>
          <a:p>
            <a:r>
              <a:rPr lang="en-US" dirty="0"/>
              <a:t>Three campaign </a:t>
            </a:r>
            <a:r>
              <a:rPr lang="en-US" dirty="0" smtClean="0"/>
              <a:t>volunteers were </a:t>
            </a:r>
            <a:r>
              <a:rPr lang="en-US" dirty="0"/>
              <a:t>murdered, but </a:t>
            </a:r>
            <a:r>
              <a:rPr lang="en-US" dirty="0" smtClean="0"/>
              <a:t>other volunteers </a:t>
            </a:r>
            <a:r>
              <a:rPr lang="en-US" dirty="0"/>
              <a:t>were not deterred.</a:t>
            </a:r>
          </a:p>
          <a:p>
            <a:r>
              <a:rPr lang="en-US" dirty="0" smtClean="0"/>
              <a:t>From </a:t>
            </a:r>
            <a:r>
              <a:rPr lang="en-US" dirty="0"/>
              <a:t>this effort, the </a:t>
            </a:r>
            <a:r>
              <a:rPr lang="en-US" dirty="0" smtClean="0"/>
              <a:t>Mississippi Freedom </a:t>
            </a:r>
            <a:r>
              <a:rPr lang="en-US" dirty="0"/>
              <a:t>Democratic </a:t>
            </a:r>
            <a:r>
              <a:rPr lang="en-US" dirty="0" smtClean="0"/>
              <a:t>party (MFDC</a:t>
            </a:r>
            <a:r>
              <a:rPr lang="en-US" dirty="0"/>
              <a:t>) was formed as </a:t>
            </a:r>
            <a:r>
              <a:rPr lang="en-US" dirty="0" smtClean="0"/>
              <a:t>an alternative </a:t>
            </a:r>
            <a:r>
              <a:rPr lang="en-US" dirty="0"/>
              <a:t>to the </a:t>
            </a:r>
            <a:r>
              <a:rPr lang="en-US" dirty="0" smtClean="0"/>
              <a:t>all-white state </a:t>
            </a:r>
            <a:r>
              <a:rPr lang="en-US" dirty="0"/>
              <a:t>Democratic party.</a:t>
            </a:r>
          </a:p>
        </p:txBody>
      </p:sp>
    </p:spTree>
    <p:extLst>
      <p:ext uri="{BB962C8B-B14F-4D97-AF65-F5344CB8AC3E}">
        <p14:creationId xmlns:p14="http://schemas.microsoft.com/office/powerpoint/2010/main" val="478001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 MFDP delegation traveled to the </a:t>
            </a:r>
            <a:r>
              <a:rPr lang="en-US" dirty="0" smtClean="0"/>
              <a:t>Democratic Convention </a:t>
            </a:r>
            <a:r>
              <a:rPr lang="en-US" dirty="0"/>
              <a:t>in 1964 hoping to be recognized </a:t>
            </a:r>
            <a:r>
              <a:rPr lang="en-US" dirty="0" smtClean="0"/>
              <a:t>as Mississippi’s </a:t>
            </a:r>
            <a:r>
              <a:rPr lang="en-US" dirty="0"/>
              <a:t>only Democratic party</a:t>
            </a:r>
            <a:r>
              <a:rPr lang="en-US" dirty="0" smtClean="0"/>
              <a:t>.</a:t>
            </a:r>
          </a:p>
          <a:p>
            <a:r>
              <a:rPr lang="en-US" dirty="0"/>
              <a:t>MFDP member </a:t>
            </a:r>
            <a:r>
              <a:rPr lang="en-US" b="1" dirty="0"/>
              <a:t>Fannie </a:t>
            </a:r>
            <a:r>
              <a:rPr lang="en-US" b="1" dirty="0" smtClean="0"/>
              <a:t>Lou Hamer </a:t>
            </a:r>
            <a:r>
              <a:rPr lang="en-US" dirty="0"/>
              <a:t>testified on how </a:t>
            </a:r>
            <a:r>
              <a:rPr lang="en-US" dirty="0" smtClean="0"/>
              <a:t>she lost </a:t>
            </a:r>
            <a:r>
              <a:rPr lang="en-US" dirty="0"/>
              <a:t>her home for daring </a:t>
            </a:r>
            <a:r>
              <a:rPr lang="en-US" dirty="0" smtClean="0"/>
              <a:t>to register </a:t>
            </a:r>
            <a:r>
              <a:rPr lang="en-US" dirty="0"/>
              <a:t>to vote.</a:t>
            </a:r>
          </a:p>
          <a:p>
            <a:r>
              <a:rPr lang="en-US" dirty="0"/>
              <a:t>Party officials refused to </a:t>
            </a:r>
            <a:r>
              <a:rPr lang="en-US" dirty="0" smtClean="0"/>
              <a:t>seat the </a:t>
            </a:r>
            <a:r>
              <a:rPr lang="en-US" dirty="0"/>
              <a:t>MFDP, but offered </a:t>
            </a:r>
            <a:r>
              <a:rPr lang="en-US" dirty="0" smtClean="0"/>
              <a:t>a compromise</a:t>
            </a:r>
            <a:r>
              <a:rPr lang="en-US" dirty="0"/>
              <a:t>: two </a:t>
            </a:r>
            <a:r>
              <a:rPr lang="en-US" dirty="0" smtClean="0"/>
              <a:t>MFDP members </a:t>
            </a:r>
            <a:r>
              <a:rPr lang="en-US" dirty="0"/>
              <a:t>could be </a:t>
            </a:r>
            <a:r>
              <a:rPr lang="en-US" dirty="0" smtClean="0"/>
              <a:t>at-large delegates.</a:t>
            </a:r>
            <a:endParaRPr lang="en-US" dirty="0"/>
          </a:p>
          <a:p>
            <a:r>
              <a:rPr lang="en-US" dirty="0"/>
              <a:t>Neither the </a:t>
            </a:r>
            <a:r>
              <a:rPr lang="en-US" dirty="0" smtClean="0"/>
              <a:t>MFDP nor Mississippi’s regular Democratic delegation would accept the compromise</a:t>
            </a:r>
            <a:r>
              <a:rPr lang="en-US" dirty="0"/>
              <a:t>.</a:t>
            </a:r>
          </a:p>
        </p:txBody>
      </p:sp>
    </p:spTree>
    <p:extLst>
      <p:ext uri="{BB962C8B-B14F-4D97-AF65-F5344CB8AC3E}">
        <p14:creationId xmlns:p14="http://schemas.microsoft.com/office/powerpoint/2010/main" val="229335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Marching on Selma</a:t>
            </a:r>
            <a:endParaRPr lang="en-US" dirty="0"/>
          </a:p>
        </p:txBody>
      </p:sp>
      <p:sp>
        <p:nvSpPr>
          <p:cNvPr id="3" name="Content Placeholder 2"/>
          <p:cNvSpPr>
            <a:spLocks noGrp="1"/>
          </p:cNvSpPr>
          <p:nvPr>
            <p:ph idx="1"/>
          </p:nvPr>
        </p:nvSpPr>
        <p:spPr/>
        <p:txBody>
          <a:bodyPr/>
          <a:lstStyle/>
          <a:p>
            <a:r>
              <a:rPr lang="en-US" dirty="0"/>
              <a:t>In March 1965, Rev. King organized a march on </a:t>
            </a:r>
            <a:r>
              <a:rPr lang="en-US" dirty="0" smtClean="0"/>
              <a:t>Selma, Alabama</a:t>
            </a:r>
            <a:r>
              <a:rPr lang="en-US" dirty="0"/>
              <a:t>, to pressure Congress to pass voting rights laws.</a:t>
            </a:r>
          </a:p>
          <a:p>
            <a:r>
              <a:rPr lang="en-US" dirty="0"/>
              <a:t>Once again, the nonviolent marchers were met </a:t>
            </a:r>
            <a:r>
              <a:rPr lang="en-US" dirty="0" smtClean="0"/>
              <a:t>with a </a:t>
            </a:r>
            <a:r>
              <a:rPr lang="en-US" dirty="0"/>
              <a:t>violent response.</a:t>
            </a:r>
          </a:p>
          <a:p>
            <a:r>
              <a:rPr lang="en-US" dirty="0"/>
              <a:t>And once again, Americans were outraged by </a:t>
            </a:r>
            <a:r>
              <a:rPr lang="en-US" dirty="0" smtClean="0"/>
              <a:t>what they </a:t>
            </a:r>
            <a:r>
              <a:rPr lang="en-US" dirty="0"/>
              <a:t>saw on national </a:t>
            </a:r>
            <a:r>
              <a:rPr lang="en-US" dirty="0" smtClean="0"/>
              <a:t>television.</a:t>
            </a:r>
          </a:p>
          <a:p>
            <a:r>
              <a:rPr lang="en-US" b="1" dirty="0" smtClean="0"/>
              <a:t>President </a:t>
            </a:r>
            <a:r>
              <a:rPr lang="en-US" b="1" dirty="0"/>
              <a:t>Johnson himself went on television </a:t>
            </a:r>
            <a:r>
              <a:rPr lang="en-US" b="1" dirty="0" smtClean="0"/>
              <a:t>and called </a:t>
            </a:r>
            <a:r>
              <a:rPr lang="en-US" b="1" dirty="0"/>
              <a:t>for a strong voting rights law.</a:t>
            </a:r>
            <a:endParaRPr lang="en-US" dirty="0"/>
          </a:p>
        </p:txBody>
      </p:sp>
    </p:spTree>
    <p:extLst>
      <p:ext uri="{BB962C8B-B14F-4D97-AF65-F5344CB8AC3E}">
        <p14:creationId xmlns:p14="http://schemas.microsoft.com/office/powerpoint/2010/main" val="1936173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Legislation Guarantees Voting Rights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The Voting Rights Act </a:t>
            </a:r>
            <a:r>
              <a:rPr lang="en-US" b="1" dirty="0" smtClean="0"/>
              <a:t>of 1965 was passed.</a:t>
            </a:r>
          </a:p>
          <a:p>
            <a:r>
              <a:rPr lang="en-US" dirty="0"/>
              <a:t>Banned literacy tests</a:t>
            </a:r>
          </a:p>
          <a:p>
            <a:r>
              <a:rPr lang="en-US" dirty="0" smtClean="0"/>
              <a:t>Empowered </a:t>
            </a:r>
            <a:r>
              <a:rPr lang="en-US" dirty="0"/>
              <a:t>the </a:t>
            </a:r>
            <a:r>
              <a:rPr lang="en-US" dirty="0" smtClean="0"/>
              <a:t>federal government </a:t>
            </a:r>
            <a:r>
              <a:rPr lang="en-US" dirty="0"/>
              <a:t>to oversee </a:t>
            </a:r>
            <a:r>
              <a:rPr lang="en-US" dirty="0" smtClean="0"/>
              <a:t>voter registration </a:t>
            </a:r>
            <a:r>
              <a:rPr lang="en-US" dirty="0"/>
              <a:t>and elections </a:t>
            </a:r>
            <a:r>
              <a:rPr lang="en-US" dirty="0" smtClean="0"/>
              <a:t>in states </a:t>
            </a:r>
            <a:r>
              <a:rPr lang="en-US" dirty="0"/>
              <a:t>that </a:t>
            </a:r>
            <a:r>
              <a:rPr lang="en-US" dirty="0" smtClean="0"/>
              <a:t>discriminated against minorities</a:t>
            </a:r>
          </a:p>
          <a:p>
            <a:r>
              <a:rPr lang="en-US" dirty="0" smtClean="0"/>
              <a:t>Extended </a:t>
            </a:r>
            <a:r>
              <a:rPr lang="en-US" dirty="0"/>
              <a:t>to include Hispanic voters in </a:t>
            </a:r>
            <a:r>
              <a:rPr lang="en-US" dirty="0" smtClean="0"/>
              <a:t>1975.</a:t>
            </a:r>
          </a:p>
          <a:p>
            <a:r>
              <a:rPr lang="en-US" dirty="0"/>
              <a:t>President Johnson also called for a federal voting </a:t>
            </a:r>
            <a:r>
              <a:rPr lang="en-US" dirty="0" smtClean="0"/>
              <a:t>rights law</a:t>
            </a:r>
            <a:r>
              <a:rPr lang="en-US" dirty="0"/>
              <a:t>. </a:t>
            </a:r>
            <a:endParaRPr lang="en-US" dirty="0" smtClean="0"/>
          </a:p>
          <a:p>
            <a:r>
              <a:rPr lang="en-US" dirty="0" smtClean="0"/>
              <a:t>The </a:t>
            </a:r>
            <a:r>
              <a:rPr lang="en-US" b="1" dirty="0"/>
              <a:t>Twenty-fourth Amendment </a:t>
            </a:r>
            <a:r>
              <a:rPr lang="en-US" dirty="0"/>
              <a:t>to </a:t>
            </a:r>
            <a:r>
              <a:rPr lang="en-US" dirty="0" smtClean="0"/>
              <a:t>the Constitution</a:t>
            </a:r>
            <a:r>
              <a:rPr lang="en-US" dirty="0"/>
              <a:t>, which banned the poll tax, was ratified.</a:t>
            </a:r>
          </a:p>
          <a:p>
            <a:r>
              <a:rPr lang="en-US" dirty="0"/>
              <a:t>At the same </a:t>
            </a:r>
            <a:r>
              <a:rPr lang="en-US" dirty="0" smtClean="0"/>
              <a:t>time, Supreme Court decisions </a:t>
            </a:r>
            <a:r>
              <a:rPr lang="en-US" dirty="0"/>
              <a:t>were </a:t>
            </a:r>
            <a:r>
              <a:rPr lang="en-US" dirty="0" smtClean="0"/>
              <a:t>handed down </a:t>
            </a:r>
            <a:r>
              <a:rPr lang="en-US" dirty="0"/>
              <a:t>that </a:t>
            </a:r>
            <a:r>
              <a:rPr lang="en-US" dirty="0" smtClean="0"/>
              <a:t>limited racial gerrymandering (practice intended to establish a political advantage for a particular party or group by manipulating </a:t>
            </a:r>
            <a:r>
              <a:rPr lang="en-US" smtClean="0"/>
              <a:t>district boundaries) and </a:t>
            </a:r>
            <a:r>
              <a:rPr lang="en-US" dirty="0"/>
              <a:t>established </a:t>
            </a:r>
            <a:r>
              <a:rPr lang="en-US" dirty="0" smtClean="0"/>
              <a:t>the legal </a:t>
            </a:r>
            <a:r>
              <a:rPr lang="en-US" dirty="0"/>
              <a:t>principle </a:t>
            </a:r>
            <a:r>
              <a:rPr lang="en-US" dirty="0" smtClean="0"/>
              <a:t>of “one </a:t>
            </a:r>
            <a:r>
              <a:rPr lang="en-US" dirty="0"/>
              <a:t>man, one vote.”</a:t>
            </a:r>
          </a:p>
        </p:txBody>
      </p:sp>
    </p:spTree>
    <p:extLst>
      <p:ext uri="{BB962C8B-B14F-4D97-AF65-F5344CB8AC3E}">
        <p14:creationId xmlns:p14="http://schemas.microsoft.com/office/powerpoint/2010/main" val="149866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Frustration Explodes </a:t>
            </a:r>
            <a:r>
              <a:rPr lang="en-US" dirty="0"/>
              <a:t>I</a:t>
            </a:r>
            <a:r>
              <a:rPr lang="en-US" dirty="0" smtClean="0"/>
              <a:t>nto Violence: Racial Violence Plagues Cities</a:t>
            </a:r>
            <a:endParaRPr lang="en-US" dirty="0"/>
          </a:p>
        </p:txBody>
      </p:sp>
      <p:sp>
        <p:nvSpPr>
          <p:cNvPr id="3" name="Content Placeholder 2"/>
          <p:cNvSpPr>
            <a:spLocks noGrp="1"/>
          </p:cNvSpPr>
          <p:nvPr>
            <p:ph idx="1"/>
          </p:nvPr>
        </p:nvSpPr>
        <p:spPr/>
        <p:txBody>
          <a:bodyPr>
            <a:normAutofit fontScale="92500"/>
          </a:bodyPr>
          <a:lstStyle/>
          <a:p>
            <a:r>
              <a:rPr lang="en-US" dirty="0"/>
              <a:t>The </a:t>
            </a:r>
            <a:r>
              <a:rPr lang="en-US" b="1" dirty="0"/>
              <a:t>Watts riots</a:t>
            </a:r>
            <a:r>
              <a:rPr lang="en-US" dirty="0"/>
              <a:t>, sometimes referred to as the </a:t>
            </a:r>
            <a:r>
              <a:rPr lang="en-US" b="1" dirty="0"/>
              <a:t>Watts Rebellion</a:t>
            </a:r>
            <a:r>
              <a:rPr lang="en-US" dirty="0" smtClean="0"/>
              <a:t>, </a:t>
            </a:r>
            <a:r>
              <a:rPr lang="en-US" dirty="0"/>
              <a:t>took place in the Watts neighborhood of Los Angeles from August 11 to 16, 1965.</a:t>
            </a:r>
          </a:p>
          <a:p>
            <a:r>
              <a:rPr lang="en-US" dirty="0"/>
              <a:t>On August 11, 1965, an African-American motorist was arrested for suspicion of drunk driving. A minor roadside argument broke out, and then escalated into a fight. </a:t>
            </a:r>
            <a:endParaRPr lang="en-US" dirty="0" smtClean="0"/>
          </a:p>
          <a:p>
            <a:r>
              <a:rPr lang="en-US" dirty="0" smtClean="0"/>
              <a:t>The </a:t>
            </a:r>
            <a:r>
              <a:rPr lang="en-US" dirty="0"/>
              <a:t>community reacted in outrage to allegations of police brutality that soon spread, and six days of looting and arson followed. Los Angeles police needed the support of nearly 4,000 members of the California Army National Guard to quell the riots, which resulted in 34 </a:t>
            </a:r>
            <a:r>
              <a:rPr lang="en-US" dirty="0" smtClean="0"/>
              <a:t>deaths</a:t>
            </a:r>
            <a:r>
              <a:rPr lang="en-US" baseline="30000" dirty="0"/>
              <a:t> </a:t>
            </a:r>
            <a:r>
              <a:rPr lang="en-US" dirty="0" smtClean="0"/>
              <a:t>and </a:t>
            </a:r>
            <a:r>
              <a:rPr lang="en-US" dirty="0"/>
              <a:t>over $40 million in property damage. The riots were blamed principally on police racism. </a:t>
            </a:r>
          </a:p>
        </p:txBody>
      </p:sp>
    </p:spTree>
    <p:extLst>
      <p:ext uri="{BB962C8B-B14F-4D97-AF65-F5344CB8AC3E}">
        <p14:creationId xmlns:p14="http://schemas.microsoft.com/office/powerpoint/2010/main" val="3410937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a:t>
            </a:r>
            <a:r>
              <a:rPr lang="en-US" dirty="0" err="1" smtClean="0"/>
              <a:t>Kerner</a:t>
            </a:r>
            <a:r>
              <a:rPr lang="en-US" dirty="0" smtClean="0"/>
              <a:t> Commission Seeks the Cause</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National Advisory Commission on Civil Disorders, known as the </a:t>
            </a:r>
            <a:r>
              <a:rPr lang="en-US" dirty="0" err="1"/>
              <a:t>Kerner</a:t>
            </a:r>
            <a:r>
              <a:rPr lang="en-US" dirty="0"/>
              <a:t> Commission after its chair, Governor Otto </a:t>
            </a:r>
            <a:r>
              <a:rPr lang="en-US" dirty="0" err="1"/>
              <a:t>Kerner</a:t>
            </a:r>
            <a:r>
              <a:rPr lang="en-US" dirty="0"/>
              <a:t>, Jr. of Illinois, was an 11-member commission established by President Lyndon B. Johnson in Executive Order 11365 to investigate the causes of the 1967 race riots in </a:t>
            </a:r>
            <a:r>
              <a:rPr lang="en-US" dirty="0" smtClean="0"/>
              <a:t>the United </a:t>
            </a:r>
            <a:r>
              <a:rPr lang="en-US" dirty="0"/>
              <a:t>States and to provide recommendations for the future</a:t>
            </a:r>
            <a:r>
              <a:rPr lang="en-US" dirty="0" smtClean="0"/>
              <a:t>.</a:t>
            </a:r>
          </a:p>
          <a:p>
            <a:r>
              <a:rPr lang="en-US" dirty="0"/>
              <a:t>Its finding was that the riots resulted from black frustration at lack of economic opportunity. Martin Luther King Jr. pronounced the report a "physician's warning of approaching death, with a prescription for life</a:t>
            </a:r>
            <a:r>
              <a:rPr lang="en-US" dirty="0" smtClean="0"/>
              <a:t>.“</a:t>
            </a:r>
          </a:p>
          <a:p>
            <a:r>
              <a:rPr lang="en-US" dirty="0"/>
              <a:t>The report's most famous passage warned, "Our nation is moving toward two societies, one black, one white—separate and unequal</a:t>
            </a:r>
            <a:r>
              <a:rPr lang="en-US" dirty="0" smtClean="0"/>
              <a:t>.“</a:t>
            </a:r>
          </a:p>
          <a:p>
            <a:r>
              <a:rPr lang="en-US" dirty="0"/>
              <a:t>President Lyndon B. Johnson, who had already pushed through the Civil Rights Act and the Voting Rights Act, ignored the report and rejected the </a:t>
            </a:r>
            <a:r>
              <a:rPr lang="en-US" dirty="0" err="1"/>
              <a:t>Kerner</a:t>
            </a:r>
            <a:r>
              <a:rPr lang="en-US" dirty="0"/>
              <a:t> Commission's </a:t>
            </a:r>
            <a:r>
              <a:rPr lang="en-US" dirty="0" smtClean="0"/>
              <a:t>recommendations.</a:t>
            </a:r>
          </a:p>
          <a:p>
            <a:r>
              <a:rPr lang="en-US" dirty="0" smtClean="0"/>
              <a:t>In </a:t>
            </a:r>
            <a:r>
              <a:rPr lang="en-US" dirty="0"/>
              <a:t>April 1968, one month after the release of the </a:t>
            </a:r>
            <a:r>
              <a:rPr lang="en-US" dirty="0" err="1"/>
              <a:t>Kerner</a:t>
            </a:r>
            <a:r>
              <a:rPr lang="en-US" dirty="0"/>
              <a:t> report, rioting broke out in more than 100 cities following the assassination of civil rights leader Martin Luther King, Jr</a:t>
            </a:r>
          </a:p>
          <a:p>
            <a:endParaRPr lang="en-US" dirty="0" smtClean="0"/>
          </a:p>
        </p:txBody>
      </p:sp>
    </p:spTree>
    <p:extLst>
      <p:ext uri="{BB962C8B-B14F-4D97-AF65-F5344CB8AC3E}">
        <p14:creationId xmlns:p14="http://schemas.microsoft.com/office/powerpoint/2010/main" val="766845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Voices for African Americans: Malcom X Offers a Different Vision</a:t>
            </a:r>
            <a:endParaRPr lang="en-US" dirty="0"/>
          </a:p>
        </p:txBody>
      </p:sp>
      <p:sp>
        <p:nvSpPr>
          <p:cNvPr id="3" name="Content Placeholder 2"/>
          <p:cNvSpPr>
            <a:spLocks noGrp="1"/>
          </p:cNvSpPr>
          <p:nvPr>
            <p:ph idx="1"/>
          </p:nvPr>
        </p:nvSpPr>
        <p:spPr/>
        <p:txBody>
          <a:bodyPr>
            <a:normAutofit lnSpcReduction="10000"/>
          </a:bodyPr>
          <a:lstStyle/>
          <a:p>
            <a:r>
              <a:rPr lang="en-US" dirty="0" smtClean="0"/>
              <a:t>Malcom was born in Malcom Little Omaha Nebraska.</a:t>
            </a:r>
          </a:p>
          <a:p>
            <a:r>
              <a:rPr lang="en-US" dirty="0" smtClean="0"/>
              <a:t>Adopted the X to represent his lost African name. </a:t>
            </a:r>
          </a:p>
          <a:p>
            <a:r>
              <a:rPr lang="en-US" dirty="0" smtClean="0"/>
              <a:t>Nation of Islam- a religious sect headed by Elijah Muhammad.</a:t>
            </a:r>
          </a:p>
          <a:p>
            <a:r>
              <a:rPr lang="en-US" dirty="0"/>
              <a:t>While in prison, he became a member of the Nation of Islam (NOI), changing his birth name </a:t>
            </a:r>
            <a:r>
              <a:rPr lang="en-US" b="1" dirty="0"/>
              <a:t>Malcolm Little</a:t>
            </a:r>
            <a:r>
              <a:rPr lang="en-US" dirty="0"/>
              <a:t> to Malcolm X because, he later wrote, </a:t>
            </a:r>
            <a:r>
              <a:rPr lang="en-US" i="1" dirty="0"/>
              <a:t>Little</a:t>
            </a:r>
            <a:r>
              <a:rPr lang="en-US" dirty="0"/>
              <a:t> was the name that "the white </a:t>
            </a:r>
            <a:r>
              <a:rPr lang="en-US" dirty="0" err="1"/>
              <a:t>slavemaster</a:t>
            </a:r>
            <a:r>
              <a:rPr lang="en-US" dirty="0"/>
              <a:t> ... had imposed upon my paternal forebears." </a:t>
            </a:r>
            <a:endParaRPr lang="en-US" dirty="0" smtClean="0"/>
          </a:p>
          <a:p>
            <a:r>
              <a:rPr lang="en-US" dirty="0" smtClean="0"/>
              <a:t>After </a:t>
            </a:r>
            <a:r>
              <a:rPr lang="en-US" dirty="0"/>
              <a:t>his parole in 1952 he quickly rose to become one of the organization's most influential leader, serving as the public face of the controversial group for a dozen years.</a:t>
            </a:r>
          </a:p>
        </p:txBody>
      </p:sp>
    </p:spTree>
    <p:extLst>
      <p:ext uri="{BB962C8B-B14F-4D97-AF65-F5344CB8AC3E}">
        <p14:creationId xmlns:p14="http://schemas.microsoft.com/office/powerpoint/2010/main" val="2222177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1172</Words>
  <Application>Microsoft Office PowerPoint</Application>
  <PresentationFormat>Widescreen</PresentationFormat>
  <Paragraphs>71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Chapter 27 Section 3 </vt:lpstr>
      <vt:lpstr>The Push for Voting Rights </vt:lpstr>
      <vt:lpstr>SNCC Stages Freedom Summer </vt:lpstr>
      <vt:lpstr>PowerPoint Presentation</vt:lpstr>
      <vt:lpstr>Marching on Selma</vt:lpstr>
      <vt:lpstr>New Legislation Guarantees Voting Rights </vt:lpstr>
      <vt:lpstr>Frustration Explodes Into Violence: Racial Violence Plagues Cities</vt:lpstr>
      <vt:lpstr>The Kerner Commission Seeks the Cause</vt:lpstr>
      <vt:lpstr>New Voices for African Americans: Malcom X Offers a Different Vision</vt:lpstr>
      <vt:lpstr>PowerPoint Presentation</vt:lpstr>
      <vt:lpstr>Young Leaders Call for Black Power</vt:lpstr>
      <vt:lpstr>Militants form the Black Panthers</vt:lpstr>
      <vt:lpstr>Martin Luther King’s Final Days</vt:lpstr>
      <vt:lpstr>Significant Gaines and Controversial Issues</vt:lpstr>
      <vt:lpstr>Civil Rights are Advanced</vt:lpstr>
      <vt:lpstr>Controversial Issues Remain</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27 Section 3</dc:title>
  <dc:creator>User</dc:creator>
  <cp:lastModifiedBy>User</cp:lastModifiedBy>
  <cp:revision>10</cp:revision>
  <dcterms:created xsi:type="dcterms:W3CDTF">2017-10-25T14:31:25Z</dcterms:created>
  <dcterms:modified xsi:type="dcterms:W3CDTF">2018-08-29T14:38:13Z</dcterms:modified>
</cp:coreProperties>
</file>