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49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CEF931-79FC-4E3F-9D43-83DC0AFEEB75}"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1B5BE-FBEC-4F78-B930-3613FF5908C2}" type="slidenum">
              <a:rPr lang="en-US" smtClean="0"/>
              <a:t>‹#›</a:t>
            </a:fld>
            <a:endParaRPr lang="en-US"/>
          </a:p>
        </p:txBody>
      </p:sp>
    </p:spTree>
    <p:extLst>
      <p:ext uri="{BB962C8B-B14F-4D97-AF65-F5344CB8AC3E}">
        <p14:creationId xmlns:p14="http://schemas.microsoft.com/office/powerpoint/2010/main" val="115157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CEF931-79FC-4E3F-9D43-83DC0AFEEB75}"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1B5BE-FBEC-4F78-B930-3613FF5908C2}" type="slidenum">
              <a:rPr lang="en-US" smtClean="0"/>
              <a:t>‹#›</a:t>
            </a:fld>
            <a:endParaRPr lang="en-US"/>
          </a:p>
        </p:txBody>
      </p:sp>
    </p:spTree>
    <p:extLst>
      <p:ext uri="{BB962C8B-B14F-4D97-AF65-F5344CB8AC3E}">
        <p14:creationId xmlns:p14="http://schemas.microsoft.com/office/powerpoint/2010/main" val="3744447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CEF931-79FC-4E3F-9D43-83DC0AFEEB75}"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1B5BE-FBEC-4F78-B930-3613FF5908C2}" type="slidenum">
              <a:rPr lang="en-US" smtClean="0"/>
              <a:t>‹#›</a:t>
            </a:fld>
            <a:endParaRPr lang="en-US"/>
          </a:p>
        </p:txBody>
      </p:sp>
    </p:spTree>
    <p:extLst>
      <p:ext uri="{BB962C8B-B14F-4D97-AF65-F5344CB8AC3E}">
        <p14:creationId xmlns:p14="http://schemas.microsoft.com/office/powerpoint/2010/main" val="1673707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CEF931-79FC-4E3F-9D43-83DC0AFEEB75}"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1B5BE-FBEC-4F78-B930-3613FF5908C2}" type="slidenum">
              <a:rPr lang="en-US" smtClean="0"/>
              <a:t>‹#›</a:t>
            </a:fld>
            <a:endParaRPr lang="en-US"/>
          </a:p>
        </p:txBody>
      </p:sp>
    </p:spTree>
    <p:extLst>
      <p:ext uri="{BB962C8B-B14F-4D97-AF65-F5344CB8AC3E}">
        <p14:creationId xmlns:p14="http://schemas.microsoft.com/office/powerpoint/2010/main" val="2898142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FCEF931-79FC-4E3F-9D43-83DC0AFEEB75}"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1B5BE-FBEC-4F78-B930-3613FF5908C2}" type="slidenum">
              <a:rPr lang="en-US" smtClean="0"/>
              <a:t>‹#›</a:t>
            </a:fld>
            <a:endParaRPr lang="en-US"/>
          </a:p>
        </p:txBody>
      </p:sp>
    </p:spTree>
    <p:extLst>
      <p:ext uri="{BB962C8B-B14F-4D97-AF65-F5344CB8AC3E}">
        <p14:creationId xmlns:p14="http://schemas.microsoft.com/office/powerpoint/2010/main" val="2415652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CEF931-79FC-4E3F-9D43-83DC0AFEEB75}"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31B5BE-FBEC-4F78-B930-3613FF5908C2}" type="slidenum">
              <a:rPr lang="en-US" smtClean="0"/>
              <a:t>‹#›</a:t>
            </a:fld>
            <a:endParaRPr lang="en-US"/>
          </a:p>
        </p:txBody>
      </p:sp>
    </p:spTree>
    <p:extLst>
      <p:ext uri="{BB962C8B-B14F-4D97-AF65-F5344CB8AC3E}">
        <p14:creationId xmlns:p14="http://schemas.microsoft.com/office/powerpoint/2010/main" val="2516802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CEF931-79FC-4E3F-9D43-83DC0AFEEB75}" type="datetimeFigureOut">
              <a:rPr lang="en-US" smtClean="0"/>
              <a:t>8/29/2018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31B5BE-FBEC-4F78-B930-3613FF5908C2}" type="slidenum">
              <a:rPr lang="en-US" smtClean="0"/>
              <a:t>‹#›</a:t>
            </a:fld>
            <a:endParaRPr lang="en-US"/>
          </a:p>
        </p:txBody>
      </p:sp>
    </p:spTree>
    <p:extLst>
      <p:ext uri="{BB962C8B-B14F-4D97-AF65-F5344CB8AC3E}">
        <p14:creationId xmlns:p14="http://schemas.microsoft.com/office/powerpoint/2010/main" val="887728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CEF931-79FC-4E3F-9D43-83DC0AFEEB75}" type="datetimeFigureOut">
              <a:rPr lang="en-US" smtClean="0"/>
              <a:t>8/29/2018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31B5BE-FBEC-4F78-B930-3613FF5908C2}" type="slidenum">
              <a:rPr lang="en-US" smtClean="0"/>
              <a:t>‹#›</a:t>
            </a:fld>
            <a:endParaRPr lang="en-US"/>
          </a:p>
        </p:txBody>
      </p:sp>
    </p:spTree>
    <p:extLst>
      <p:ext uri="{BB962C8B-B14F-4D97-AF65-F5344CB8AC3E}">
        <p14:creationId xmlns:p14="http://schemas.microsoft.com/office/powerpoint/2010/main" val="3325984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EF931-79FC-4E3F-9D43-83DC0AFEEB75}" type="datetimeFigureOut">
              <a:rPr lang="en-US" smtClean="0"/>
              <a:t>8/29/2018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31B5BE-FBEC-4F78-B930-3613FF5908C2}" type="slidenum">
              <a:rPr lang="en-US" smtClean="0"/>
              <a:t>‹#›</a:t>
            </a:fld>
            <a:endParaRPr lang="en-US"/>
          </a:p>
        </p:txBody>
      </p:sp>
    </p:spTree>
    <p:extLst>
      <p:ext uri="{BB962C8B-B14F-4D97-AF65-F5344CB8AC3E}">
        <p14:creationId xmlns:p14="http://schemas.microsoft.com/office/powerpoint/2010/main" val="2576687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FCEF931-79FC-4E3F-9D43-83DC0AFEEB75}"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31B5BE-FBEC-4F78-B930-3613FF5908C2}" type="slidenum">
              <a:rPr lang="en-US" smtClean="0"/>
              <a:t>‹#›</a:t>
            </a:fld>
            <a:endParaRPr lang="en-US"/>
          </a:p>
        </p:txBody>
      </p:sp>
    </p:spTree>
    <p:extLst>
      <p:ext uri="{BB962C8B-B14F-4D97-AF65-F5344CB8AC3E}">
        <p14:creationId xmlns:p14="http://schemas.microsoft.com/office/powerpoint/2010/main" val="3791565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FCEF931-79FC-4E3F-9D43-83DC0AFEEB75}"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31B5BE-FBEC-4F78-B930-3613FF5908C2}" type="slidenum">
              <a:rPr lang="en-US" smtClean="0"/>
              <a:t>‹#›</a:t>
            </a:fld>
            <a:endParaRPr lang="en-US"/>
          </a:p>
        </p:txBody>
      </p:sp>
    </p:spTree>
    <p:extLst>
      <p:ext uri="{BB962C8B-B14F-4D97-AF65-F5344CB8AC3E}">
        <p14:creationId xmlns:p14="http://schemas.microsoft.com/office/powerpoint/2010/main" val="555667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EF931-79FC-4E3F-9D43-83DC0AFEEB75}" type="datetimeFigureOut">
              <a:rPr lang="en-US" smtClean="0"/>
              <a:t>8/29/2018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1B5BE-FBEC-4F78-B930-3613FF5908C2}" type="slidenum">
              <a:rPr lang="en-US" smtClean="0"/>
              <a:t>‹#›</a:t>
            </a:fld>
            <a:endParaRPr lang="en-US"/>
          </a:p>
        </p:txBody>
      </p:sp>
    </p:spTree>
    <p:extLst>
      <p:ext uri="{BB962C8B-B14F-4D97-AF65-F5344CB8AC3E}">
        <p14:creationId xmlns:p14="http://schemas.microsoft.com/office/powerpoint/2010/main" val="2574000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28 Section 1</a:t>
            </a:r>
            <a:endParaRPr lang="en-US" dirty="0"/>
          </a:p>
        </p:txBody>
      </p:sp>
      <p:sp>
        <p:nvSpPr>
          <p:cNvPr id="3" name="Subtitle 2"/>
          <p:cNvSpPr>
            <a:spLocks noGrp="1"/>
          </p:cNvSpPr>
          <p:nvPr>
            <p:ph type="subTitle" idx="1"/>
          </p:nvPr>
        </p:nvSpPr>
        <p:spPr/>
        <p:txBody>
          <a:bodyPr/>
          <a:lstStyle/>
          <a:p>
            <a:r>
              <a:rPr lang="en-US" dirty="0" smtClean="0"/>
              <a:t>Kennedy and the Cold War</a:t>
            </a:r>
            <a:endParaRPr lang="en-US" dirty="0"/>
          </a:p>
        </p:txBody>
      </p:sp>
    </p:spTree>
    <p:extLst>
      <p:ext uri="{BB962C8B-B14F-4D97-AF65-F5344CB8AC3E}">
        <p14:creationId xmlns:p14="http://schemas.microsoft.com/office/powerpoint/2010/main" val="138625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Confronting Communism in Cuba</a:t>
            </a:r>
            <a:endParaRPr lang="en-US" dirty="0"/>
          </a:p>
        </p:txBody>
      </p:sp>
      <p:sp>
        <p:nvSpPr>
          <p:cNvPr id="3" name="Content Placeholder 2"/>
          <p:cNvSpPr>
            <a:spLocks noGrp="1"/>
          </p:cNvSpPr>
          <p:nvPr>
            <p:ph idx="1"/>
          </p:nvPr>
        </p:nvSpPr>
        <p:spPr/>
        <p:txBody>
          <a:bodyPr/>
          <a:lstStyle/>
          <a:p>
            <a:r>
              <a:rPr lang="en-US" dirty="0" smtClean="0"/>
              <a:t>U.S. tried to cultivate good relations with Castro but it was clear that the Cuban leader was determined to nationalize land held by private U.S. citizens, enforce radical measures and accept Soviet economic and military aid. </a:t>
            </a:r>
            <a:endParaRPr lang="en-US" dirty="0"/>
          </a:p>
          <a:p>
            <a:r>
              <a:rPr lang="en-US" dirty="0" smtClean="0"/>
              <a:t>Cubans fled the country to Miami and Southern Florida.</a:t>
            </a:r>
            <a:endParaRPr lang="en-US" dirty="0"/>
          </a:p>
        </p:txBody>
      </p:sp>
    </p:spTree>
    <p:extLst>
      <p:ext uri="{BB962C8B-B14F-4D97-AF65-F5344CB8AC3E}">
        <p14:creationId xmlns:p14="http://schemas.microsoft.com/office/powerpoint/2010/main" val="2756575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Bay of Pigs Invasion</a:t>
            </a:r>
            <a:endParaRPr lang="en-US" dirty="0"/>
          </a:p>
        </p:txBody>
      </p:sp>
      <p:sp>
        <p:nvSpPr>
          <p:cNvPr id="3" name="Content Placeholder 2"/>
          <p:cNvSpPr>
            <a:spLocks noGrp="1"/>
          </p:cNvSpPr>
          <p:nvPr>
            <p:ph idx="1"/>
          </p:nvPr>
        </p:nvSpPr>
        <p:spPr/>
        <p:txBody>
          <a:bodyPr>
            <a:normAutofit lnSpcReduction="10000"/>
          </a:bodyPr>
          <a:lstStyle/>
          <a:p>
            <a:r>
              <a:rPr lang="en-US" dirty="0" smtClean="0"/>
              <a:t>Fidel Castro helped to lead the Cuban Revolution in overthrowing the existing government of Cuba in 1959. He was an ardent communist and was allied with the Soviet Union. This deeply concerned the United States as this gave communism and the Soviet Union a foothold in the Americas. </a:t>
            </a:r>
          </a:p>
          <a:p>
            <a:r>
              <a:rPr lang="en-US" dirty="0" smtClean="0"/>
              <a:t>The CIA, or Central Intelligence Agency, was tasked with overthrowing Fidel Castro's government in Cuba. There were many people from Cuba, called exiles, who had fled the country when Fidel Castro had become leader. The CIA began to train these exiles in guerrilla warfare. The idea was that they would sneak back into Cuba and begin a guerrilla war against Castro. They would gather others and eventually overthrow Castro. </a:t>
            </a:r>
          </a:p>
        </p:txBody>
      </p:sp>
    </p:spTree>
    <p:extLst>
      <p:ext uri="{BB962C8B-B14F-4D97-AF65-F5344CB8AC3E}">
        <p14:creationId xmlns:p14="http://schemas.microsoft.com/office/powerpoint/2010/main" val="1799376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plan changed, however. The new plan was help the exiles to invade the island. The hope was that locals would join forces with them and they would quickly take over. </a:t>
            </a:r>
          </a:p>
          <a:p>
            <a:r>
              <a:rPr lang="en-US" dirty="0" smtClean="0"/>
              <a:t>In 1961 the United States sent trained Cuban exiles to Cuba to try and overthrow Fidel Castro's government. They failed miserably. The invasion is considered part of the Cold War because the United States was trying to prevent communism from taking hold in the Americas. </a:t>
            </a:r>
          </a:p>
          <a:p>
            <a:endParaRPr lang="en-US" dirty="0"/>
          </a:p>
        </p:txBody>
      </p:sp>
    </p:spTree>
    <p:extLst>
      <p:ext uri="{BB962C8B-B14F-4D97-AF65-F5344CB8AC3E}">
        <p14:creationId xmlns:p14="http://schemas.microsoft.com/office/powerpoint/2010/main" val="1399034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 invasion was originally planned to occur at the city of Trinidad, but President Kennedy thought that they needed a more secluded place. </a:t>
            </a:r>
          </a:p>
          <a:p>
            <a:pPr lvl="1"/>
            <a:r>
              <a:rPr lang="en-US" dirty="0" smtClean="0"/>
              <a:t>The Bay of Pigs was chosen instead. </a:t>
            </a:r>
          </a:p>
          <a:p>
            <a:r>
              <a:rPr lang="en-US" dirty="0" smtClean="0"/>
              <a:t>The idea was that planes would fly in first and destroy the air force. Then the invasion force of 1500 soldiers would land. They hoped that the Cuban people would join them in rebelling against Castro. </a:t>
            </a:r>
          </a:p>
          <a:p>
            <a:r>
              <a:rPr lang="en-US" dirty="0" smtClean="0"/>
              <a:t>The CIA tried to plan the invasion in secret, however, too many people knew and word got out. The Cubans knew the invasion was coming. </a:t>
            </a:r>
          </a:p>
          <a:p>
            <a:r>
              <a:rPr lang="en-US" dirty="0" smtClean="0"/>
              <a:t>The results were disastrous for the United States. The government looked weak and the CIA inept. It also seemed to strengthen Castro's government within Cuba and caused him to look to the Soviet Union as a military ally. </a:t>
            </a:r>
            <a:br>
              <a:rPr lang="en-US" dirty="0" smtClean="0"/>
            </a:br>
            <a:endParaRPr lang="en-US" dirty="0"/>
          </a:p>
        </p:txBody>
      </p:sp>
    </p:spTree>
    <p:extLst>
      <p:ext uri="{BB962C8B-B14F-4D97-AF65-F5344CB8AC3E}">
        <p14:creationId xmlns:p14="http://schemas.microsoft.com/office/powerpoint/2010/main" val="2135649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Cuban Missile Crisis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Cuban Missile Crisis occurred in 1962 when the Soviet Union began to install nuclear missiles in Cuba. The United States refused to allow this and, after thirteen tense days and many secret negotiations, the Soviet Union agreed to remove the missiles. </a:t>
            </a:r>
          </a:p>
          <a:p>
            <a:r>
              <a:rPr lang="en-US" dirty="0" smtClean="0"/>
              <a:t> This is perhaps the closest that the United States and the Soviet Union came to nuclear war during the Cold war</a:t>
            </a:r>
          </a:p>
          <a:p>
            <a:r>
              <a:rPr lang="en-US" dirty="0" smtClean="0"/>
              <a:t>Kennedy blamed Nikita Khrushchev, the soviet premier for causing a “reckless and provocative threat to world peace”.</a:t>
            </a:r>
          </a:p>
          <a:p>
            <a:r>
              <a:rPr lang="en-US" dirty="0" smtClean="0"/>
              <a:t>Kennedy announced his plan on October 22, 1962. He showed the world the missile bases and said that the United States would be putting Cuba under "quarantine". This meant that no offensive weapons would be allowed to enter Cuba. He also said that any attack on the US from Cuba would be considered an act of war from the Soviet Union. </a:t>
            </a:r>
            <a:endParaRPr lang="en-US" dirty="0"/>
          </a:p>
          <a:p>
            <a:r>
              <a:rPr lang="en-US" dirty="0" smtClean="0"/>
              <a:t>Over the next several days the crisis became more intense. The Soviet Union said they would not back down. By the 24th, Kennedy believed the US would have to invade Cuba.  </a:t>
            </a:r>
          </a:p>
          <a:p>
            <a:endParaRPr lang="en-US" dirty="0"/>
          </a:p>
        </p:txBody>
      </p:sp>
    </p:spTree>
    <p:extLst>
      <p:ext uri="{BB962C8B-B14F-4D97-AF65-F5344CB8AC3E}">
        <p14:creationId xmlns:p14="http://schemas.microsoft.com/office/powerpoint/2010/main" val="4227380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Although the Soviet Union was publicly saying they would never back down, they were secretly negotiating with the United States. Eventually the two sides reached an agreement.</a:t>
            </a:r>
          </a:p>
          <a:p>
            <a:r>
              <a:rPr lang="en-US" dirty="0" smtClean="0"/>
              <a:t>The Soviet Union would remove the missiles from Cuba as long as the United States agreed to never invade Cuba again. </a:t>
            </a:r>
          </a:p>
          <a:p>
            <a:r>
              <a:rPr lang="en-US" dirty="0"/>
              <a:t>I</a:t>
            </a:r>
            <a:r>
              <a:rPr lang="en-US" dirty="0" smtClean="0"/>
              <a:t>n secret, the US also had to agree to remove their nuclear missiles from Turkey and Italy. The crisis was over. </a:t>
            </a:r>
            <a:endParaRPr lang="en-US" dirty="0"/>
          </a:p>
        </p:txBody>
      </p:sp>
    </p:spTree>
    <p:extLst>
      <p:ext uri="{BB962C8B-B14F-4D97-AF65-F5344CB8AC3E}">
        <p14:creationId xmlns:p14="http://schemas.microsoft.com/office/powerpoint/2010/main" val="2634310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Result of the Crisis</a:t>
            </a:r>
            <a:endParaRPr lang="en-US" dirty="0"/>
          </a:p>
        </p:txBody>
      </p:sp>
      <p:sp>
        <p:nvSpPr>
          <p:cNvPr id="3" name="Content Placeholder 2"/>
          <p:cNvSpPr>
            <a:spLocks noGrp="1"/>
          </p:cNvSpPr>
          <p:nvPr>
            <p:ph idx="1"/>
          </p:nvPr>
        </p:nvSpPr>
        <p:spPr/>
        <p:txBody>
          <a:bodyPr/>
          <a:lstStyle/>
          <a:p>
            <a:r>
              <a:rPr lang="en-US" dirty="0" smtClean="0"/>
              <a:t>Détente: </a:t>
            </a:r>
            <a:r>
              <a:rPr lang="en-US" dirty="0"/>
              <a:t>the easing of hostility or strained relations, especially between </a:t>
            </a:r>
            <a:r>
              <a:rPr lang="en-US" dirty="0" smtClean="0"/>
              <a:t>countries</a:t>
            </a:r>
          </a:p>
          <a:p>
            <a:r>
              <a:rPr lang="en-US" dirty="0" smtClean="0"/>
              <a:t>They installed a “hot line” telephone system between Moscow and D.C. to improve communication. </a:t>
            </a:r>
          </a:p>
          <a:p>
            <a:r>
              <a:rPr lang="en-US" dirty="0" smtClean="0"/>
              <a:t>Nuclear Test Ban Treaty: formally the </a:t>
            </a:r>
            <a:r>
              <a:rPr lang="en-US" b="1" dirty="0" smtClean="0"/>
              <a:t>Treaty</a:t>
            </a:r>
            <a:r>
              <a:rPr lang="en-US" dirty="0" smtClean="0"/>
              <a:t> </a:t>
            </a:r>
            <a:r>
              <a:rPr lang="en-US" b="1" dirty="0"/>
              <a:t>Banning</a:t>
            </a:r>
            <a:r>
              <a:rPr lang="en-US" dirty="0"/>
              <a:t> </a:t>
            </a:r>
            <a:r>
              <a:rPr lang="en-US" b="1" dirty="0"/>
              <a:t>Nuclear</a:t>
            </a:r>
            <a:r>
              <a:rPr lang="en-US" dirty="0"/>
              <a:t> Weapons </a:t>
            </a:r>
            <a:r>
              <a:rPr lang="en-US" b="1" dirty="0"/>
              <a:t>Tests</a:t>
            </a:r>
            <a:r>
              <a:rPr lang="en-US" dirty="0"/>
              <a:t> in the Atmosphere, in Outer Space, and Under Water, </a:t>
            </a:r>
            <a:r>
              <a:rPr lang="en-US" b="1" dirty="0"/>
              <a:t>treaty</a:t>
            </a:r>
            <a:r>
              <a:rPr lang="en-US" dirty="0"/>
              <a:t> signed in Moscow on August 5, 1963, by the United States, the Soviet Union, and the United Kingdom that </a:t>
            </a:r>
            <a:r>
              <a:rPr lang="en-US" b="1" dirty="0"/>
              <a:t>banned</a:t>
            </a:r>
            <a:r>
              <a:rPr lang="en-US" dirty="0"/>
              <a:t> all </a:t>
            </a:r>
            <a:r>
              <a:rPr lang="en-US" b="1" dirty="0"/>
              <a:t>tests</a:t>
            </a:r>
            <a:r>
              <a:rPr lang="en-US" dirty="0"/>
              <a:t> of </a:t>
            </a:r>
            <a:r>
              <a:rPr lang="en-US" b="1" dirty="0"/>
              <a:t>nuclear</a:t>
            </a:r>
            <a:r>
              <a:rPr lang="en-US" dirty="0"/>
              <a:t> weapons except those conducted underground.</a:t>
            </a:r>
          </a:p>
        </p:txBody>
      </p:sp>
    </p:spTree>
    <p:extLst>
      <p:ext uri="{BB962C8B-B14F-4D97-AF65-F5344CB8AC3E}">
        <p14:creationId xmlns:p14="http://schemas.microsoft.com/office/powerpoint/2010/main" val="3385179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Berlin Crisis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Berlin crisis of 1961, Cold War conflict between the Soviet Union and the United States concerning the status of the divided German city of Berlin. It culminated in the construction of the Berlin Wall in August 1961.</a:t>
            </a:r>
          </a:p>
          <a:p>
            <a:r>
              <a:rPr lang="en-US" dirty="0" smtClean="0"/>
              <a:t>The official purpose of this Berlin Wall was to keep Western “fascists” from entering East Germany and undermining the socialist state, but it primarily served the objective of stemming mass defections from East to West. </a:t>
            </a:r>
          </a:p>
          <a:p>
            <a:r>
              <a:rPr lang="en-US" dirty="0" smtClean="0"/>
              <a:t>The Berlin Wall stood until November 9, 1989, when the head of the East German Communist Party announced that citizens of the GDR could cross the border whenever they pleased</a:t>
            </a:r>
            <a:r>
              <a:rPr lang="en-US" smtClean="0"/>
              <a:t>. </a:t>
            </a:r>
          </a:p>
          <a:p>
            <a:r>
              <a:rPr lang="en-US" smtClean="0"/>
              <a:t>That </a:t>
            </a:r>
            <a:r>
              <a:rPr lang="en-US" dirty="0" smtClean="0"/>
              <a:t>night, ecstatic crowds swarmed the wall. Some crossed freely into West Berlin, while others brought hammers and picks and began to chip away at the wall itself. To this day, the Berlin Wall remains one of the most powerful and enduring symbols of the Cold War.</a:t>
            </a:r>
            <a:endParaRPr lang="en-US" dirty="0"/>
          </a:p>
        </p:txBody>
      </p:sp>
    </p:spTree>
    <p:extLst>
      <p:ext uri="{BB962C8B-B14F-4D97-AF65-F5344CB8AC3E}">
        <p14:creationId xmlns:p14="http://schemas.microsoft.com/office/powerpoint/2010/main" val="1595470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Kennedy Defeats Nixon in 1960</a:t>
            </a:r>
            <a:endParaRPr lang="en-US" dirty="0"/>
          </a:p>
        </p:txBody>
      </p:sp>
      <p:sp>
        <p:nvSpPr>
          <p:cNvPr id="3" name="Content Placeholder 2"/>
          <p:cNvSpPr>
            <a:spLocks noGrp="1"/>
          </p:cNvSpPr>
          <p:nvPr>
            <p:ph idx="1"/>
          </p:nvPr>
        </p:nvSpPr>
        <p:spPr/>
        <p:txBody>
          <a:bodyPr/>
          <a:lstStyle/>
          <a:p>
            <a:r>
              <a:rPr lang="en-US" dirty="0" smtClean="0"/>
              <a:t>For eight years, President Dwight Eisenhower had presided over a nation that had generally enjoyed peace and prosperity. </a:t>
            </a:r>
          </a:p>
          <a:p>
            <a:r>
              <a:rPr lang="en-US" dirty="0" smtClean="0"/>
              <a:t>Still a number of issues caused Americans concerns.</a:t>
            </a:r>
          </a:p>
          <a:p>
            <a:endParaRPr lang="en-US" dirty="0"/>
          </a:p>
        </p:txBody>
      </p:sp>
    </p:spTree>
    <p:extLst>
      <p:ext uri="{BB962C8B-B14F-4D97-AF65-F5344CB8AC3E}">
        <p14:creationId xmlns:p14="http://schemas.microsoft.com/office/powerpoint/2010/main" val="2609825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Candidates</a:t>
            </a:r>
            <a:endParaRPr lang="en-US" dirty="0"/>
          </a:p>
        </p:txBody>
      </p:sp>
      <p:sp>
        <p:nvSpPr>
          <p:cNvPr id="3" name="Content Placeholder 2"/>
          <p:cNvSpPr>
            <a:spLocks noGrp="1"/>
          </p:cNvSpPr>
          <p:nvPr>
            <p:ph idx="1"/>
          </p:nvPr>
        </p:nvSpPr>
        <p:spPr/>
        <p:txBody>
          <a:bodyPr/>
          <a:lstStyle/>
          <a:p>
            <a:r>
              <a:rPr lang="en-US" dirty="0" smtClean="0"/>
              <a:t>JFK –democrat</a:t>
            </a:r>
          </a:p>
          <a:p>
            <a:r>
              <a:rPr lang="en-US" dirty="0" smtClean="0"/>
              <a:t>Richard Nixon- Republican</a:t>
            </a:r>
          </a:p>
          <a:p>
            <a:r>
              <a:rPr lang="en-US" dirty="0" smtClean="0"/>
              <a:t>First time in history candidates had both been born in 20</a:t>
            </a:r>
            <a:r>
              <a:rPr lang="en-US" baseline="30000" dirty="0" smtClean="0"/>
              <a:t>th</a:t>
            </a:r>
            <a:r>
              <a:rPr lang="en-US" dirty="0" smtClean="0"/>
              <a:t> </a:t>
            </a:r>
            <a:r>
              <a:rPr lang="en-US" dirty="0" err="1" smtClean="0"/>
              <a:t>entury</a:t>
            </a:r>
            <a:endParaRPr lang="en-US" dirty="0" smtClean="0"/>
          </a:p>
          <a:p>
            <a:r>
              <a:rPr lang="en-US" dirty="0" smtClean="0"/>
              <a:t>Both served in navy</a:t>
            </a:r>
          </a:p>
          <a:p>
            <a:r>
              <a:rPr lang="en-US" dirty="0" smtClean="0"/>
              <a:t>Elected to congress and senate</a:t>
            </a:r>
          </a:p>
          <a:p>
            <a:r>
              <a:rPr lang="en-US" dirty="0" smtClean="0"/>
              <a:t>Both passionate about foreign affairs</a:t>
            </a:r>
          </a:p>
        </p:txBody>
      </p:sp>
    </p:spTree>
    <p:extLst>
      <p:ext uri="{BB962C8B-B14F-4D97-AF65-F5344CB8AC3E}">
        <p14:creationId xmlns:p14="http://schemas.microsoft.com/office/powerpoint/2010/main" val="3422680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Differences:</a:t>
            </a:r>
          </a:p>
          <a:p>
            <a:r>
              <a:rPr lang="en-US" dirty="0" smtClean="0"/>
              <a:t>Kennedy </a:t>
            </a:r>
          </a:p>
          <a:p>
            <a:pPr lvl="1"/>
            <a:r>
              <a:rPr lang="en-US" dirty="0" smtClean="0"/>
              <a:t>was the son of a wealthy businessman</a:t>
            </a:r>
          </a:p>
          <a:p>
            <a:pPr lvl="1"/>
            <a:r>
              <a:rPr lang="en-US" dirty="0" smtClean="0"/>
              <a:t>Grandfather had been a state senator</a:t>
            </a:r>
          </a:p>
          <a:p>
            <a:pPr lvl="1"/>
            <a:r>
              <a:rPr lang="en-US" dirty="0" smtClean="0"/>
              <a:t>Father served as ambassador to Great Britain</a:t>
            </a:r>
          </a:p>
          <a:p>
            <a:pPr lvl="1"/>
            <a:r>
              <a:rPr lang="en-US" dirty="0" smtClean="0"/>
              <a:t>Attended Harvard</a:t>
            </a:r>
          </a:p>
          <a:p>
            <a:r>
              <a:rPr lang="en-US" dirty="0" smtClean="0"/>
              <a:t>Nixon</a:t>
            </a:r>
          </a:p>
          <a:p>
            <a:pPr lvl="1"/>
            <a:r>
              <a:rPr lang="en-US" dirty="0" smtClean="0"/>
              <a:t>Born in Ca. did not enjoy advantages of a wealthy upbringing.</a:t>
            </a:r>
          </a:p>
          <a:p>
            <a:pPr lvl="1"/>
            <a:r>
              <a:rPr lang="en-US" dirty="0" smtClean="0"/>
              <a:t>Father struggled to make living</a:t>
            </a:r>
          </a:p>
          <a:p>
            <a:pPr lvl="1"/>
            <a:r>
              <a:rPr lang="en-US" dirty="0" smtClean="0"/>
              <a:t>As a child had to work and go to school</a:t>
            </a:r>
          </a:p>
          <a:p>
            <a:pPr lvl="1"/>
            <a:r>
              <a:rPr lang="en-US" dirty="0" smtClean="0"/>
              <a:t>V.P under Eisenhower</a:t>
            </a:r>
          </a:p>
          <a:p>
            <a:endParaRPr lang="en-US" dirty="0"/>
          </a:p>
        </p:txBody>
      </p:sp>
    </p:spTree>
    <p:extLst>
      <p:ext uri="{BB962C8B-B14F-4D97-AF65-F5344CB8AC3E}">
        <p14:creationId xmlns:p14="http://schemas.microsoft.com/office/powerpoint/2010/main" val="3555116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Televised Debates Make the Difference</a:t>
            </a:r>
            <a:endParaRPr lang="en-US" dirty="0"/>
          </a:p>
        </p:txBody>
      </p:sp>
      <p:sp>
        <p:nvSpPr>
          <p:cNvPr id="3" name="Content Placeholder 2"/>
          <p:cNvSpPr>
            <a:spLocks noGrp="1"/>
          </p:cNvSpPr>
          <p:nvPr>
            <p:ph idx="1"/>
          </p:nvPr>
        </p:nvSpPr>
        <p:spPr/>
        <p:txBody>
          <a:bodyPr/>
          <a:lstStyle/>
          <a:p>
            <a:r>
              <a:rPr lang="en-US" dirty="0" smtClean="0"/>
              <a:t>1960 election highlighted the growing power and influence of </a:t>
            </a:r>
            <a:r>
              <a:rPr lang="en-US" dirty="0" err="1" smtClean="0"/>
              <a:t>t.v</a:t>
            </a:r>
            <a:r>
              <a:rPr lang="en-US" dirty="0" smtClean="0"/>
              <a:t>. </a:t>
            </a:r>
          </a:p>
          <a:p>
            <a:r>
              <a:rPr lang="en-US" dirty="0" smtClean="0"/>
              <a:t>4 televised debates</a:t>
            </a:r>
          </a:p>
          <a:p>
            <a:r>
              <a:rPr lang="en-US" dirty="0" smtClean="0"/>
              <a:t>Boiled down to how the candidates looked and spoke rather than what they said.</a:t>
            </a:r>
          </a:p>
          <a:p>
            <a:r>
              <a:rPr lang="en-US" dirty="0" smtClean="0"/>
              <a:t>Most people thought Nixon had won from the radio but larger audience on </a:t>
            </a:r>
            <a:r>
              <a:rPr lang="en-US" dirty="0" err="1" smtClean="0"/>
              <a:t>tv</a:t>
            </a:r>
            <a:r>
              <a:rPr lang="en-US" dirty="0" smtClean="0"/>
              <a:t> concluded Kennedy was the victor. </a:t>
            </a:r>
          </a:p>
          <a:p>
            <a:r>
              <a:rPr lang="en-US" dirty="0" smtClean="0"/>
              <a:t>Kennedys victory in the Chicago debate proved critical in the election. </a:t>
            </a:r>
            <a:endParaRPr lang="en-US" dirty="0"/>
          </a:p>
        </p:txBody>
      </p:sp>
    </p:spTree>
    <p:extLst>
      <p:ext uri="{BB962C8B-B14F-4D97-AF65-F5344CB8AC3E}">
        <p14:creationId xmlns:p14="http://schemas.microsoft.com/office/powerpoint/2010/main" val="743995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Kennedy Wins a Close Election </a:t>
            </a:r>
            <a:endParaRPr lang="en-US" dirty="0"/>
          </a:p>
        </p:txBody>
      </p:sp>
      <p:sp>
        <p:nvSpPr>
          <p:cNvPr id="3" name="Content Placeholder 2"/>
          <p:cNvSpPr>
            <a:spLocks noGrp="1"/>
          </p:cNvSpPr>
          <p:nvPr>
            <p:ph idx="1"/>
          </p:nvPr>
        </p:nvSpPr>
        <p:spPr/>
        <p:txBody>
          <a:bodyPr/>
          <a:lstStyle/>
          <a:p>
            <a:r>
              <a:rPr lang="en-US" dirty="0" smtClean="0"/>
              <a:t>Reacted quickly to unexpected events</a:t>
            </a:r>
          </a:p>
          <a:p>
            <a:r>
              <a:rPr lang="en-US" dirty="0" smtClean="0"/>
              <a:t>Ex) several weeks before the election civil rights leader Martin Luther King Jr. and a group of A.A. students were imprisoned during a protest in Ga. </a:t>
            </a:r>
          </a:p>
          <a:p>
            <a:r>
              <a:rPr lang="en-US" dirty="0" smtClean="0"/>
              <a:t>Kennedy telephoned Kings wife to express concern, Nixon did not.</a:t>
            </a:r>
          </a:p>
          <a:p>
            <a:r>
              <a:rPr lang="en-US" dirty="0" smtClean="0"/>
              <a:t>Kennedy worked behind the scenes to obtain Kings release on bail. </a:t>
            </a:r>
          </a:p>
          <a:p>
            <a:r>
              <a:rPr lang="en-US" dirty="0" smtClean="0"/>
              <a:t>Kennedys actions attracted support from A.A.</a:t>
            </a:r>
          </a:p>
          <a:p>
            <a:r>
              <a:rPr lang="en-US" dirty="0" smtClean="0"/>
              <a:t>Kennedy won by less than 120,000 of the 68 million popular vote cast.</a:t>
            </a:r>
          </a:p>
        </p:txBody>
      </p:sp>
    </p:spTree>
    <p:extLst>
      <p:ext uri="{BB962C8B-B14F-4D97-AF65-F5344CB8AC3E}">
        <p14:creationId xmlns:p14="http://schemas.microsoft.com/office/powerpoint/2010/main" val="2041437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Kennedy Launches New Cold War Strategies</a:t>
            </a:r>
            <a:endParaRPr lang="en-US" dirty="0"/>
          </a:p>
        </p:txBody>
      </p:sp>
      <p:sp>
        <p:nvSpPr>
          <p:cNvPr id="3" name="Content Placeholder 2"/>
          <p:cNvSpPr>
            <a:spLocks noGrp="1"/>
          </p:cNvSpPr>
          <p:nvPr>
            <p:ph idx="1"/>
          </p:nvPr>
        </p:nvSpPr>
        <p:spPr/>
        <p:txBody>
          <a:bodyPr/>
          <a:lstStyle/>
          <a:p>
            <a:r>
              <a:rPr lang="en-US" dirty="0" smtClean="0"/>
              <a:t>Kennedy argued that during Eisenhower years America had lost ground in the Cold War struggle against communism. </a:t>
            </a:r>
          </a:p>
          <a:p>
            <a:r>
              <a:rPr lang="en-US" dirty="0" smtClean="0"/>
              <a:t>Pointed to the new communist regime under Fidel Castro in Cuba and charged that there was now a missile gap that left the U.S. nuclear missile force inferior to that of the Soviet Union. </a:t>
            </a:r>
          </a:p>
          <a:p>
            <a:r>
              <a:rPr lang="en-US" dirty="0" smtClean="0"/>
              <a:t>Kennedys first goal was to build up the nations armed forces. </a:t>
            </a:r>
            <a:endParaRPr lang="en-US" dirty="0"/>
          </a:p>
        </p:txBody>
      </p:sp>
    </p:spTree>
    <p:extLst>
      <p:ext uri="{BB962C8B-B14F-4D97-AF65-F5344CB8AC3E}">
        <p14:creationId xmlns:p14="http://schemas.microsoft.com/office/powerpoint/2010/main" val="4294941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Building the Nations Military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Eisenhower's defense policy of massive retaliation had emphasized the construction of nuclear weapons. </a:t>
            </a:r>
          </a:p>
          <a:p>
            <a:r>
              <a:rPr lang="en-US" dirty="0" smtClean="0"/>
              <a:t>Kennedy wanted to make sure the U.S was prepared to fight both conventional wars and conflicts against guerilla forces. </a:t>
            </a:r>
          </a:p>
          <a:p>
            <a:pPr lvl="1"/>
            <a:r>
              <a:rPr lang="en-US" dirty="0" smtClean="0"/>
              <a:t>Increased funding to conventional U.S. army and navy forces and Army Special Forces. </a:t>
            </a:r>
          </a:p>
          <a:p>
            <a:r>
              <a:rPr lang="en-US" dirty="0" smtClean="0"/>
              <a:t>Flexible response defense policy </a:t>
            </a:r>
          </a:p>
          <a:p>
            <a:pPr lvl="1"/>
            <a:r>
              <a:rPr lang="en-US" dirty="0" smtClean="0"/>
              <a:t>was a defense strategy implemented by John F. Kennedy in 1961 to address the Kennedy administration's skepticism of Dwight Eisenhower's New Look and its policy of massive retaliation. </a:t>
            </a:r>
          </a:p>
          <a:p>
            <a:pPr lvl="1"/>
            <a:r>
              <a:rPr lang="en-US" dirty="0" smtClean="0"/>
              <a:t>calls for mutual deterrence at strategic, tactical, and conventional levels, giving the United States the capability to respond to aggression across the spectrum of warfare, not limited only to nuclear arms. </a:t>
            </a:r>
            <a:endParaRPr lang="en-US" dirty="0"/>
          </a:p>
        </p:txBody>
      </p:sp>
    </p:spTree>
    <p:extLst>
      <p:ext uri="{BB962C8B-B14F-4D97-AF65-F5344CB8AC3E}">
        <p14:creationId xmlns:p14="http://schemas.microsoft.com/office/powerpoint/2010/main" val="1843929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Pursuing New Initiatives in the “Third World”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Third World: developing nations in Africa, Asia, and Latin America that did not align with the United States or the Soviet Union. </a:t>
            </a:r>
          </a:p>
          <a:p>
            <a:r>
              <a:rPr lang="en-US" dirty="0" smtClean="0"/>
              <a:t>Kennedy believed democracy combined with prosperity would contain or limit the spread of communism. </a:t>
            </a:r>
          </a:p>
          <a:p>
            <a:r>
              <a:rPr lang="en-US" dirty="0" smtClean="0"/>
              <a:t>Initiated programs to economically an politically strengthen the third world. </a:t>
            </a:r>
          </a:p>
          <a:p>
            <a:r>
              <a:rPr lang="en-US" dirty="0" smtClean="0"/>
              <a:t>Peace Corps and the Alliance Progress which generated good will around the world </a:t>
            </a:r>
          </a:p>
          <a:p>
            <a:r>
              <a:rPr lang="en-US" dirty="0" smtClean="0"/>
              <a:t>Peace Corps: sent American volunteers around the world on a “mission of freedom” to assist developing countries </a:t>
            </a:r>
          </a:p>
          <a:p>
            <a:r>
              <a:rPr lang="en-US" dirty="0" smtClean="0"/>
              <a:t>Alliance for Progress promised to resurrect Americas Good Neighbor policy toward Latin America. Promoted Economic assistance to Latin America. </a:t>
            </a:r>
            <a:endParaRPr lang="en-US" dirty="0"/>
          </a:p>
        </p:txBody>
      </p:sp>
    </p:spTree>
    <p:extLst>
      <p:ext uri="{BB962C8B-B14F-4D97-AF65-F5344CB8AC3E}">
        <p14:creationId xmlns:p14="http://schemas.microsoft.com/office/powerpoint/2010/main" val="3904859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1540</Words>
  <Application>Microsoft Office PowerPoint</Application>
  <PresentationFormat>Widescreen</PresentationFormat>
  <Paragraphs>85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Chapter 28 Section 1</vt:lpstr>
      <vt:lpstr>Kennedy Defeats Nixon in 1960</vt:lpstr>
      <vt:lpstr>The Candidates</vt:lpstr>
      <vt:lpstr>PowerPoint Presentation</vt:lpstr>
      <vt:lpstr>Televised Debates Make the Difference</vt:lpstr>
      <vt:lpstr>Kennedy Wins a Close Election </vt:lpstr>
      <vt:lpstr>Kennedy Launches New Cold War Strategies</vt:lpstr>
      <vt:lpstr>Building the Nations Military</vt:lpstr>
      <vt:lpstr>Pursuing New Initiatives in the “Third World”</vt:lpstr>
      <vt:lpstr>Confronting Communism in Cuba</vt:lpstr>
      <vt:lpstr>Bay of Pigs Invasion</vt:lpstr>
      <vt:lpstr>PowerPoint Presentation</vt:lpstr>
      <vt:lpstr>PowerPoint Presentation</vt:lpstr>
      <vt:lpstr>The Cuban Missile Crisis</vt:lpstr>
      <vt:lpstr>PowerPoint Presentation</vt:lpstr>
      <vt:lpstr>The Result of the Crisis</vt:lpstr>
      <vt:lpstr>The Berlin Crisis</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28 Section 1</dc:title>
  <dc:creator>User</dc:creator>
  <cp:lastModifiedBy>User</cp:lastModifiedBy>
  <cp:revision>11</cp:revision>
  <dcterms:created xsi:type="dcterms:W3CDTF">2017-10-27T15:33:06Z</dcterms:created>
  <dcterms:modified xsi:type="dcterms:W3CDTF">2018-08-29T14:38:40Z</dcterms:modified>
</cp:coreProperties>
</file>