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1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49" d="100"/>
          <a:sy n="49" d="100"/>
        </p:scale>
        <p:origin x="498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39D39-7826-4229-9538-16FC8FD3001D}" type="datetimeFigureOut">
              <a:rPr lang="en-US" smtClean="0"/>
              <a:t>8/29/2018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23026-5E34-4F1E-B503-32AD925F48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4505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39D39-7826-4229-9538-16FC8FD3001D}" type="datetimeFigureOut">
              <a:rPr lang="en-US" smtClean="0"/>
              <a:t>8/29/2018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23026-5E34-4F1E-B503-32AD925F48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95003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39D39-7826-4229-9538-16FC8FD3001D}" type="datetimeFigureOut">
              <a:rPr lang="en-US" smtClean="0"/>
              <a:t>8/29/2018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23026-5E34-4F1E-B503-32AD925F48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7630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39D39-7826-4229-9538-16FC8FD3001D}" type="datetimeFigureOut">
              <a:rPr lang="en-US" smtClean="0"/>
              <a:t>8/29/2018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23026-5E34-4F1E-B503-32AD925F48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5104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39D39-7826-4229-9538-16FC8FD3001D}" type="datetimeFigureOut">
              <a:rPr lang="en-US" smtClean="0"/>
              <a:t>8/29/2018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23026-5E34-4F1E-B503-32AD925F48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75516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39D39-7826-4229-9538-16FC8FD3001D}" type="datetimeFigureOut">
              <a:rPr lang="en-US" smtClean="0"/>
              <a:t>8/29/2018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23026-5E34-4F1E-B503-32AD925F48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43527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39D39-7826-4229-9538-16FC8FD3001D}" type="datetimeFigureOut">
              <a:rPr lang="en-US" smtClean="0"/>
              <a:t>8/29/2018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23026-5E34-4F1E-B503-32AD925F48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62072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39D39-7826-4229-9538-16FC8FD3001D}" type="datetimeFigureOut">
              <a:rPr lang="en-US" smtClean="0"/>
              <a:t>8/29/2018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23026-5E34-4F1E-B503-32AD925F48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33344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39D39-7826-4229-9538-16FC8FD3001D}" type="datetimeFigureOut">
              <a:rPr lang="en-US" smtClean="0"/>
              <a:t>8/29/2018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23026-5E34-4F1E-B503-32AD925F48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25377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39D39-7826-4229-9538-16FC8FD3001D}" type="datetimeFigureOut">
              <a:rPr lang="en-US" smtClean="0"/>
              <a:t>8/29/2018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23026-5E34-4F1E-B503-32AD925F48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9905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39D39-7826-4229-9538-16FC8FD3001D}" type="datetimeFigureOut">
              <a:rPr lang="en-US" smtClean="0"/>
              <a:t>8/29/2018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23026-5E34-4F1E-B503-32AD925F48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71000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D39D39-7826-4229-9538-16FC8FD3001D}" type="datetimeFigureOut">
              <a:rPr lang="en-US" smtClean="0"/>
              <a:t>8/29/2018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B23026-5E34-4F1E-B503-32AD925F48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49781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U.S. Involvement Grows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29.2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05697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Morale Declines as War Wears 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As </a:t>
            </a:r>
            <a:r>
              <a:rPr lang="en-US" dirty="0"/>
              <a:t>the war lengthened, many Americans began to question U.S. involvement. </a:t>
            </a:r>
          </a:p>
          <a:p>
            <a:r>
              <a:rPr lang="en-US" dirty="0" smtClean="0"/>
              <a:t>By </a:t>
            </a:r>
            <a:r>
              <a:rPr lang="en-US" dirty="0"/>
              <a:t>the end of 1965 most American soldiers in Vietnam had been drafted into the military. </a:t>
            </a:r>
          </a:p>
          <a:p>
            <a:r>
              <a:rPr lang="en-US" dirty="0" smtClean="0"/>
              <a:t>They </a:t>
            </a:r>
            <a:r>
              <a:rPr lang="en-US" dirty="0"/>
              <a:t>sensed that the South Vietnamese people were indifferent if not openly hostile to their own nation. </a:t>
            </a:r>
          </a:p>
          <a:p>
            <a:r>
              <a:rPr lang="en-US" dirty="0" smtClean="0"/>
              <a:t>It </a:t>
            </a:r>
            <a:r>
              <a:rPr lang="en-US" dirty="0"/>
              <a:t>seemed that Americans were dying to defend a nation whose people were unwilling to die or defend themselves.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63360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War Weakens the Economy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/>
              <a:t>cost of the war coupled with the government spending on the Great Society Programs to eliminate poverty and improve education and healthcare led to rising prices and inflation. </a:t>
            </a:r>
          </a:p>
          <a:p>
            <a:r>
              <a:rPr lang="en-US" dirty="0" smtClean="0"/>
              <a:t>Although </a:t>
            </a:r>
            <a:r>
              <a:rPr lang="en-US" dirty="0"/>
              <a:t>unemployment was down it forced Johnson to raise taxes and to cut back on the Great Society reform initiatives, with funds redirected for the war.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95808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/>
              <a:t>Antiwar Movement begins to Emerge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America </a:t>
            </a:r>
            <a:r>
              <a:rPr lang="en-US" dirty="0"/>
              <a:t>began to divide as the war grew longer, as more and more lives were lost. </a:t>
            </a:r>
          </a:p>
          <a:p>
            <a:r>
              <a:rPr lang="en-US" dirty="0" smtClean="0"/>
              <a:t>Widespread </a:t>
            </a:r>
            <a:r>
              <a:rPr lang="en-US" dirty="0"/>
              <a:t>support turned to a division into hawks and doves. </a:t>
            </a:r>
          </a:p>
          <a:p>
            <a:r>
              <a:rPr lang="en-US" dirty="0" smtClean="0"/>
              <a:t>The </a:t>
            </a:r>
            <a:r>
              <a:rPr lang="en-US" dirty="0"/>
              <a:t>mostly conservative hawks supported Johnson’s war policy believing strongly in the containment of Communism and the domino theory. </a:t>
            </a:r>
          </a:p>
          <a:p>
            <a:r>
              <a:rPr lang="en-US" dirty="0" smtClean="0"/>
              <a:t>For </a:t>
            </a:r>
            <a:r>
              <a:rPr lang="en-US" dirty="0"/>
              <a:t>hawks Vietnam was the crucial front in the Cold War. </a:t>
            </a:r>
          </a:p>
          <a:p>
            <a:r>
              <a:rPr lang="en-US" dirty="0"/>
              <a:t>Doves broke with Johnson’s war policy. </a:t>
            </a:r>
          </a:p>
          <a:p>
            <a:r>
              <a:rPr lang="en-US" dirty="0" smtClean="0"/>
              <a:t>A </a:t>
            </a:r>
            <a:r>
              <a:rPr lang="en-US" dirty="0"/>
              <a:t>diverse group of liberal politicians, pacifists, student radicals and civil rights leaders questioned the war on both moral and strategic grounds. </a:t>
            </a:r>
          </a:p>
          <a:p>
            <a:r>
              <a:rPr lang="en-US" dirty="0" smtClean="0"/>
              <a:t>For </a:t>
            </a:r>
            <a:r>
              <a:rPr lang="en-US" dirty="0"/>
              <a:t>them the conflict was a localized civil war and not a vital Cold War battleground. </a:t>
            </a:r>
          </a:p>
          <a:p>
            <a:r>
              <a:rPr lang="en-US" dirty="0" smtClean="0"/>
              <a:t>Senator </a:t>
            </a:r>
            <a:r>
              <a:rPr lang="en-US" dirty="0"/>
              <a:t>J. William Fulbright chairman of the Senate Foreign Relations Committee emerged as the early leaders of the doves; led opposition against the War.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01398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“Americanizing” the War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In </a:t>
            </a:r>
            <a:r>
              <a:rPr lang="en-US" dirty="0"/>
              <a:t>February 1965, Johnson dramatically altered the U.S. role in the Vietnam War. </a:t>
            </a:r>
          </a:p>
          <a:p>
            <a:r>
              <a:rPr lang="en-US" dirty="0" smtClean="0"/>
              <a:t>In </a:t>
            </a:r>
            <a:r>
              <a:rPr lang="en-US" dirty="0"/>
              <a:t>response to a Vietcong attack that killed American troops at </a:t>
            </a:r>
            <a:r>
              <a:rPr lang="en-US" dirty="0" err="1"/>
              <a:t>Pleiku</a:t>
            </a:r>
            <a:r>
              <a:rPr lang="en-US" dirty="0"/>
              <a:t>, Johnson ordered the start of “Operation Rolling Thunder.” </a:t>
            </a:r>
          </a:p>
          <a:p>
            <a:r>
              <a:rPr lang="en-US" dirty="0" smtClean="0"/>
              <a:t>A </a:t>
            </a:r>
            <a:r>
              <a:rPr lang="en-US" dirty="0"/>
              <a:t>sustained bombing campaign of North Vietnam. </a:t>
            </a:r>
          </a:p>
          <a:p>
            <a:r>
              <a:rPr lang="en-US" dirty="0" smtClean="0"/>
              <a:t>Johnson </a:t>
            </a:r>
            <a:r>
              <a:rPr lang="en-US" dirty="0"/>
              <a:t>hoped that this intensive bombing would stop North Vietnam from reinforcing the Vietcong in South Vietnam and force them to seek a peace treaty. </a:t>
            </a:r>
          </a:p>
          <a:p>
            <a:r>
              <a:rPr lang="en-US" dirty="0" smtClean="0"/>
              <a:t>American </a:t>
            </a:r>
            <a:r>
              <a:rPr lang="en-US" dirty="0"/>
              <a:t>ground forces took on heavy responsibility fighting the war while the South Vietnamese army took a secondary role.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33906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American Assumptions and Strategies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Johnson’s </a:t>
            </a:r>
            <a:r>
              <a:rPr lang="en-US" dirty="0"/>
              <a:t>change in strategy in 1965, stemmed primarily from the counsel of Secretary of Defense Robert McNamara and General William Westmoreland, the American commander in South Vietnam. </a:t>
            </a:r>
          </a:p>
          <a:p>
            <a:r>
              <a:rPr lang="en-US" dirty="0" smtClean="0"/>
              <a:t>The </a:t>
            </a:r>
            <a:r>
              <a:rPr lang="en-US" dirty="0"/>
              <a:t>two thought that the U.S. needed to increase its military presence in Vietnam and do more of the fighting in order to win the war which was called “Americanization.” </a:t>
            </a:r>
          </a:p>
          <a:p>
            <a:r>
              <a:rPr lang="en-US" dirty="0" smtClean="0"/>
              <a:t>Operation </a:t>
            </a:r>
            <a:r>
              <a:rPr lang="en-US" dirty="0"/>
              <a:t>Rolling Thunder had increased troop commitments and fulfilled the need to “Americanize” the war effort.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80008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Beginning in March 1965, U.S. airstrikes hammered North Vietnam and Vietcong strong holds in South Vietnam. </a:t>
            </a:r>
          </a:p>
          <a:p>
            <a:r>
              <a:rPr lang="en-US" dirty="0" smtClean="0"/>
              <a:t>Between 1965 and 1973, American pilots dropped more than 6 million tons of bombs on enemy positions (Three times more than dropped by all sides in WWII). </a:t>
            </a:r>
          </a:p>
          <a:p>
            <a:r>
              <a:rPr lang="en-US" dirty="0" smtClean="0"/>
              <a:t>American pilots dropped jellied gasoline called Napalm that started fires in larges acreage of the Jungles in Vietnam. </a:t>
            </a:r>
          </a:p>
          <a:p>
            <a:r>
              <a:rPr lang="en-US" dirty="0" smtClean="0"/>
              <a:t>Agent Orange was sprayed to kill the heavy jungle vegetation and to destroy the Communist food supply. </a:t>
            </a:r>
          </a:p>
          <a:p>
            <a:r>
              <a:rPr lang="en-US" dirty="0" smtClean="0"/>
              <a:t>With more airstrikes, more American troops were sent.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74088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 Elusive and Determined Enemy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American </a:t>
            </a:r>
            <a:r>
              <a:rPr lang="en-US" dirty="0"/>
              <a:t>soldiers generally fought lightly armed Vietcong guerrillas in small engagements and not in large battles. </a:t>
            </a:r>
          </a:p>
          <a:p>
            <a:r>
              <a:rPr lang="en-US" dirty="0" smtClean="0"/>
              <a:t>Vietcong </a:t>
            </a:r>
            <a:r>
              <a:rPr lang="en-US" dirty="0"/>
              <a:t>dug tunnels to hide from American bombing raids and set booby traps to injure and cripple American troops. </a:t>
            </a:r>
          </a:p>
          <a:p>
            <a:r>
              <a:rPr lang="en-US" dirty="0" smtClean="0"/>
              <a:t>Ho </a:t>
            </a:r>
            <a:r>
              <a:rPr lang="en-US" dirty="0"/>
              <a:t>Chi Minh’s military doctrine hinged on fighting only when victory was assured, which meant never fighting in the opponent’s terms. </a:t>
            </a:r>
          </a:p>
          <a:p>
            <a:r>
              <a:rPr lang="en-US" dirty="0" smtClean="0"/>
              <a:t>The </a:t>
            </a:r>
            <a:r>
              <a:rPr lang="en-US" dirty="0"/>
              <a:t>strategy was to wear out the American troops like the American colonists used against the British. </a:t>
            </a:r>
          </a:p>
          <a:p>
            <a:r>
              <a:rPr lang="en-US" dirty="0" smtClean="0"/>
              <a:t>The </a:t>
            </a:r>
            <a:r>
              <a:rPr lang="en-US" dirty="0"/>
              <a:t>leaders of North Vietnam and the Vietcong remained convinced that if they could avoid losing the war, the Americans would eventually leave.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98024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Costly and Frustrating War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American </a:t>
            </a:r>
            <a:r>
              <a:rPr lang="en-US" dirty="0"/>
              <a:t>strategy yielded limited results. </a:t>
            </a:r>
          </a:p>
          <a:p>
            <a:r>
              <a:rPr lang="en-US" dirty="0" smtClean="0"/>
              <a:t>More </a:t>
            </a:r>
            <a:r>
              <a:rPr lang="en-US" dirty="0"/>
              <a:t>American casualties occurred. </a:t>
            </a:r>
          </a:p>
          <a:p>
            <a:r>
              <a:rPr lang="en-US" dirty="0" smtClean="0"/>
              <a:t>By </a:t>
            </a:r>
            <a:r>
              <a:rPr lang="en-US" dirty="0"/>
              <a:t>the end of 1965, there were 184,300 U.S. Troops in Vietnam and 636 American soldiers had died in the war. </a:t>
            </a:r>
          </a:p>
          <a:p>
            <a:r>
              <a:rPr lang="en-US" dirty="0" smtClean="0"/>
              <a:t>Three </a:t>
            </a:r>
            <a:r>
              <a:rPr lang="en-US" dirty="0"/>
              <a:t>years later, there were more than half a million U.S. troops with 30,000 American troops killed. </a:t>
            </a:r>
            <a:endParaRPr lang="en-US" dirty="0" smtClean="0"/>
          </a:p>
          <a:p>
            <a:r>
              <a:rPr lang="en-US" dirty="0" smtClean="0"/>
              <a:t>Although </a:t>
            </a:r>
            <a:r>
              <a:rPr lang="en-US" dirty="0"/>
              <a:t>American forces won the larger battles, it could not decisively win the war and devolved into a stalemate. </a:t>
            </a:r>
          </a:p>
          <a:p>
            <a:r>
              <a:rPr lang="en-US" dirty="0" smtClean="0"/>
              <a:t>The </a:t>
            </a:r>
            <a:r>
              <a:rPr lang="en-US" dirty="0"/>
              <a:t>U.S. wanted to establish a stable South Vietnamese government and win the hearts and minds of their citizens. </a:t>
            </a:r>
          </a:p>
          <a:p>
            <a:r>
              <a:rPr lang="en-US" dirty="0" smtClean="0"/>
              <a:t>But </a:t>
            </a:r>
            <a:r>
              <a:rPr lang="en-US" dirty="0"/>
              <a:t>the South Vietnamese government was corrupt and the Americans were not popular outside the cities.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49919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Patriotism, Heroism, and Sinking Morale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Unlike </a:t>
            </a:r>
            <a:r>
              <a:rPr lang="en-US" dirty="0"/>
              <a:t>other wars, the Vietnam War did not emphasize territorial acquisition. </a:t>
            </a:r>
          </a:p>
          <a:p>
            <a:r>
              <a:rPr lang="en-US" dirty="0" smtClean="0"/>
              <a:t>The </a:t>
            </a:r>
            <a:r>
              <a:rPr lang="en-US" dirty="0"/>
              <a:t>U.S. and its allies did not invade North Vietnam, march on Ho Chi Minh’s capital of Hanoi, or attempt to destroy the communist regime. </a:t>
            </a:r>
            <a:endParaRPr lang="en-US" dirty="0" smtClean="0"/>
          </a:p>
          <a:p>
            <a:r>
              <a:rPr lang="en-US" dirty="0" smtClean="0"/>
              <a:t>As </a:t>
            </a:r>
            <a:r>
              <a:rPr lang="en-US" dirty="0"/>
              <a:t>in the Korean War, the U.S. was fearful of triggering both Chinese and Soviet entry into the conflict. </a:t>
            </a:r>
          </a:p>
          <a:p>
            <a:r>
              <a:rPr lang="en-US" dirty="0" smtClean="0"/>
              <a:t>Instead</a:t>
            </a:r>
            <a:r>
              <a:rPr lang="en-US" dirty="0"/>
              <a:t>, American forces supported the survival and development of South Vietnam which was besieged by the Vietcong and their North Vietnamese allies. </a:t>
            </a:r>
          </a:p>
          <a:p>
            <a:r>
              <a:rPr lang="en-US" dirty="0" smtClean="0"/>
              <a:t>In </a:t>
            </a:r>
            <a:r>
              <a:rPr lang="en-US" dirty="0"/>
              <a:t>this fight, the U.S. troops could never fully tell who were their friends from their enemies.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34682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Danger on a New Battlefield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U.S</a:t>
            </a:r>
            <a:r>
              <a:rPr lang="en-US" dirty="0"/>
              <a:t>. forces often had no alternative but to fight indecisive battles in the jungles and rice paddies of Vietnam. </a:t>
            </a:r>
          </a:p>
          <a:p>
            <a:r>
              <a:rPr lang="en-US" dirty="0" smtClean="0"/>
              <a:t>Vietcong </a:t>
            </a:r>
            <a:r>
              <a:rPr lang="en-US" dirty="0"/>
              <a:t>would sneak under the foliage often in night conducting hit and run attacks. </a:t>
            </a:r>
          </a:p>
          <a:p>
            <a:r>
              <a:rPr lang="en-US" dirty="0" smtClean="0"/>
              <a:t>Much </a:t>
            </a:r>
            <a:r>
              <a:rPr lang="en-US" dirty="0"/>
              <a:t>of the fighting took place at night which reduced the effectiveness of American planes, artillery, and troop tactics. </a:t>
            </a:r>
          </a:p>
          <a:p>
            <a:r>
              <a:rPr lang="en-US" dirty="0" smtClean="0"/>
              <a:t>The </a:t>
            </a:r>
            <a:r>
              <a:rPr lang="en-US" dirty="0"/>
              <a:t>Vietcong knew the land which gave them the advantage.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48564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American Soldiers Fulfill Their Duty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Most </a:t>
            </a:r>
            <a:r>
              <a:rPr lang="en-US" dirty="0"/>
              <a:t>Americans who fought in Vietnam fought bravely and with courage. </a:t>
            </a:r>
          </a:p>
          <a:p>
            <a:r>
              <a:rPr lang="en-US" dirty="0" smtClean="0"/>
              <a:t>More </a:t>
            </a:r>
            <a:r>
              <a:rPr lang="en-US" dirty="0"/>
              <a:t>than 55,000 gave their lives. </a:t>
            </a:r>
          </a:p>
          <a:p>
            <a:r>
              <a:rPr lang="en-US" dirty="0" smtClean="0"/>
              <a:t>Some </a:t>
            </a:r>
            <a:r>
              <a:rPr lang="en-US" dirty="0"/>
              <a:t>10,000 American women served in the war as nurses.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86680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1011</Words>
  <Application>Microsoft Office PowerPoint</Application>
  <PresentationFormat>Widescreen</PresentationFormat>
  <Paragraphs>64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U.S. Involvement Grows</vt:lpstr>
      <vt:lpstr>“Americanizing” the War</vt:lpstr>
      <vt:lpstr>American Assumptions and Strategies</vt:lpstr>
      <vt:lpstr>PowerPoint Presentation</vt:lpstr>
      <vt:lpstr>An Elusive and Determined Enemy</vt:lpstr>
      <vt:lpstr>A Costly and Frustrating War</vt:lpstr>
      <vt:lpstr>Patriotism, Heroism, and Sinking Morale</vt:lpstr>
      <vt:lpstr>Danger on a New Battlefield</vt:lpstr>
      <vt:lpstr>American Soldiers Fulfill Their Duty</vt:lpstr>
      <vt:lpstr>Morale Declines as War Wears On</vt:lpstr>
      <vt:lpstr>The War Weakens the Economy</vt:lpstr>
      <vt:lpstr> Antiwar Movement begins to Emerge </vt:lpstr>
    </vt:vector>
  </TitlesOfParts>
  <Company>Hasd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U.S. Involvement Grows</dc:title>
  <dc:creator>User</dc:creator>
  <cp:lastModifiedBy>User</cp:lastModifiedBy>
  <cp:revision>5</cp:revision>
  <dcterms:created xsi:type="dcterms:W3CDTF">2017-11-13T15:06:41Z</dcterms:created>
  <dcterms:modified xsi:type="dcterms:W3CDTF">2018-08-29T14:40:20Z</dcterms:modified>
</cp:coreProperties>
</file>