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76" r:id="rId5"/>
    <p:sldId id="277" r:id="rId6"/>
    <p:sldId id="278" r:id="rId7"/>
    <p:sldId id="279" r:id="rId8"/>
    <p:sldId id="262" r:id="rId9"/>
    <p:sldId id="263" r:id="rId10"/>
    <p:sldId id="264" r:id="rId11"/>
    <p:sldId id="261" r:id="rId12"/>
    <p:sldId id="258" r:id="rId13"/>
    <p:sldId id="265" r:id="rId14"/>
    <p:sldId id="266" r:id="rId15"/>
    <p:sldId id="267" r:id="rId16"/>
    <p:sldId id="268" r:id="rId17"/>
    <p:sldId id="259" r:id="rId18"/>
    <p:sldId id="260" r:id="rId19"/>
    <p:sldId id="280" r:id="rId20"/>
    <p:sldId id="281" r:id="rId21"/>
    <p:sldId id="282" r:id="rId22"/>
    <p:sldId id="269" r:id="rId23"/>
    <p:sldId id="270" r:id="rId24"/>
    <p:sldId id="271" r:id="rId25"/>
    <p:sldId id="272" r:id="rId26"/>
    <p:sldId id="273" r:id="rId27"/>
    <p:sldId id="274"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alt" userId="fd13fb1c-2923-4df2-9852-9d7e0d04f1b5" providerId="ADAL" clId="{59130673-2E11-4F44-BEE6-4758C3DACEC7}"/>
    <pc:docChg chg="modSld">
      <pc:chgData name="Karen Malt" userId="fd13fb1c-2923-4df2-9852-9d7e0d04f1b5" providerId="ADAL" clId="{59130673-2E11-4F44-BEE6-4758C3DACEC7}" dt="2023-04-25T14:12:08.657" v="102" actId="20577"/>
      <pc:docMkLst>
        <pc:docMk/>
      </pc:docMkLst>
      <pc:sldChg chg="modSp mod">
        <pc:chgData name="Karen Malt" userId="fd13fb1c-2923-4df2-9852-9d7e0d04f1b5" providerId="ADAL" clId="{59130673-2E11-4F44-BEE6-4758C3DACEC7}" dt="2023-04-25T14:10:53.161" v="77" actId="20577"/>
        <pc:sldMkLst>
          <pc:docMk/>
          <pc:sldMk cId="3930569374" sldId="257"/>
        </pc:sldMkLst>
        <pc:spChg chg="mod">
          <ac:chgData name="Karen Malt" userId="fd13fb1c-2923-4df2-9852-9d7e0d04f1b5" providerId="ADAL" clId="{59130673-2E11-4F44-BEE6-4758C3DACEC7}" dt="2023-04-25T14:10:53.161" v="77" actId="20577"/>
          <ac:spMkLst>
            <pc:docMk/>
            <pc:sldMk cId="3930569374" sldId="257"/>
            <ac:spMk id="3" creationId="{00000000-0000-0000-0000-000000000000}"/>
          </ac:spMkLst>
        </pc:spChg>
      </pc:sldChg>
      <pc:sldChg chg="modSp mod">
        <pc:chgData name="Karen Malt" userId="fd13fb1c-2923-4df2-9852-9d7e0d04f1b5" providerId="ADAL" clId="{59130673-2E11-4F44-BEE6-4758C3DACEC7}" dt="2023-04-25T14:12:08.657" v="102" actId="20577"/>
        <pc:sldMkLst>
          <pc:docMk/>
          <pc:sldMk cId="1600907509" sldId="272"/>
        </pc:sldMkLst>
        <pc:spChg chg="mod">
          <ac:chgData name="Karen Malt" userId="fd13fb1c-2923-4df2-9852-9d7e0d04f1b5" providerId="ADAL" clId="{59130673-2E11-4F44-BEE6-4758C3DACEC7}" dt="2023-04-25T14:12:08.657" v="102" actId="20577"/>
          <ac:spMkLst>
            <pc:docMk/>
            <pc:sldMk cId="1600907509" sldId="272"/>
            <ac:spMk id="3" creationId="{00000000-0000-0000-0000-000000000000}"/>
          </ac:spMkLst>
        </pc:spChg>
      </pc:sldChg>
    </pc:docChg>
  </pc:docChgLst>
  <pc:docChgLst>
    <pc:chgData name="Karen Malt" userId="fd13fb1c-2923-4df2-9852-9d7e0d04f1b5" providerId="ADAL" clId="{B166D4E4-C6CB-421B-8595-751EABAE21C2}"/>
    <pc:docChg chg="modSld">
      <pc:chgData name="Karen Malt" userId="fd13fb1c-2923-4df2-9852-9d7e0d04f1b5" providerId="ADAL" clId="{B166D4E4-C6CB-421B-8595-751EABAE21C2}" dt="2023-05-10T12:33:26.210" v="42" actId="255"/>
      <pc:docMkLst>
        <pc:docMk/>
      </pc:docMkLst>
      <pc:sldChg chg="modSp mod">
        <pc:chgData name="Karen Malt" userId="fd13fb1c-2923-4df2-9852-9d7e0d04f1b5" providerId="ADAL" clId="{B166D4E4-C6CB-421B-8595-751EABAE21C2}" dt="2023-05-10T12:33:26.210" v="42" actId="255"/>
        <pc:sldMkLst>
          <pc:docMk/>
          <pc:sldMk cId="2660165061" sldId="285"/>
        </pc:sldMkLst>
        <pc:spChg chg="mod">
          <ac:chgData name="Karen Malt" userId="fd13fb1c-2923-4df2-9852-9d7e0d04f1b5" providerId="ADAL" clId="{B166D4E4-C6CB-421B-8595-751EABAE21C2}" dt="2023-05-10T12:33:26.210" v="42" actId="255"/>
          <ac:spMkLst>
            <pc:docMk/>
            <pc:sldMk cId="2660165061" sldId="28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Family</a:t>
            </a:r>
          </a:p>
        </p:txBody>
      </p:sp>
      <p:sp>
        <p:nvSpPr>
          <p:cNvPr id="3" name="Subtitle 2"/>
          <p:cNvSpPr>
            <a:spLocks noGrp="1"/>
          </p:cNvSpPr>
          <p:nvPr>
            <p:ph type="subTitle" idx="1"/>
          </p:nvPr>
        </p:nvSpPr>
        <p:spPr/>
        <p:txBody>
          <a:bodyPr/>
          <a:lstStyle/>
          <a:p>
            <a:r>
              <a:rPr lang="en-US" dirty="0"/>
              <a:t>Karen Malt, MSN, RN</a:t>
            </a:r>
          </a:p>
        </p:txBody>
      </p:sp>
    </p:spTree>
    <p:extLst>
      <p:ext uri="{BB962C8B-B14F-4D97-AF65-F5344CB8AC3E}">
        <p14:creationId xmlns:p14="http://schemas.microsoft.com/office/powerpoint/2010/main" val="198311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Roles and Communication</a:t>
            </a:r>
          </a:p>
        </p:txBody>
      </p:sp>
      <p:sp>
        <p:nvSpPr>
          <p:cNvPr id="3" name="Content Placeholder 2"/>
          <p:cNvSpPr>
            <a:spLocks noGrp="1"/>
          </p:cNvSpPr>
          <p:nvPr>
            <p:ph idx="1"/>
          </p:nvPr>
        </p:nvSpPr>
        <p:spPr>
          <a:xfrm>
            <a:off x="1295401" y="1981200"/>
            <a:ext cx="9601196" cy="4343400"/>
          </a:xfrm>
        </p:spPr>
        <p:txBody>
          <a:bodyPr>
            <a:noAutofit/>
          </a:bodyPr>
          <a:lstStyle/>
          <a:p>
            <a:r>
              <a:rPr lang="en-US" dirty="0"/>
              <a:t>Roles in the Family can be Formal or Informal</a:t>
            </a:r>
          </a:p>
          <a:p>
            <a:pPr lvl="1"/>
            <a:r>
              <a:rPr lang="en-US" sz="2400" dirty="0"/>
              <a:t>Formal Roles include wife/mother, husband/father, son/daughter, sister/brother.  Each Formal Role has expectations for that role; wage-earner, homemaker, financial manager, cook, etc.  Smaller families or Single-Parent Family members may need to assume more functions within the family.</a:t>
            </a:r>
          </a:p>
          <a:p>
            <a:pPr lvl="1"/>
            <a:r>
              <a:rPr lang="en-US" sz="2400" dirty="0"/>
              <a:t>Informal Roles not as often as apparent and usually meet the emotional needs of individuals.  Informal roles have different requirements that are based on personality attributes of individual members.  Some informal roles include encourager, martyr, scapegoat, nurturer, family-go-between </a:t>
            </a:r>
          </a:p>
        </p:txBody>
      </p:sp>
    </p:spTree>
    <p:extLst>
      <p:ext uri="{BB962C8B-B14F-4D97-AF65-F5344CB8AC3E}">
        <p14:creationId xmlns:p14="http://schemas.microsoft.com/office/powerpoint/2010/main" val="230820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12800"/>
            <a:ext cx="9601196" cy="952501"/>
          </a:xfrm>
        </p:spPr>
        <p:txBody>
          <a:bodyPr>
            <a:normAutofit fontScale="90000"/>
          </a:bodyPr>
          <a:lstStyle/>
          <a:p>
            <a:r>
              <a:rPr lang="en-US" dirty="0"/>
              <a:t>Family; Meeting the Needs of Each Member</a:t>
            </a:r>
          </a:p>
        </p:txBody>
      </p:sp>
      <p:sp>
        <p:nvSpPr>
          <p:cNvPr id="3" name="Content Placeholder 2"/>
          <p:cNvSpPr>
            <a:spLocks noGrp="1"/>
          </p:cNvSpPr>
          <p:nvPr>
            <p:ph idx="1"/>
          </p:nvPr>
        </p:nvSpPr>
        <p:spPr/>
        <p:txBody>
          <a:bodyPr/>
          <a:lstStyle/>
          <a:p>
            <a:pPr marL="0" indent="0">
              <a:buNone/>
            </a:pPr>
            <a:r>
              <a:rPr lang="en-US" b="1" dirty="0"/>
              <a:t>Spouse or Adult Members</a:t>
            </a:r>
            <a:r>
              <a:rPr lang="en-US" dirty="0"/>
              <a:t>; the family helps to stabilize their lives by meeting their affection needs and social needs.</a:t>
            </a:r>
          </a:p>
          <a:p>
            <a:pPr marL="0" indent="0">
              <a:buNone/>
            </a:pPr>
            <a:r>
              <a:rPr lang="en-US" b="1" dirty="0"/>
              <a:t>Children</a:t>
            </a:r>
            <a:r>
              <a:rPr lang="en-US" dirty="0"/>
              <a:t>; The Family provides physical and emotional support, directs personality development, and is the main learning context for behaviors, thoughts and feelings.</a:t>
            </a:r>
          </a:p>
          <a:p>
            <a:pPr marL="0" indent="0">
              <a:buNone/>
            </a:pPr>
            <a:r>
              <a:rPr lang="en-US" dirty="0"/>
              <a:t>The Family provides emotional support and security to its members through love, acceptance, concern, and nurturing.</a:t>
            </a:r>
          </a:p>
          <a:p>
            <a:pPr marL="0" indent="0">
              <a:buNone/>
            </a:pPr>
            <a:endParaRPr lang="en-US" dirty="0"/>
          </a:p>
        </p:txBody>
      </p:sp>
    </p:spTree>
    <p:extLst>
      <p:ext uri="{BB962C8B-B14F-4D97-AF65-F5344CB8AC3E}">
        <p14:creationId xmlns:p14="http://schemas.microsoft.com/office/powerpoint/2010/main" val="146398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51467"/>
          </a:xfrm>
        </p:spPr>
        <p:txBody>
          <a:bodyPr/>
          <a:lstStyle/>
          <a:p>
            <a:r>
              <a:rPr lang="en-US" dirty="0"/>
              <a:t>Factors Affecting the Family</a:t>
            </a:r>
          </a:p>
        </p:txBody>
      </p:sp>
      <p:sp>
        <p:nvSpPr>
          <p:cNvPr id="3" name="Content Placeholder 2"/>
          <p:cNvSpPr>
            <a:spLocks noGrp="1"/>
          </p:cNvSpPr>
          <p:nvPr>
            <p:ph idx="1"/>
          </p:nvPr>
        </p:nvSpPr>
        <p:spPr>
          <a:xfrm>
            <a:off x="1295401" y="2556932"/>
            <a:ext cx="9601196" cy="3589868"/>
          </a:xfrm>
        </p:spPr>
        <p:txBody>
          <a:bodyPr>
            <a:noAutofit/>
          </a:bodyPr>
          <a:lstStyle/>
          <a:p>
            <a:pPr marL="0" indent="0">
              <a:buNone/>
            </a:pPr>
            <a:r>
              <a:rPr lang="en-US" sz="3200" dirty="0"/>
              <a:t>Loss of a Family Member (Parent, sibling)</a:t>
            </a:r>
          </a:p>
          <a:p>
            <a:pPr marL="0" indent="0">
              <a:buNone/>
            </a:pPr>
            <a:r>
              <a:rPr lang="en-US" sz="3200" dirty="0"/>
              <a:t>Financial Factors</a:t>
            </a:r>
          </a:p>
          <a:p>
            <a:pPr marL="0" indent="0">
              <a:buNone/>
            </a:pPr>
            <a:r>
              <a:rPr lang="en-US" sz="3200" dirty="0"/>
              <a:t>Divorce</a:t>
            </a:r>
          </a:p>
          <a:p>
            <a:pPr marL="0" indent="0">
              <a:buNone/>
            </a:pPr>
            <a:r>
              <a:rPr lang="en-US" sz="3200" dirty="0"/>
              <a:t>Physical or Mental Health issues affecting family members</a:t>
            </a:r>
          </a:p>
          <a:p>
            <a:pPr marL="0" indent="0">
              <a:buNone/>
            </a:pPr>
            <a:r>
              <a:rPr lang="en-US" sz="3200" dirty="0"/>
              <a:t>Chemical Abuse issues</a:t>
            </a:r>
          </a:p>
        </p:txBody>
      </p:sp>
    </p:spTree>
    <p:extLst>
      <p:ext uri="{BB962C8B-B14F-4D97-AF65-F5344CB8AC3E}">
        <p14:creationId xmlns:p14="http://schemas.microsoft.com/office/powerpoint/2010/main" val="114511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57768"/>
          </a:xfrm>
        </p:spPr>
        <p:txBody>
          <a:bodyPr>
            <a:normAutofit fontScale="90000"/>
          </a:bodyPr>
          <a:lstStyle/>
          <a:p>
            <a:r>
              <a:rPr lang="en-US" dirty="0"/>
              <a:t>Family Interaction</a:t>
            </a:r>
          </a:p>
        </p:txBody>
      </p:sp>
      <p:sp>
        <p:nvSpPr>
          <p:cNvPr id="3" name="Content Placeholder 2"/>
          <p:cNvSpPr>
            <a:spLocks noGrp="1"/>
          </p:cNvSpPr>
          <p:nvPr>
            <p:ph idx="1"/>
          </p:nvPr>
        </p:nvSpPr>
        <p:spPr>
          <a:xfrm>
            <a:off x="1295401" y="1930400"/>
            <a:ext cx="9601196" cy="3945468"/>
          </a:xfrm>
        </p:spPr>
        <p:txBody>
          <a:bodyPr>
            <a:noAutofit/>
          </a:bodyPr>
          <a:lstStyle/>
          <a:p>
            <a:r>
              <a:rPr lang="en-US" sz="2600" dirty="0"/>
              <a:t>A unique form of social interaction among members of the family.  </a:t>
            </a:r>
          </a:p>
          <a:p>
            <a:r>
              <a:rPr lang="en-US" sz="2600" dirty="0"/>
              <a:t>One of the MOST important influences on family interaction is self-esteem of each member.  </a:t>
            </a:r>
          </a:p>
          <a:p>
            <a:r>
              <a:rPr lang="en-US" sz="2600" dirty="0"/>
              <a:t>Adult members who have adequate self-esteem are able to provide the love and nurturing that children need to develop self-esteem, belonging and acceptance.</a:t>
            </a:r>
          </a:p>
          <a:p>
            <a:r>
              <a:rPr lang="en-US" sz="2600" dirty="0"/>
              <a:t>Adults that lack self-acceptance and self-respect are unlikely to be loving spouses or parents.  In a healthy family members love and respect one another.</a:t>
            </a:r>
          </a:p>
        </p:txBody>
      </p:sp>
    </p:spTree>
    <p:extLst>
      <p:ext uri="{BB962C8B-B14F-4D97-AF65-F5344CB8AC3E}">
        <p14:creationId xmlns:p14="http://schemas.microsoft.com/office/powerpoint/2010/main" val="386082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Communication Patterns</a:t>
            </a:r>
          </a:p>
        </p:txBody>
      </p:sp>
      <p:sp>
        <p:nvSpPr>
          <p:cNvPr id="3" name="Content Placeholder 2"/>
          <p:cNvSpPr>
            <a:spLocks noGrp="1"/>
          </p:cNvSpPr>
          <p:nvPr>
            <p:ph idx="1"/>
          </p:nvPr>
        </p:nvSpPr>
        <p:spPr/>
        <p:txBody>
          <a:bodyPr>
            <a:normAutofit/>
          </a:bodyPr>
          <a:lstStyle/>
          <a:p>
            <a:r>
              <a:rPr lang="en-US" sz="2800" dirty="0"/>
              <a:t>Clear communication helps to provide a nurturing environment in which family members function well.</a:t>
            </a:r>
          </a:p>
          <a:p>
            <a:r>
              <a:rPr lang="en-US" sz="2800" dirty="0"/>
              <a:t>Poor communication among family members can be a major issue for families.</a:t>
            </a:r>
          </a:p>
          <a:p>
            <a:r>
              <a:rPr lang="en-US" sz="2800" dirty="0"/>
              <a:t>Communication in the family can be “functional” or “dysfunctional.”</a:t>
            </a:r>
          </a:p>
        </p:txBody>
      </p:sp>
    </p:spTree>
    <p:extLst>
      <p:ext uri="{BB962C8B-B14F-4D97-AF65-F5344CB8AC3E}">
        <p14:creationId xmlns:p14="http://schemas.microsoft.com/office/powerpoint/2010/main" val="102487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Communication Patterns</a:t>
            </a:r>
          </a:p>
        </p:txBody>
      </p:sp>
      <p:sp>
        <p:nvSpPr>
          <p:cNvPr id="3" name="Content Placeholder 2"/>
          <p:cNvSpPr>
            <a:spLocks noGrp="1"/>
          </p:cNvSpPr>
          <p:nvPr>
            <p:ph idx="1"/>
          </p:nvPr>
        </p:nvSpPr>
        <p:spPr>
          <a:xfrm>
            <a:off x="1295401" y="2032000"/>
            <a:ext cx="9601196" cy="3843868"/>
          </a:xfrm>
        </p:spPr>
        <p:txBody>
          <a:bodyPr>
            <a:normAutofit lnSpcReduction="10000"/>
          </a:bodyPr>
          <a:lstStyle/>
          <a:p>
            <a:r>
              <a:rPr lang="en-US" dirty="0"/>
              <a:t>Functional Communication</a:t>
            </a:r>
          </a:p>
          <a:p>
            <a:pPr lvl="1"/>
            <a:r>
              <a:rPr lang="en-US" sz="2800" dirty="0"/>
              <a:t>Clear transmission of a message that enables the receiver to understand the intent of what the sender transmits.  </a:t>
            </a:r>
          </a:p>
          <a:p>
            <a:pPr lvl="1"/>
            <a:r>
              <a:rPr lang="en-US" sz="2800" dirty="0"/>
              <a:t>Represents acceptance of individual differences, openness, honesty, acknowledgement of feelings, recognition of the needs of members.</a:t>
            </a:r>
          </a:p>
          <a:p>
            <a:pPr lvl="1"/>
            <a:r>
              <a:rPr lang="en-US" sz="2800" dirty="0"/>
              <a:t>Verbal messages of caring, and non-verbal physical gestures such as touch, holding, looking.</a:t>
            </a:r>
          </a:p>
        </p:txBody>
      </p:sp>
    </p:spTree>
    <p:extLst>
      <p:ext uri="{BB962C8B-B14F-4D97-AF65-F5344CB8AC3E}">
        <p14:creationId xmlns:p14="http://schemas.microsoft.com/office/powerpoint/2010/main" val="210810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Communication Patterns</a:t>
            </a:r>
          </a:p>
        </p:txBody>
      </p:sp>
      <p:sp>
        <p:nvSpPr>
          <p:cNvPr id="3" name="Content Placeholder 2"/>
          <p:cNvSpPr>
            <a:spLocks noGrp="1"/>
          </p:cNvSpPr>
          <p:nvPr>
            <p:ph idx="1"/>
          </p:nvPr>
        </p:nvSpPr>
        <p:spPr>
          <a:xfrm>
            <a:off x="1295401" y="2019300"/>
            <a:ext cx="9601196" cy="4140200"/>
          </a:xfrm>
        </p:spPr>
        <p:txBody>
          <a:bodyPr>
            <a:normAutofit/>
          </a:bodyPr>
          <a:lstStyle/>
          <a:p>
            <a:r>
              <a:rPr lang="en-US" dirty="0"/>
              <a:t>Dysfunctional Communication</a:t>
            </a:r>
          </a:p>
          <a:p>
            <a:pPr lvl="1"/>
            <a:r>
              <a:rPr lang="en-US" dirty="0"/>
              <a:t>Unclear transmission of a message</a:t>
            </a:r>
          </a:p>
          <a:p>
            <a:pPr lvl="1"/>
            <a:r>
              <a:rPr lang="en-US" dirty="0"/>
              <a:t>Primary reason for dysfunctional communication is low self-esteem among family members.</a:t>
            </a:r>
          </a:p>
          <a:p>
            <a:pPr lvl="1"/>
            <a:r>
              <a:rPr lang="en-US" dirty="0"/>
              <a:t>Communication becomes confusing, vague, indirect, secretive, and defensive because the individuals lack the ability to appreciate differences , thoughts and feelings of other family members and are unable to deal with conflict.</a:t>
            </a:r>
          </a:p>
          <a:p>
            <a:pPr lvl="1"/>
            <a:r>
              <a:rPr lang="en-US" dirty="0"/>
              <a:t>The intent of the communication is not clear.  For example, a family member may continually restate their own issues without listening to others.  Another example, is the inability to focus on an issue and instead rambles from one issue to another without resolution of the original problem.</a:t>
            </a:r>
          </a:p>
        </p:txBody>
      </p:sp>
    </p:spTree>
    <p:extLst>
      <p:ext uri="{BB962C8B-B14F-4D97-AF65-F5344CB8AC3E}">
        <p14:creationId xmlns:p14="http://schemas.microsoft.com/office/powerpoint/2010/main" val="5256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81567"/>
          </a:xfrm>
        </p:spPr>
        <p:txBody>
          <a:bodyPr>
            <a:normAutofit fontScale="90000"/>
          </a:bodyPr>
          <a:lstStyle/>
          <a:p>
            <a:r>
              <a:rPr lang="en-US" dirty="0"/>
              <a:t>Family and Culture</a:t>
            </a:r>
          </a:p>
        </p:txBody>
      </p:sp>
      <p:sp>
        <p:nvSpPr>
          <p:cNvPr id="3" name="Content Placeholder 2"/>
          <p:cNvSpPr>
            <a:spLocks noGrp="1"/>
          </p:cNvSpPr>
          <p:nvPr>
            <p:ph idx="1"/>
          </p:nvPr>
        </p:nvSpPr>
        <p:spPr>
          <a:xfrm>
            <a:off x="1295401" y="1536700"/>
            <a:ext cx="9601196" cy="4339168"/>
          </a:xfrm>
        </p:spPr>
        <p:txBody>
          <a:bodyPr>
            <a:noAutofit/>
          </a:bodyPr>
          <a:lstStyle/>
          <a:p>
            <a:r>
              <a:rPr lang="en-US" sz="2800" dirty="0"/>
              <a:t>In the United States, many variations in cultural patterns among families are found.</a:t>
            </a:r>
          </a:p>
          <a:p>
            <a:r>
              <a:rPr lang="en-US" sz="2800" dirty="0"/>
              <a:t>The </a:t>
            </a:r>
            <a:r>
              <a:rPr lang="en-US" sz="2800" b="1" i="1" dirty="0"/>
              <a:t>best</a:t>
            </a:r>
            <a:r>
              <a:rPr lang="en-US" sz="2800" dirty="0"/>
              <a:t> way to determine specific cultural patterns of a family is to get the information from the family itself.</a:t>
            </a:r>
          </a:p>
          <a:p>
            <a:pPr lvl="1"/>
            <a:r>
              <a:rPr lang="en-US" sz="2800" dirty="0"/>
              <a:t>The nurse needs to determine the family’s values, beliefs, customs, and behaviors that influence health needs, health care practices, and family attitudes toward health and illness, health care providers, and health care systems</a:t>
            </a:r>
          </a:p>
        </p:txBody>
      </p:sp>
    </p:spTree>
    <p:extLst>
      <p:ext uri="{BB962C8B-B14F-4D97-AF65-F5344CB8AC3E}">
        <p14:creationId xmlns:p14="http://schemas.microsoft.com/office/powerpoint/2010/main" val="198388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Family/Cultural Considerations</a:t>
            </a:r>
          </a:p>
        </p:txBody>
      </p:sp>
      <p:sp>
        <p:nvSpPr>
          <p:cNvPr id="3" name="Content Placeholder 2"/>
          <p:cNvSpPr>
            <a:spLocks noGrp="1"/>
          </p:cNvSpPr>
          <p:nvPr>
            <p:ph idx="1"/>
          </p:nvPr>
        </p:nvSpPr>
        <p:spPr/>
        <p:txBody>
          <a:bodyPr>
            <a:normAutofit/>
          </a:bodyPr>
          <a:lstStyle/>
          <a:p>
            <a:r>
              <a:rPr lang="en-US" sz="3200" dirty="0"/>
              <a:t>Some cultures are more open to communicate than others.</a:t>
            </a:r>
          </a:p>
          <a:p>
            <a:r>
              <a:rPr lang="en-US" sz="3200" dirty="0"/>
              <a:t>Some individuals express their feelings more openly than others.</a:t>
            </a:r>
          </a:p>
          <a:p>
            <a:endParaRPr lang="en-US" sz="3200" dirty="0"/>
          </a:p>
        </p:txBody>
      </p:sp>
    </p:spTree>
    <p:extLst>
      <p:ext uri="{BB962C8B-B14F-4D97-AF65-F5344CB8AC3E}">
        <p14:creationId xmlns:p14="http://schemas.microsoft.com/office/powerpoint/2010/main" val="320166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3901"/>
            <a:ext cx="9601196" cy="1168400"/>
          </a:xfrm>
        </p:spPr>
        <p:txBody>
          <a:bodyPr>
            <a:normAutofit fontScale="90000"/>
          </a:bodyPr>
          <a:lstStyle/>
          <a:p>
            <a:r>
              <a:rPr lang="en-US" dirty="0"/>
              <a:t>Cultural Beliefs Related to Health and Illness</a:t>
            </a:r>
          </a:p>
        </p:txBody>
      </p:sp>
      <p:sp>
        <p:nvSpPr>
          <p:cNvPr id="3" name="Content Placeholder 2"/>
          <p:cNvSpPr>
            <a:spLocks noGrp="1"/>
          </p:cNvSpPr>
          <p:nvPr>
            <p:ph idx="1"/>
          </p:nvPr>
        </p:nvSpPr>
        <p:spPr>
          <a:xfrm>
            <a:off x="1295401" y="1892301"/>
            <a:ext cx="9601196" cy="4317999"/>
          </a:xfrm>
        </p:spPr>
        <p:txBody>
          <a:bodyPr>
            <a:normAutofit fontScale="92500" lnSpcReduction="20000"/>
          </a:bodyPr>
          <a:lstStyle/>
          <a:p>
            <a:r>
              <a:rPr lang="en-US" dirty="0"/>
              <a:t>Example; </a:t>
            </a:r>
            <a:r>
              <a:rPr lang="en-US" sz="2400" dirty="0"/>
              <a:t>Some believe illness is a form of divine punishment for a sin that one has committed.</a:t>
            </a:r>
          </a:p>
          <a:p>
            <a:pPr lvl="1"/>
            <a:r>
              <a:rPr lang="en-US" sz="2400" dirty="0"/>
              <a:t>Another belief involves a person’s ability to balance physical health with nature.</a:t>
            </a:r>
          </a:p>
          <a:p>
            <a:pPr lvl="1"/>
            <a:r>
              <a:rPr lang="en-US" sz="2400" dirty="0"/>
              <a:t>The ‘Hot” and “Cold” Theory involves health and illness being influenced by four humors that regulate body function.  An imbalance between these fluids causes illness.</a:t>
            </a:r>
          </a:p>
          <a:p>
            <a:pPr lvl="2"/>
            <a:r>
              <a:rPr lang="en-US" sz="2400" dirty="0"/>
              <a:t>The four humors are;</a:t>
            </a:r>
          </a:p>
          <a:p>
            <a:pPr lvl="3"/>
            <a:r>
              <a:rPr lang="en-US" sz="2400" dirty="0"/>
              <a:t>Phlegm</a:t>
            </a:r>
          </a:p>
          <a:p>
            <a:pPr lvl="3"/>
            <a:r>
              <a:rPr lang="en-US" sz="2400" dirty="0"/>
              <a:t>Blood</a:t>
            </a:r>
          </a:p>
          <a:p>
            <a:pPr lvl="3"/>
            <a:r>
              <a:rPr lang="en-US" sz="2400" dirty="0"/>
              <a:t>Black Bile</a:t>
            </a:r>
          </a:p>
          <a:p>
            <a:pPr lvl="3"/>
            <a:r>
              <a:rPr lang="en-US" sz="2400" dirty="0"/>
              <a:t>Yellow Bile</a:t>
            </a:r>
          </a:p>
        </p:txBody>
      </p:sp>
    </p:spTree>
    <p:extLst>
      <p:ext uri="{BB962C8B-B14F-4D97-AF65-F5344CB8AC3E}">
        <p14:creationId xmlns:p14="http://schemas.microsoft.com/office/powerpoint/2010/main" val="78341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4701"/>
            <a:ext cx="9601196" cy="838200"/>
          </a:xfrm>
        </p:spPr>
        <p:txBody>
          <a:bodyPr/>
          <a:lstStyle/>
          <a:p>
            <a:pPr algn="l"/>
            <a:r>
              <a:rPr lang="en-US" dirty="0"/>
              <a:t>Family Defined</a:t>
            </a:r>
          </a:p>
        </p:txBody>
      </p:sp>
      <p:sp>
        <p:nvSpPr>
          <p:cNvPr id="3" name="Content Placeholder 2"/>
          <p:cNvSpPr>
            <a:spLocks noGrp="1"/>
          </p:cNvSpPr>
          <p:nvPr>
            <p:ph idx="1"/>
          </p:nvPr>
        </p:nvSpPr>
        <p:spPr>
          <a:xfrm>
            <a:off x="1295401" y="1511301"/>
            <a:ext cx="9601196" cy="4364568"/>
          </a:xfrm>
        </p:spPr>
        <p:txBody>
          <a:bodyPr/>
          <a:lstStyle/>
          <a:p>
            <a:endParaRPr lang="en-US" dirty="0"/>
          </a:p>
          <a:p>
            <a:endParaRPr lang="en-US" dirty="0"/>
          </a:p>
          <a:p>
            <a:r>
              <a:rPr lang="en-US" sz="2800" b="1" dirty="0"/>
              <a:t>Two or more person’s living and interacting together.  Traditionally, the nuclear family, or biological family has been the basic unit or structure of the American family.</a:t>
            </a:r>
          </a:p>
          <a:p>
            <a:r>
              <a:rPr lang="en-US" sz="2800" b="1" dirty="0"/>
              <a:t>Variations of the Family Structure</a:t>
            </a:r>
          </a:p>
          <a:p>
            <a:pPr lvl="1"/>
            <a:r>
              <a:rPr lang="en-US" sz="2800" b="1" dirty="0"/>
              <a:t>Review Table 15-1 (Handout) or See Introduction to Maternity &amp; Pediatric Nursing </a:t>
            </a:r>
          </a:p>
          <a:p>
            <a:pPr lvl="1"/>
            <a:endParaRPr lang="en-US" dirty="0"/>
          </a:p>
        </p:txBody>
      </p:sp>
    </p:spTree>
    <p:extLst>
      <p:ext uri="{BB962C8B-B14F-4D97-AF65-F5344CB8AC3E}">
        <p14:creationId xmlns:p14="http://schemas.microsoft.com/office/powerpoint/2010/main" val="393056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49867"/>
          </a:xfrm>
        </p:spPr>
        <p:txBody>
          <a:bodyPr>
            <a:normAutofit fontScale="90000"/>
          </a:bodyPr>
          <a:lstStyle/>
          <a:p>
            <a:r>
              <a:rPr lang="en-US" dirty="0"/>
              <a:t>Cultural Beliefs Related to Health and Illness </a:t>
            </a:r>
          </a:p>
        </p:txBody>
      </p:sp>
      <p:sp>
        <p:nvSpPr>
          <p:cNvPr id="3" name="Content Placeholder 2"/>
          <p:cNvSpPr>
            <a:spLocks noGrp="1"/>
          </p:cNvSpPr>
          <p:nvPr>
            <p:ph idx="1"/>
          </p:nvPr>
        </p:nvSpPr>
        <p:spPr>
          <a:xfrm>
            <a:off x="1295401" y="1638299"/>
            <a:ext cx="9601196" cy="4237569"/>
          </a:xfrm>
        </p:spPr>
        <p:txBody>
          <a:bodyPr/>
          <a:lstStyle/>
          <a:p>
            <a:endParaRPr lang="en-US" dirty="0"/>
          </a:p>
          <a:p>
            <a:endParaRPr lang="en-US" dirty="0"/>
          </a:p>
          <a:p>
            <a:r>
              <a:rPr lang="en-US" sz="2800" dirty="0"/>
              <a:t>Many Ethnic groups use healers who practice health care outside of the traditional health care arena.</a:t>
            </a:r>
          </a:p>
          <a:p>
            <a:r>
              <a:rPr lang="en-US" sz="2800" dirty="0"/>
              <a:t>Generally, non-Western societies believe that illness has supernatural causes and these persons have a more holistic approach to illness.</a:t>
            </a:r>
          </a:p>
          <a:p>
            <a:r>
              <a:rPr lang="en-US" sz="2800" dirty="0"/>
              <a:t>Healers use a variety of potions and plants in their practice.</a:t>
            </a:r>
          </a:p>
        </p:txBody>
      </p:sp>
    </p:spTree>
    <p:extLst>
      <p:ext uri="{BB962C8B-B14F-4D97-AF65-F5344CB8AC3E}">
        <p14:creationId xmlns:p14="http://schemas.microsoft.com/office/powerpoint/2010/main" val="341172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Beliefs Related to Health</a:t>
            </a:r>
          </a:p>
        </p:txBody>
      </p:sp>
      <p:sp>
        <p:nvSpPr>
          <p:cNvPr id="3" name="Content Placeholder 2"/>
          <p:cNvSpPr>
            <a:spLocks noGrp="1"/>
          </p:cNvSpPr>
          <p:nvPr>
            <p:ph idx="1"/>
          </p:nvPr>
        </p:nvSpPr>
        <p:spPr/>
        <p:txBody>
          <a:bodyPr>
            <a:noAutofit/>
          </a:bodyPr>
          <a:lstStyle/>
          <a:p>
            <a:r>
              <a:rPr lang="en-US" sz="3200" dirty="0"/>
              <a:t>Considering your own race or ethnicity, identify three cultural beliefs related to health that are held by your family.  For example, how are you expected to respond to illness or stress?  When do you seek medical care and what kind of provider do you see?  Do you use any complementary or alternative therapies?  What activities are believed to promote health or prevent disease?</a:t>
            </a:r>
          </a:p>
        </p:txBody>
      </p:sp>
    </p:spTree>
    <p:extLst>
      <p:ext uri="{BB962C8B-B14F-4D97-AF65-F5344CB8AC3E}">
        <p14:creationId xmlns:p14="http://schemas.microsoft.com/office/powerpoint/2010/main" val="277015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Coping</a:t>
            </a:r>
          </a:p>
        </p:txBody>
      </p:sp>
      <p:sp>
        <p:nvSpPr>
          <p:cNvPr id="3" name="Content Placeholder 2"/>
          <p:cNvSpPr>
            <a:spLocks noGrp="1"/>
          </p:cNvSpPr>
          <p:nvPr>
            <p:ph idx="1"/>
          </p:nvPr>
        </p:nvSpPr>
        <p:spPr/>
        <p:txBody>
          <a:bodyPr>
            <a:normAutofit/>
          </a:bodyPr>
          <a:lstStyle/>
          <a:p>
            <a:r>
              <a:rPr lang="en-US" sz="3200" dirty="0"/>
              <a:t>Family coping refers to a positive response that families employ to resolve problems or reduce stress.</a:t>
            </a:r>
          </a:p>
          <a:p>
            <a:r>
              <a:rPr lang="en-US" sz="3200" dirty="0"/>
              <a:t>Family coping processes and strategies are important in order for the family to maintain necessary functions.</a:t>
            </a:r>
          </a:p>
        </p:txBody>
      </p:sp>
    </p:spTree>
    <p:extLst>
      <p:ext uri="{BB962C8B-B14F-4D97-AF65-F5344CB8AC3E}">
        <p14:creationId xmlns:p14="http://schemas.microsoft.com/office/powerpoint/2010/main" val="204742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Adaptation</a:t>
            </a:r>
          </a:p>
        </p:txBody>
      </p:sp>
      <p:sp>
        <p:nvSpPr>
          <p:cNvPr id="3" name="Content Placeholder 2"/>
          <p:cNvSpPr>
            <a:spLocks noGrp="1"/>
          </p:cNvSpPr>
          <p:nvPr>
            <p:ph idx="1"/>
          </p:nvPr>
        </p:nvSpPr>
        <p:spPr/>
        <p:txBody>
          <a:bodyPr>
            <a:normAutofit/>
          </a:bodyPr>
          <a:lstStyle/>
          <a:p>
            <a:r>
              <a:rPr lang="en-US" sz="2800" dirty="0"/>
              <a:t>Stress is the response produced by a stress (an event which causes the stress).</a:t>
            </a:r>
          </a:p>
          <a:p>
            <a:r>
              <a:rPr lang="en-US" sz="2800" dirty="0"/>
              <a:t>Adaptation is the process of adjusting to change.</a:t>
            </a:r>
          </a:p>
          <a:p>
            <a:r>
              <a:rPr lang="en-US" sz="2800" dirty="0"/>
              <a:t>How a family adapts to stress and change affects family function.</a:t>
            </a:r>
          </a:p>
          <a:p>
            <a:pPr lvl="1"/>
            <a:r>
              <a:rPr lang="en-US" sz="2800" dirty="0"/>
              <a:t>If the family adapts to stress negatively than the family functions less effectively.</a:t>
            </a:r>
          </a:p>
        </p:txBody>
      </p:sp>
    </p:spTree>
    <p:extLst>
      <p:ext uri="{BB962C8B-B14F-4D97-AF65-F5344CB8AC3E}">
        <p14:creationId xmlns:p14="http://schemas.microsoft.com/office/powerpoint/2010/main" val="207071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Crisis</a:t>
            </a:r>
          </a:p>
        </p:txBody>
      </p:sp>
      <p:sp>
        <p:nvSpPr>
          <p:cNvPr id="3" name="Content Placeholder 2"/>
          <p:cNvSpPr>
            <a:spLocks noGrp="1"/>
          </p:cNvSpPr>
          <p:nvPr>
            <p:ph idx="1"/>
          </p:nvPr>
        </p:nvSpPr>
        <p:spPr/>
        <p:txBody>
          <a:bodyPr>
            <a:normAutofit/>
          </a:bodyPr>
          <a:lstStyle/>
          <a:p>
            <a:r>
              <a:rPr lang="en-US" sz="2800" dirty="0"/>
              <a:t>Occurs when the stressors are overwhelming and the family is unable to cope and resolve the problems.</a:t>
            </a:r>
          </a:p>
          <a:p>
            <a:pPr lvl="1"/>
            <a:r>
              <a:rPr lang="en-US" sz="2800" dirty="0"/>
              <a:t>The Nurse may be in a situation to determine whether the family’s problem is being adequately managed by family members, whether a crisis state exists, or whether the current problem is part of a chronic inability to solve problems.</a:t>
            </a:r>
          </a:p>
        </p:txBody>
      </p:sp>
    </p:spTree>
    <p:extLst>
      <p:ext uri="{BB962C8B-B14F-4D97-AF65-F5344CB8AC3E}">
        <p14:creationId xmlns:p14="http://schemas.microsoft.com/office/powerpoint/2010/main" val="340590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59368"/>
          </a:xfrm>
        </p:spPr>
        <p:txBody>
          <a:bodyPr/>
          <a:lstStyle/>
          <a:p>
            <a:r>
              <a:rPr lang="en-US" dirty="0"/>
              <a:t>Strategies for Adapting to Stress</a:t>
            </a:r>
          </a:p>
        </p:txBody>
      </p:sp>
      <p:sp>
        <p:nvSpPr>
          <p:cNvPr id="3" name="Content Placeholder 2"/>
          <p:cNvSpPr>
            <a:spLocks noGrp="1"/>
          </p:cNvSpPr>
          <p:nvPr>
            <p:ph idx="1"/>
          </p:nvPr>
        </p:nvSpPr>
        <p:spPr/>
        <p:txBody>
          <a:bodyPr>
            <a:noAutofit/>
          </a:bodyPr>
          <a:lstStyle/>
          <a:p>
            <a:r>
              <a:rPr lang="en-US" sz="2800" b="1" dirty="0"/>
              <a:t>Defense Mechanisms </a:t>
            </a:r>
            <a:r>
              <a:rPr lang="en-US" sz="2800" dirty="0"/>
              <a:t>– Avoidance behaviors, usually negative responses (for list </a:t>
            </a:r>
            <a:r>
              <a:rPr lang="en-US" sz="2800"/>
              <a:t>of see page </a:t>
            </a:r>
            <a:r>
              <a:rPr lang="en-US" sz="2800" dirty="0"/>
              <a:t>49, Chapter 4 Med/Surgical Text)</a:t>
            </a:r>
          </a:p>
          <a:p>
            <a:r>
              <a:rPr lang="en-US" sz="2800" b="1" dirty="0"/>
              <a:t>Coping Strategies </a:t>
            </a:r>
            <a:r>
              <a:rPr lang="en-US" sz="2800" dirty="0"/>
              <a:t>– behaviors used for effective problem solving, considered positive. (Journaling, warm bath, listening to music, meditation, etc.)</a:t>
            </a:r>
          </a:p>
          <a:p>
            <a:r>
              <a:rPr lang="en-US" sz="2800" b="1" dirty="0"/>
              <a:t>Mastery</a:t>
            </a:r>
            <a:r>
              <a:rPr lang="en-US" sz="2800" dirty="0"/>
              <a:t> – end result of using effective coping strategies.  Problems are solved competently and the family functions in a health manner.</a:t>
            </a:r>
          </a:p>
        </p:txBody>
      </p:sp>
    </p:spTree>
    <p:extLst>
      <p:ext uri="{BB962C8B-B14F-4D97-AF65-F5344CB8AC3E}">
        <p14:creationId xmlns:p14="http://schemas.microsoft.com/office/powerpoint/2010/main" val="160090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Nursing Care</a:t>
            </a:r>
          </a:p>
        </p:txBody>
      </p:sp>
      <p:sp>
        <p:nvSpPr>
          <p:cNvPr id="3" name="Content Placeholder 2"/>
          <p:cNvSpPr>
            <a:spLocks noGrp="1"/>
          </p:cNvSpPr>
          <p:nvPr>
            <p:ph idx="1"/>
          </p:nvPr>
        </p:nvSpPr>
        <p:spPr>
          <a:xfrm>
            <a:off x="1295401" y="2006600"/>
            <a:ext cx="9601196" cy="3869268"/>
          </a:xfrm>
        </p:spPr>
        <p:txBody>
          <a:bodyPr/>
          <a:lstStyle/>
          <a:p>
            <a:r>
              <a:rPr lang="en-US" dirty="0"/>
              <a:t>The Nurse should;</a:t>
            </a:r>
          </a:p>
          <a:p>
            <a:pPr lvl="1"/>
            <a:r>
              <a:rPr lang="en-US" sz="2400" dirty="0"/>
              <a:t>Determine what stressors are being experienced by the family.</a:t>
            </a:r>
          </a:p>
          <a:p>
            <a:pPr lvl="1"/>
            <a:r>
              <a:rPr lang="en-US" sz="2400" dirty="0"/>
              <a:t>What kind of coping strategies are used.</a:t>
            </a:r>
          </a:p>
          <a:p>
            <a:pPr lvl="1"/>
            <a:r>
              <a:rPr lang="en-US" sz="2400" dirty="0"/>
              <a:t>How well the family is coping with the stress.</a:t>
            </a:r>
          </a:p>
          <a:p>
            <a:pPr lvl="1"/>
            <a:r>
              <a:rPr lang="en-US" sz="2400" dirty="0"/>
              <a:t>Encourage all family members to be involved in the process.</a:t>
            </a:r>
          </a:p>
          <a:p>
            <a:pPr lvl="1"/>
            <a:r>
              <a:rPr lang="en-US" sz="2400" dirty="0"/>
              <a:t>Assist families in learning coping strategies.</a:t>
            </a:r>
          </a:p>
          <a:p>
            <a:pPr lvl="1"/>
            <a:r>
              <a:rPr lang="en-US" sz="2400" dirty="0"/>
              <a:t>Refer family members to outside resources if necessary.</a:t>
            </a:r>
          </a:p>
        </p:txBody>
      </p:sp>
    </p:spTree>
    <p:extLst>
      <p:ext uri="{BB962C8B-B14F-4D97-AF65-F5344CB8AC3E}">
        <p14:creationId xmlns:p14="http://schemas.microsoft.com/office/powerpoint/2010/main" val="207504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83168"/>
          </a:xfrm>
        </p:spPr>
        <p:txBody>
          <a:bodyPr/>
          <a:lstStyle/>
          <a:p>
            <a:r>
              <a:rPr lang="en-US" dirty="0"/>
              <a:t>Role of the Nurse</a:t>
            </a:r>
          </a:p>
        </p:txBody>
      </p:sp>
      <p:sp>
        <p:nvSpPr>
          <p:cNvPr id="3" name="Content Placeholder 2"/>
          <p:cNvSpPr>
            <a:spLocks noGrp="1"/>
          </p:cNvSpPr>
          <p:nvPr>
            <p:ph idx="1"/>
          </p:nvPr>
        </p:nvSpPr>
        <p:spPr>
          <a:xfrm>
            <a:off x="1295401" y="1955800"/>
            <a:ext cx="9601196" cy="4140200"/>
          </a:xfrm>
        </p:spPr>
        <p:txBody>
          <a:bodyPr>
            <a:noAutofit/>
          </a:bodyPr>
          <a:lstStyle/>
          <a:p>
            <a:r>
              <a:rPr lang="en-US" dirty="0"/>
              <a:t>Family members often provide support for family members during an illness.</a:t>
            </a:r>
          </a:p>
          <a:p>
            <a:r>
              <a:rPr lang="en-US" dirty="0"/>
              <a:t>Family members may need support.</a:t>
            </a:r>
          </a:p>
          <a:p>
            <a:r>
              <a:rPr lang="en-US" dirty="0"/>
              <a:t>Families often need information and reassurance.</a:t>
            </a:r>
          </a:p>
          <a:p>
            <a:r>
              <a:rPr lang="en-US" dirty="0"/>
              <a:t>Families can add to the patient’s burdens, or provide considerable support.</a:t>
            </a:r>
          </a:p>
          <a:p>
            <a:r>
              <a:rPr lang="en-US" dirty="0"/>
              <a:t>The care plan should also consider the family’s influence on individual members.</a:t>
            </a:r>
          </a:p>
          <a:p>
            <a:r>
              <a:rPr lang="en-US" dirty="0"/>
              <a:t>With patient permission, include family members in on decision making regarding patient care.</a:t>
            </a:r>
          </a:p>
        </p:txBody>
      </p:sp>
    </p:spTree>
    <p:extLst>
      <p:ext uri="{BB962C8B-B14F-4D97-AF65-F5344CB8AC3E}">
        <p14:creationId xmlns:p14="http://schemas.microsoft.com/office/powerpoint/2010/main" val="1390779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Competent Care</a:t>
            </a:r>
          </a:p>
        </p:txBody>
      </p:sp>
      <p:sp>
        <p:nvSpPr>
          <p:cNvPr id="3" name="Content Placeholder 2"/>
          <p:cNvSpPr>
            <a:spLocks noGrp="1"/>
          </p:cNvSpPr>
          <p:nvPr>
            <p:ph idx="1"/>
          </p:nvPr>
        </p:nvSpPr>
        <p:spPr/>
        <p:txBody>
          <a:bodyPr/>
          <a:lstStyle/>
          <a:p>
            <a:r>
              <a:rPr lang="en-US" sz="3200" dirty="0"/>
              <a:t>Cost</a:t>
            </a:r>
          </a:p>
          <a:p>
            <a:r>
              <a:rPr lang="en-US" sz="3200" dirty="0"/>
              <a:t>No insurance or supplemental insurance</a:t>
            </a:r>
          </a:p>
          <a:p>
            <a:r>
              <a:rPr lang="en-US" sz="3200" dirty="0"/>
              <a:t>Transportation</a:t>
            </a:r>
          </a:p>
          <a:p>
            <a:r>
              <a:rPr lang="en-US" sz="3200" dirty="0"/>
              <a:t>Availability of Care (geographic location)</a:t>
            </a:r>
          </a:p>
          <a:p>
            <a:r>
              <a:rPr lang="en-US" sz="3200" dirty="0"/>
              <a:t>Cultural, ethnic, religious barriers</a:t>
            </a:r>
          </a:p>
          <a:p>
            <a:endParaRPr lang="en-US" dirty="0"/>
          </a:p>
        </p:txBody>
      </p:sp>
    </p:spTree>
    <p:extLst>
      <p:ext uri="{BB962C8B-B14F-4D97-AF65-F5344CB8AC3E}">
        <p14:creationId xmlns:p14="http://schemas.microsoft.com/office/powerpoint/2010/main" val="164716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Religious Beliefs Affecting Health Care </a:t>
            </a:r>
            <a:r>
              <a:rPr lang="en-US" sz="2700" dirty="0"/>
              <a:t>(page 69 Medical Surgical Text)</a:t>
            </a:r>
          </a:p>
        </p:txBody>
      </p:sp>
      <p:sp>
        <p:nvSpPr>
          <p:cNvPr id="3" name="Content Placeholder 2"/>
          <p:cNvSpPr>
            <a:spLocks noGrp="1"/>
          </p:cNvSpPr>
          <p:nvPr>
            <p:ph idx="1"/>
          </p:nvPr>
        </p:nvSpPr>
        <p:spPr/>
        <p:txBody>
          <a:bodyPr>
            <a:normAutofit lnSpcReduction="10000"/>
          </a:bodyPr>
          <a:lstStyle/>
          <a:p>
            <a:r>
              <a:rPr lang="en-US" b="1" dirty="0"/>
              <a:t>Judaism </a:t>
            </a:r>
            <a:r>
              <a:rPr lang="en-US" dirty="0"/>
              <a:t>–</a:t>
            </a:r>
          </a:p>
          <a:p>
            <a:pPr lvl="1"/>
            <a:r>
              <a:rPr lang="en-US" dirty="0"/>
              <a:t>A woman is considered to be in an impure state anytime blood is coming from her uterus.  During this time the husband will not have contact with his wife.  The nurse must be aware of this because the husband will not even assist his wife in bed.</a:t>
            </a:r>
          </a:p>
          <a:p>
            <a:pPr lvl="1"/>
            <a:r>
              <a:rPr lang="en-US" dirty="0"/>
              <a:t>Kosher dietary laws; no mixing of milk and meat at a meal.  </a:t>
            </a:r>
          </a:p>
          <a:p>
            <a:pPr lvl="1"/>
            <a:r>
              <a:rPr lang="en-US" dirty="0"/>
              <a:t>Sabbath; Observed from sunset Friday until sunset Saturday.  Prohibits riding in a car, smoking, turning lights on and off, handling money, using the telephone, watching television.</a:t>
            </a:r>
          </a:p>
          <a:p>
            <a:pPr lvl="1"/>
            <a:r>
              <a:rPr lang="en-US" dirty="0"/>
              <a:t>Orthodox Jewish men wear skull caps at all times.</a:t>
            </a:r>
          </a:p>
        </p:txBody>
      </p:sp>
    </p:spTree>
    <p:extLst>
      <p:ext uri="{BB962C8B-B14F-4D97-AF65-F5344CB8AC3E}">
        <p14:creationId xmlns:p14="http://schemas.microsoft.com/office/powerpoint/2010/main" val="399791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Family</a:t>
            </a:r>
          </a:p>
        </p:txBody>
      </p:sp>
      <p:sp>
        <p:nvSpPr>
          <p:cNvPr id="5" name="Content Placeholder 4"/>
          <p:cNvSpPr>
            <a:spLocks noGrp="1"/>
          </p:cNvSpPr>
          <p:nvPr>
            <p:ph idx="1"/>
          </p:nvPr>
        </p:nvSpPr>
        <p:spPr/>
        <p:txBody>
          <a:bodyPr/>
          <a:lstStyle/>
          <a:p>
            <a:r>
              <a:rPr lang="en-US" sz="3200" dirty="0"/>
              <a:t>Consists of a mother, father, and children.</a:t>
            </a:r>
          </a:p>
          <a:p>
            <a:r>
              <a:rPr lang="en-US" sz="3200" dirty="0"/>
              <a:t>Has two generations of family members living together.</a:t>
            </a:r>
          </a:p>
          <a:p>
            <a:r>
              <a:rPr lang="en-US" sz="3200" dirty="0"/>
              <a:t>Sometimes known as the “cereal packet” family.</a:t>
            </a:r>
          </a:p>
          <a:p>
            <a:endParaRPr lang="en-US" dirty="0"/>
          </a:p>
        </p:txBody>
      </p:sp>
      <p:sp>
        <p:nvSpPr>
          <p:cNvPr id="6" name="AutoShape 2" descr="Image result for nuclear famil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nuclear family"/>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2"/>
          <a:stretch>
            <a:fillRect/>
          </a:stretch>
        </p:blipFill>
        <p:spPr>
          <a:xfrm>
            <a:off x="8583612" y="4767790"/>
            <a:ext cx="2619375" cy="1743075"/>
          </a:xfrm>
          <a:prstGeom prst="rect">
            <a:avLst/>
          </a:prstGeom>
        </p:spPr>
      </p:pic>
    </p:spTree>
    <p:extLst>
      <p:ext uri="{BB962C8B-B14F-4D97-AF65-F5344CB8AC3E}">
        <p14:creationId xmlns:p14="http://schemas.microsoft.com/office/powerpoint/2010/main" val="363004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Religious Beliefs Affecting Health Care </a:t>
            </a:r>
            <a:r>
              <a:rPr lang="en-US" sz="2700" dirty="0"/>
              <a:t>(page 69 Medical Surgical Text)</a:t>
            </a:r>
          </a:p>
        </p:txBody>
      </p:sp>
      <p:sp>
        <p:nvSpPr>
          <p:cNvPr id="3" name="Content Placeholder 2"/>
          <p:cNvSpPr>
            <a:spLocks noGrp="1"/>
          </p:cNvSpPr>
          <p:nvPr>
            <p:ph idx="1"/>
          </p:nvPr>
        </p:nvSpPr>
        <p:spPr/>
        <p:txBody>
          <a:bodyPr>
            <a:noAutofit/>
          </a:bodyPr>
          <a:lstStyle/>
          <a:p>
            <a:r>
              <a:rPr lang="en-US" sz="2800" b="1" dirty="0"/>
              <a:t>Christianity</a:t>
            </a:r>
            <a:r>
              <a:rPr lang="en-US" sz="2800" dirty="0"/>
              <a:t> –</a:t>
            </a:r>
          </a:p>
          <a:p>
            <a:pPr lvl="1"/>
            <a:r>
              <a:rPr lang="en-US" sz="2400" dirty="0"/>
              <a:t>Anointing of the Sick – A priest anoints the forehead and hands of the sick.</a:t>
            </a:r>
          </a:p>
          <a:p>
            <a:pPr lvl="1"/>
            <a:r>
              <a:rPr lang="en-US" sz="2400" dirty="0"/>
              <a:t>Abstain from eating meat on Ash Wednesday and all Fridays during Lent.  Some older Catholics may still refrain from meat on all Fridays.</a:t>
            </a:r>
          </a:p>
          <a:p>
            <a:pPr lvl="1"/>
            <a:r>
              <a:rPr lang="en-US" sz="2400" dirty="0"/>
              <a:t>A Bible is used to study The Word of God.</a:t>
            </a:r>
          </a:p>
          <a:p>
            <a:pPr lvl="1"/>
            <a:r>
              <a:rPr lang="en-US" sz="2400" dirty="0"/>
              <a:t>Rosary beads are used during the “Rosary Prayer.”</a:t>
            </a:r>
          </a:p>
        </p:txBody>
      </p:sp>
    </p:spTree>
    <p:extLst>
      <p:ext uri="{BB962C8B-B14F-4D97-AF65-F5344CB8AC3E}">
        <p14:creationId xmlns:p14="http://schemas.microsoft.com/office/powerpoint/2010/main" val="266016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Beliefs Affecting Health Care </a:t>
            </a:r>
            <a:r>
              <a:rPr lang="en-US" sz="2700" dirty="0"/>
              <a:t>(page 69 Medical Surgical Text)</a:t>
            </a:r>
            <a:endParaRPr lang="en-US" dirty="0"/>
          </a:p>
        </p:txBody>
      </p:sp>
      <p:sp>
        <p:nvSpPr>
          <p:cNvPr id="3" name="Content Placeholder 2"/>
          <p:cNvSpPr>
            <a:spLocks noGrp="1"/>
          </p:cNvSpPr>
          <p:nvPr>
            <p:ph idx="1"/>
          </p:nvPr>
        </p:nvSpPr>
        <p:spPr/>
        <p:txBody>
          <a:bodyPr/>
          <a:lstStyle/>
          <a:p>
            <a:r>
              <a:rPr lang="en-US" b="1" dirty="0"/>
              <a:t>Islam</a:t>
            </a:r>
            <a:r>
              <a:rPr lang="en-US" dirty="0"/>
              <a:t> –</a:t>
            </a:r>
          </a:p>
          <a:p>
            <a:pPr lvl="1"/>
            <a:r>
              <a:rPr lang="en-US" dirty="0"/>
              <a:t>No pork products or alcohol.  Only “Halal” meat is permissible to eat, which is meat that has been blessed and slaughtered in a specific way.</a:t>
            </a:r>
          </a:p>
          <a:p>
            <a:pPr lvl="1"/>
            <a:r>
              <a:rPr lang="en-US" dirty="0"/>
              <a:t>At prayer time, washing is required, even by those who are ill.  </a:t>
            </a:r>
          </a:p>
          <a:p>
            <a:pPr lvl="1"/>
            <a:r>
              <a:rPr lang="en-US" dirty="0"/>
              <a:t>The Koran should not be touched by anyone considered ritually unclean.  Nothing should be placed on top of the Koran.</a:t>
            </a:r>
          </a:p>
          <a:p>
            <a:pPr lvl="1"/>
            <a:r>
              <a:rPr lang="en-US" dirty="0"/>
              <a:t>Muslim women prefer female physicians.  Muslim women are not allowed to sign a consent, so husbands must be present.</a:t>
            </a:r>
          </a:p>
        </p:txBody>
      </p:sp>
    </p:spTree>
    <p:extLst>
      <p:ext uri="{BB962C8B-B14F-4D97-AF65-F5344CB8AC3E}">
        <p14:creationId xmlns:p14="http://schemas.microsoft.com/office/powerpoint/2010/main" val="1471174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Beliefs Affecting Health Care </a:t>
            </a:r>
            <a:r>
              <a:rPr lang="en-US" sz="2700" dirty="0"/>
              <a:t>(page 69 Medical Surgical Text)</a:t>
            </a:r>
            <a:endParaRPr lang="en-US" dirty="0"/>
          </a:p>
        </p:txBody>
      </p:sp>
      <p:sp>
        <p:nvSpPr>
          <p:cNvPr id="3" name="Content Placeholder 2"/>
          <p:cNvSpPr>
            <a:spLocks noGrp="1"/>
          </p:cNvSpPr>
          <p:nvPr>
            <p:ph idx="1"/>
          </p:nvPr>
        </p:nvSpPr>
        <p:spPr/>
        <p:txBody>
          <a:bodyPr/>
          <a:lstStyle/>
          <a:p>
            <a:r>
              <a:rPr lang="en-US" b="1" dirty="0"/>
              <a:t>Hinduism</a:t>
            </a:r>
            <a:r>
              <a:rPr lang="en-US" dirty="0"/>
              <a:t> –</a:t>
            </a:r>
          </a:p>
          <a:p>
            <a:pPr lvl="1"/>
            <a:r>
              <a:rPr lang="en-US" dirty="0"/>
              <a:t>Believe illness as a misuse of the body or a consequence of sins committed in a previous life.  </a:t>
            </a:r>
          </a:p>
          <a:p>
            <a:pPr lvl="1"/>
            <a:r>
              <a:rPr lang="en-US" dirty="0"/>
              <a:t>Believe union with Brahman (God) achieved through prayer, ritual, purity, self-control, truth, non-violence, charity, compassion toward other creatures.</a:t>
            </a:r>
          </a:p>
          <a:p>
            <a:pPr lvl="1"/>
            <a:r>
              <a:rPr lang="en-US" dirty="0"/>
              <a:t>Reincarnation, after death will be reborn.</a:t>
            </a:r>
          </a:p>
          <a:p>
            <a:pPr lvl="1"/>
            <a:r>
              <a:rPr lang="en-US" dirty="0"/>
              <a:t>Offer daily worship in a shrine in the home</a:t>
            </a:r>
          </a:p>
        </p:txBody>
      </p:sp>
    </p:spTree>
    <p:extLst>
      <p:ext uri="{BB962C8B-B14F-4D97-AF65-F5344CB8AC3E}">
        <p14:creationId xmlns:p14="http://schemas.microsoft.com/office/powerpoint/2010/main" val="145923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25501"/>
            <a:ext cx="9601196" cy="1003300"/>
          </a:xfrm>
        </p:spPr>
        <p:txBody>
          <a:bodyPr>
            <a:normAutofit fontScale="90000"/>
          </a:bodyPr>
          <a:lstStyle/>
          <a:p>
            <a:r>
              <a:rPr lang="en-US" dirty="0"/>
              <a:t>Resources/ Sources for Sick Family Members</a:t>
            </a:r>
          </a:p>
        </p:txBody>
      </p:sp>
      <p:sp>
        <p:nvSpPr>
          <p:cNvPr id="3" name="Content Placeholder 2"/>
          <p:cNvSpPr>
            <a:spLocks noGrp="1"/>
          </p:cNvSpPr>
          <p:nvPr>
            <p:ph idx="1"/>
          </p:nvPr>
        </p:nvSpPr>
        <p:spPr>
          <a:xfrm>
            <a:off x="1295401" y="1943100"/>
            <a:ext cx="9601196" cy="3932768"/>
          </a:xfrm>
        </p:spPr>
        <p:txBody>
          <a:bodyPr>
            <a:noAutofit/>
          </a:bodyPr>
          <a:lstStyle/>
          <a:p>
            <a:r>
              <a:rPr lang="en-US" sz="2800" dirty="0"/>
              <a:t>Social Workers</a:t>
            </a:r>
          </a:p>
          <a:p>
            <a:r>
              <a:rPr lang="en-US" sz="2800" dirty="0"/>
              <a:t>Home Care Services</a:t>
            </a:r>
          </a:p>
          <a:p>
            <a:r>
              <a:rPr lang="en-US" sz="2800" dirty="0"/>
              <a:t>Bereavement Services</a:t>
            </a:r>
          </a:p>
          <a:p>
            <a:r>
              <a:rPr lang="en-US" sz="2800" dirty="0"/>
              <a:t>Chaplaincy (Spiritual Services)</a:t>
            </a:r>
          </a:p>
          <a:p>
            <a:r>
              <a:rPr lang="en-US" sz="2800" dirty="0"/>
              <a:t>Language Services</a:t>
            </a:r>
          </a:p>
          <a:p>
            <a:r>
              <a:rPr lang="en-US" sz="2800" dirty="0"/>
              <a:t>Transportation Services</a:t>
            </a:r>
          </a:p>
          <a:p>
            <a:r>
              <a:rPr lang="en-US" sz="2800" dirty="0"/>
              <a:t>Financial Services</a:t>
            </a:r>
          </a:p>
        </p:txBody>
      </p:sp>
    </p:spTree>
    <p:extLst>
      <p:ext uri="{BB962C8B-B14F-4D97-AF65-F5344CB8AC3E}">
        <p14:creationId xmlns:p14="http://schemas.microsoft.com/office/powerpoint/2010/main" val="195639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Parent/Adult Family</a:t>
            </a:r>
          </a:p>
        </p:txBody>
      </p:sp>
      <p:sp>
        <p:nvSpPr>
          <p:cNvPr id="3" name="Content Placeholder 2"/>
          <p:cNvSpPr>
            <a:spLocks noGrp="1"/>
          </p:cNvSpPr>
          <p:nvPr>
            <p:ph idx="1"/>
          </p:nvPr>
        </p:nvSpPr>
        <p:spPr/>
        <p:txBody>
          <a:bodyPr/>
          <a:lstStyle/>
          <a:p>
            <a:r>
              <a:rPr lang="en-US" dirty="0"/>
              <a:t>One adult, either mother, or father, or some other adult in authority position of the family.</a:t>
            </a:r>
          </a:p>
        </p:txBody>
      </p:sp>
      <p:pic>
        <p:nvPicPr>
          <p:cNvPr id="4" name="Picture 3"/>
          <p:cNvPicPr>
            <a:picLocks noChangeAspect="1"/>
          </p:cNvPicPr>
          <p:nvPr/>
        </p:nvPicPr>
        <p:blipFill>
          <a:blip r:embed="rId2"/>
          <a:stretch>
            <a:fillRect/>
          </a:stretch>
        </p:blipFill>
        <p:spPr>
          <a:xfrm>
            <a:off x="3580402" y="3492500"/>
            <a:ext cx="5563598" cy="2654301"/>
          </a:xfrm>
          <a:prstGeom prst="rect">
            <a:avLst/>
          </a:prstGeom>
        </p:spPr>
      </p:pic>
    </p:spTree>
    <p:extLst>
      <p:ext uri="{BB962C8B-B14F-4D97-AF65-F5344CB8AC3E}">
        <p14:creationId xmlns:p14="http://schemas.microsoft.com/office/powerpoint/2010/main" val="391533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Bi-Nuclear Family</a:t>
            </a:r>
          </a:p>
        </p:txBody>
      </p:sp>
      <p:sp>
        <p:nvSpPr>
          <p:cNvPr id="3" name="Content Placeholder 2"/>
          <p:cNvSpPr>
            <a:spLocks noGrp="1"/>
          </p:cNvSpPr>
          <p:nvPr>
            <p:ph idx="1"/>
          </p:nvPr>
        </p:nvSpPr>
        <p:spPr/>
        <p:txBody>
          <a:bodyPr/>
          <a:lstStyle/>
          <a:p>
            <a:r>
              <a:rPr lang="en-US" dirty="0"/>
              <a:t>The extended family, usually consisting of two separate households, formed by the children and subsequent spouses of the partners in a divorce.</a:t>
            </a:r>
          </a:p>
          <a:p>
            <a:pPr marL="0" indent="0">
              <a:buNone/>
            </a:pPr>
            <a:endParaRPr lang="en-US" dirty="0"/>
          </a:p>
        </p:txBody>
      </p:sp>
      <p:pic>
        <p:nvPicPr>
          <p:cNvPr id="4" name="Picture 3"/>
          <p:cNvPicPr>
            <a:picLocks noChangeAspect="1"/>
          </p:cNvPicPr>
          <p:nvPr/>
        </p:nvPicPr>
        <p:blipFill>
          <a:blip r:embed="rId2"/>
          <a:stretch>
            <a:fillRect/>
          </a:stretch>
        </p:blipFill>
        <p:spPr>
          <a:xfrm>
            <a:off x="3962400" y="3592512"/>
            <a:ext cx="4038600" cy="2695575"/>
          </a:xfrm>
          <a:prstGeom prst="rect">
            <a:avLst/>
          </a:prstGeom>
        </p:spPr>
      </p:pic>
    </p:spTree>
    <p:extLst>
      <p:ext uri="{BB962C8B-B14F-4D97-AF65-F5344CB8AC3E}">
        <p14:creationId xmlns:p14="http://schemas.microsoft.com/office/powerpoint/2010/main" val="21868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57767"/>
          </a:xfrm>
        </p:spPr>
        <p:txBody>
          <a:bodyPr>
            <a:normAutofit fontScale="90000"/>
          </a:bodyPr>
          <a:lstStyle/>
          <a:p>
            <a:r>
              <a:rPr lang="en-US" dirty="0"/>
              <a:t>Blended or Reconstituted Family</a:t>
            </a:r>
          </a:p>
        </p:txBody>
      </p:sp>
      <p:sp>
        <p:nvSpPr>
          <p:cNvPr id="3" name="Content Placeholder 2"/>
          <p:cNvSpPr>
            <a:spLocks noGrp="1"/>
          </p:cNvSpPr>
          <p:nvPr>
            <p:ph idx="1"/>
          </p:nvPr>
        </p:nvSpPr>
        <p:spPr>
          <a:xfrm>
            <a:off x="1295401" y="1600200"/>
            <a:ext cx="9601196" cy="4275668"/>
          </a:xfrm>
        </p:spPr>
        <p:txBody>
          <a:bodyPr/>
          <a:lstStyle/>
          <a:p>
            <a:r>
              <a:rPr lang="en-US" dirty="0"/>
              <a:t>A blended family is one where the parents have children from previous relationships but all the members come together as one unit.</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3009900" y="2679700"/>
            <a:ext cx="6007100" cy="3403600"/>
          </a:xfrm>
          <a:prstGeom prst="rect">
            <a:avLst/>
          </a:prstGeom>
        </p:spPr>
      </p:pic>
    </p:spTree>
    <p:extLst>
      <p:ext uri="{BB962C8B-B14F-4D97-AF65-F5344CB8AC3E}">
        <p14:creationId xmlns:p14="http://schemas.microsoft.com/office/powerpoint/2010/main" val="344345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6601"/>
            <a:ext cx="9601196" cy="736600"/>
          </a:xfrm>
        </p:spPr>
        <p:txBody>
          <a:bodyPr>
            <a:normAutofit fontScale="90000"/>
          </a:bodyPr>
          <a:lstStyle/>
          <a:p>
            <a:r>
              <a:rPr lang="en-US" dirty="0"/>
              <a:t>Alternative Family</a:t>
            </a:r>
          </a:p>
        </p:txBody>
      </p:sp>
      <p:sp>
        <p:nvSpPr>
          <p:cNvPr id="3" name="Content Placeholder 2"/>
          <p:cNvSpPr>
            <a:spLocks noGrp="1"/>
          </p:cNvSpPr>
          <p:nvPr>
            <p:ph idx="1"/>
          </p:nvPr>
        </p:nvSpPr>
        <p:spPr>
          <a:xfrm>
            <a:off x="1295401" y="1930400"/>
            <a:ext cx="9601196" cy="3945468"/>
          </a:xfrm>
        </p:spPr>
        <p:txBody>
          <a:bodyPr>
            <a:normAutofit fontScale="92500" lnSpcReduction="20000"/>
          </a:bodyPr>
          <a:lstStyle/>
          <a:p>
            <a:r>
              <a:rPr lang="en-US" sz="3600" b="1" dirty="0"/>
              <a:t>Communal</a:t>
            </a:r>
            <a:r>
              <a:rPr lang="en-US" sz="3600" dirty="0"/>
              <a:t> – groups of people living together.</a:t>
            </a:r>
          </a:p>
          <a:p>
            <a:r>
              <a:rPr lang="en-US" sz="3600" b="1" dirty="0"/>
              <a:t>Foster</a:t>
            </a:r>
            <a:r>
              <a:rPr lang="en-US" sz="3600" dirty="0"/>
              <a:t> – </a:t>
            </a:r>
            <a:r>
              <a:rPr lang="en-US" dirty="0"/>
              <a:t>a </a:t>
            </a:r>
            <a:r>
              <a:rPr lang="en-US" b="1" dirty="0"/>
              <a:t>family</a:t>
            </a:r>
            <a:r>
              <a:rPr lang="en-US" dirty="0"/>
              <a:t> that takes in a child for what is usually a short time to provide care that the parents are unable to provide.</a:t>
            </a:r>
            <a:endParaRPr lang="en-US" sz="3600" dirty="0"/>
          </a:p>
          <a:p>
            <a:r>
              <a:rPr lang="en-US" sz="3600" b="1" dirty="0"/>
              <a:t>Homosexual/Lesbian</a:t>
            </a:r>
            <a:r>
              <a:rPr lang="en-US" sz="3600" dirty="0"/>
              <a:t> – </a:t>
            </a:r>
            <a:r>
              <a:rPr lang="en-US" sz="3000" dirty="0"/>
              <a:t>two men or two women as head of household.</a:t>
            </a:r>
          </a:p>
          <a:p>
            <a:r>
              <a:rPr lang="en-US" sz="3600" b="1" dirty="0"/>
              <a:t>Unmarried Couple/Cohabitation </a:t>
            </a:r>
            <a:r>
              <a:rPr lang="en-US" sz="3600" dirty="0"/>
              <a:t>– a man and a woman as head of the family who are unmarried in the eyes of the law.</a:t>
            </a:r>
          </a:p>
        </p:txBody>
      </p:sp>
    </p:spTree>
    <p:extLst>
      <p:ext uri="{BB962C8B-B14F-4D97-AF65-F5344CB8AC3E}">
        <p14:creationId xmlns:p14="http://schemas.microsoft.com/office/powerpoint/2010/main" val="369546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the Family Life Cycle of a Two-Parent Nuclear Family </a:t>
            </a:r>
            <a:r>
              <a:rPr lang="en-US" sz="3100" dirty="0"/>
              <a:t>(See page 84 Med/Surgical)</a:t>
            </a:r>
          </a:p>
        </p:txBody>
      </p:sp>
      <p:sp>
        <p:nvSpPr>
          <p:cNvPr id="3" name="Content Placeholder 2"/>
          <p:cNvSpPr>
            <a:spLocks noGrp="1"/>
          </p:cNvSpPr>
          <p:nvPr>
            <p:ph idx="1"/>
          </p:nvPr>
        </p:nvSpPr>
        <p:spPr/>
        <p:txBody>
          <a:bodyPr>
            <a:normAutofit/>
          </a:bodyPr>
          <a:lstStyle/>
          <a:p>
            <a:r>
              <a:rPr lang="en-US" sz="3200" dirty="0"/>
              <a:t>1). Beginning Families (Stage of Marriage)</a:t>
            </a:r>
          </a:p>
          <a:p>
            <a:r>
              <a:rPr lang="en-US" sz="3200" dirty="0"/>
              <a:t>2). Families with Young Children</a:t>
            </a:r>
          </a:p>
          <a:p>
            <a:r>
              <a:rPr lang="en-US" sz="3200" dirty="0"/>
              <a:t>3). Families with Adolescents</a:t>
            </a:r>
          </a:p>
          <a:p>
            <a:r>
              <a:rPr lang="en-US" sz="3200" dirty="0"/>
              <a:t>4). Launching children and moving on</a:t>
            </a:r>
          </a:p>
          <a:p>
            <a:r>
              <a:rPr lang="en-US" sz="3200" dirty="0"/>
              <a:t>5). Families in Later Life</a:t>
            </a:r>
          </a:p>
        </p:txBody>
      </p:sp>
    </p:spTree>
    <p:extLst>
      <p:ext uri="{BB962C8B-B14F-4D97-AF65-F5344CB8AC3E}">
        <p14:creationId xmlns:p14="http://schemas.microsoft.com/office/powerpoint/2010/main" val="322825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Roles and Communication</a:t>
            </a:r>
          </a:p>
        </p:txBody>
      </p:sp>
      <p:sp>
        <p:nvSpPr>
          <p:cNvPr id="3" name="Content Placeholder 2"/>
          <p:cNvSpPr>
            <a:spLocks noGrp="1"/>
          </p:cNvSpPr>
          <p:nvPr>
            <p:ph idx="1"/>
          </p:nvPr>
        </p:nvSpPr>
        <p:spPr/>
        <p:txBody>
          <a:bodyPr/>
          <a:lstStyle/>
          <a:p>
            <a:r>
              <a:rPr lang="en-US" dirty="0"/>
              <a:t>A “Role” is what is expected of the individual assigned to a particular position or the way a person is expected to behave.</a:t>
            </a:r>
          </a:p>
          <a:p>
            <a:r>
              <a:rPr lang="en-US" dirty="0"/>
              <a:t>Culture and social class have an influence on family roles.  </a:t>
            </a:r>
          </a:p>
          <a:p>
            <a:r>
              <a:rPr lang="en-US" dirty="0"/>
              <a:t>Family Roles can be performance oriented such as “breadwinner” or homemaker, or roles may be emotional such as “nurturer.”  </a:t>
            </a:r>
          </a:p>
          <a:p>
            <a:r>
              <a:rPr lang="en-US" dirty="0"/>
              <a:t>Members may fill more than one role and/or roles may be shifted.</a:t>
            </a:r>
          </a:p>
        </p:txBody>
      </p:sp>
    </p:spTree>
    <p:extLst>
      <p:ext uri="{BB962C8B-B14F-4D97-AF65-F5344CB8AC3E}">
        <p14:creationId xmlns:p14="http://schemas.microsoft.com/office/powerpoint/2010/main" val="32532916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315</TotalTime>
  <Words>1996</Words>
  <Application>Microsoft Office PowerPoint</Application>
  <PresentationFormat>Widescreen</PresentationFormat>
  <Paragraphs>160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Garamond</vt:lpstr>
      <vt:lpstr>Organic</vt:lpstr>
      <vt:lpstr>Family</vt:lpstr>
      <vt:lpstr>Family Defined</vt:lpstr>
      <vt:lpstr>Nuclear Family</vt:lpstr>
      <vt:lpstr>Single Parent/Adult Family</vt:lpstr>
      <vt:lpstr>Bi-Nuclear Family</vt:lpstr>
      <vt:lpstr>Blended or Reconstituted Family</vt:lpstr>
      <vt:lpstr>Alternative Family</vt:lpstr>
      <vt:lpstr>Stages of the Family Life Cycle of a Two-Parent Nuclear Family (See page 84 Med/Surgical)</vt:lpstr>
      <vt:lpstr>Family Roles and Communication</vt:lpstr>
      <vt:lpstr>Family Roles and Communication</vt:lpstr>
      <vt:lpstr>Family; Meeting the Needs of Each Member</vt:lpstr>
      <vt:lpstr>Factors Affecting the Family</vt:lpstr>
      <vt:lpstr>Family Interaction</vt:lpstr>
      <vt:lpstr>Family Communication Patterns</vt:lpstr>
      <vt:lpstr>Family Communication Patterns</vt:lpstr>
      <vt:lpstr>Family Communication Patterns</vt:lpstr>
      <vt:lpstr>Family and Culture</vt:lpstr>
      <vt:lpstr>Family/Cultural Considerations</vt:lpstr>
      <vt:lpstr>Cultural Beliefs Related to Health and Illness</vt:lpstr>
      <vt:lpstr>Cultural Beliefs Related to Health and Illness </vt:lpstr>
      <vt:lpstr>Cultural Beliefs Related to Health</vt:lpstr>
      <vt:lpstr>Family Coping</vt:lpstr>
      <vt:lpstr>Stress and Adaptation</vt:lpstr>
      <vt:lpstr>Family Crisis</vt:lpstr>
      <vt:lpstr>Strategies for Adapting to Stress</vt:lpstr>
      <vt:lpstr>Family Nursing Care</vt:lpstr>
      <vt:lpstr>Role of the Nurse</vt:lpstr>
      <vt:lpstr>Barriers to Competent Care</vt:lpstr>
      <vt:lpstr>Religious Beliefs Affecting Health Care (page 69 Medical Surgical Text)</vt:lpstr>
      <vt:lpstr>Religious Beliefs Affecting Health Care (page 69 Medical Surgical Text)</vt:lpstr>
      <vt:lpstr>Religious Beliefs Affecting Health Care (page 69 Medical Surgical Text)</vt:lpstr>
      <vt:lpstr>Religious Beliefs Affecting Health Care (page 69 Medical Surgical Text)</vt:lpstr>
      <vt:lpstr>Resources/ Sources for Sick Family Members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dc:title>
  <dc:creator>User</dc:creator>
  <cp:lastModifiedBy>Karen Malt</cp:lastModifiedBy>
  <cp:revision>43</cp:revision>
  <dcterms:created xsi:type="dcterms:W3CDTF">2018-12-10T18:44:31Z</dcterms:created>
  <dcterms:modified xsi:type="dcterms:W3CDTF">2023-05-10T12:33:33Z</dcterms:modified>
</cp:coreProperties>
</file>