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2" r:id="rId4"/>
    <p:sldId id="264" r:id="rId5"/>
    <p:sldId id="265" r:id="rId6"/>
    <p:sldId id="263" r:id="rId7"/>
    <p:sldId id="257" r:id="rId8"/>
    <p:sldId id="259" r:id="rId9"/>
    <p:sldId id="258" r:id="rId10"/>
    <p:sldId id="260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in Arndt" userId="093d7e08-20b7-4947-bdc4-89bbd7a8c1f1" providerId="ADAL" clId="{3D473C20-6164-4980-B1C7-36E6AC8FAD75}"/>
    <pc:docChg chg="addSld modSld sldOrd">
      <pc:chgData name="Darrin Arndt" userId="093d7e08-20b7-4947-bdc4-89bbd7a8c1f1" providerId="ADAL" clId="{3D473C20-6164-4980-B1C7-36E6AC8FAD75}" dt="2023-09-12T11:37:17.119" v="265"/>
      <pc:docMkLst>
        <pc:docMk/>
      </pc:docMkLst>
      <pc:sldChg chg="ord">
        <pc:chgData name="Darrin Arndt" userId="093d7e08-20b7-4947-bdc4-89bbd7a8c1f1" providerId="ADAL" clId="{3D473C20-6164-4980-B1C7-36E6AC8FAD75}" dt="2023-09-12T11:37:17.119" v="265"/>
        <pc:sldMkLst>
          <pc:docMk/>
          <pc:sldMk cId="0" sldId="263"/>
        </pc:sldMkLst>
      </pc:sldChg>
      <pc:sldChg chg="modSp new mod">
        <pc:chgData name="Darrin Arndt" userId="093d7e08-20b7-4947-bdc4-89bbd7a8c1f1" providerId="ADAL" clId="{3D473C20-6164-4980-B1C7-36E6AC8FAD75}" dt="2023-09-12T11:36:35.891" v="263" actId="20577"/>
        <pc:sldMkLst>
          <pc:docMk/>
          <pc:sldMk cId="2197478636" sldId="265"/>
        </pc:sldMkLst>
        <pc:spChg chg="mod">
          <ac:chgData name="Darrin Arndt" userId="093d7e08-20b7-4947-bdc4-89bbd7a8c1f1" providerId="ADAL" clId="{3D473C20-6164-4980-B1C7-36E6AC8FAD75}" dt="2023-09-12T11:33:51.528" v="74" actId="115"/>
          <ac:spMkLst>
            <pc:docMk/>
            <pc:sldMk cId="2197478636" sldId="265"/>
            <ac:spMk id="2" creationId="{742221A2-068E-4271-737B-8D698BED76D1}"/>
          </ac:spMkLst>
        </pc:spChg>
        <pc:spChg chg="mod">
          <ac:chgData name="Darrin Arndt" userId="093d7e08-20b7-4947-bdc4-89bbd7a8c1f1" providerId="ADAL" clId="{3D473C20-6164-4980-B1C7-36E6AC8FAD75}" dt="2023-09-12T11:36:35.891" v="263" actId="20577"/>
          <ac:spMkLst>
            <pc:docMk/>
            <pc:sldMk cId="2197478636" sldId="265"/>
            <ac:spMk id="3" creationId="{DD59703C-A05C-B3C8-ECD5-794CD5B6A06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8D925-495D-4EC0-B378-E13617E5C5C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8909EF-4ACC-40CA-89C1-42113FD4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F01CD3-777C-4138-B93A-ED292190F8E5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C286DF-640E-4B97-A688-9C550048C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286DF-640E-4B97-A688-9C550048C8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D6BC6-622C-4C97-9173-6670B554B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012B4-8244-40A0-8F5B-11C7996E5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F20FD-B21E-4563-A23C-F827B4DE2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7086E-55AE-4F0B-B86A-526F4C053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E7454-0F9C-429A-88A7-21D81F6EA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1B074-CB24-42C1-B0FA-15D8226B4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8AFF3-5EC1-4D90-B3F0-FCFA3B2A1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0538B-9141-4205-86B8-0D1693F0EF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5FC14-4810-42F1-A157-D87A3E275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54073-DFB3-4655-BD00-4D527D7FE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B9736-FEC0-4F0F-B246-371AC6438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37F8E5-DC05-4893-B1ED-01B2E65D64D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r"/>
            <a:r>
              <a:rPr lang="en-US" sz="5400" b="1"/>
              <a:t>Early Battles of WWI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4000" cy="68410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/>
              <a:t>Enduring Understanding:</a:t>
            </a:r>
          </a:p>
          <a:p>
            <a:pPr marL="0" indent="0">
              <a:buNone/>
            </a:pPr>
            <a:r>
              <a:rPr lang="en-US" sz="2800"/>
              <a:t>The assassination of Archduke Franz Ferdinand was the single event credited with starting the war</a:t>
            </a:r>
          </a:p>
          <a:p>
            <a:pPr>
              <a:buNone/>
            </a:pPr>
            <a:endParaRPr lang="en-US" sz="2800"/>
          </a:p>
          <a:p>
            <a:pPr>
              <a:buNone/>
            </a:pPr>
            <a:r>
              <a:rPr lang="en-US" sz="2800" b="1"/>
              <a:t>Essential Questions:</a:t>
            </a: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did Germany’s invasion of Belgium bring Britain into the war?</a:t>
            </a:r>
          </a:p>
          <a:p>
            <a:pPr marL="514350" indent="-514350">
              <a:buAutoNum type="arabicPeriod"/>
            </a:pPr>
            <a:r>
              <a:rPr lang="en-US" sz="2800"/>
              <a:t>How did a single event start a chain reaction that sparked World War I?</a:t>
            </a:r>
            <a:endParaRPr lang="en-US" sz="2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800" b="1"/>
          </a:p>
          <a:p>
            <a:pPr>
              <a:buNone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848600" y="99219"/>
            <a:ext cx="1295400" cy="1295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/>
              <a:t>Identify the key event that sparked World War I</a:t>
            </a: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Aft>
                <a:spcPts val="1800"/>
              </a:spcAft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early battles of the war and describe the impact of the fighting</a:t>
            </a:r>
          </a:p>
          <a:p>
            <a:pPr lvl="0">
              <a:spcAft>
                <a:spcPts val="1800"/>
              </a:spcAft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how WWI was a global conflict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Powder Keg Explodes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95400"/>
            <a:ext cx="6248400" cy="4419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/>
              <a:t>Archduke Franz Ferdinand is Assassinated on June 28, 1914 by a Serbian Nationalist</a:t>
            </a:r>
          </a:p>
          <a:p>
            <a:pPr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/>
              <a:t>Austria-Hungary declares war on Serbia after it does not agree to all terms of ultimatum</a:t>
            </a:r>
          </a:p>
          <a:p>
            <a:pPr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/>
              <a:t>Germany signed treaty with Britain and France guaranteeing Belgian neutrality</a:t>
            </a:r>
          </a:p>
          <a:p>
            <a:pPr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/>
              <a:t>Germany marches through Belgium to reach France as part of the </a:t>
            </a:r>
            <a:r>
              <a:rPr lang="en-US" sz="2800" err="1"/>
              <a:t>Schlieffen</a:t>
            </a:r>
            <a:r>
              <a:rPr lang="en-US" sz="2800"/>
              <a:t> Plan – Aug. 1914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2085266" cy="29342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21A2-068E-4271-737B-8D698BED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Players</a:t>
            </a:r>
            <a:br>
              <a:rPr lang="en-US" dirty="0"/>
            </a:br>
            <a:r>
              <a:rPr lang="en-US" b="1" i="1" u="sng" dirty="0"/>
              <a:t>(Must know for the test!)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9703C-A05C-B3C8-ECD5-794CD5B6A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Powers (Bad Guys):</a:t>
            </a:r>
          </a:p>
          <a:p>
            <a:pPr lvl="1"/>
            <a:r>
              <a:rPr lang="en-US" dirty="0"/>
              <a:t>Austria-Hungary, Germany, &amp; Ottoman Empire</a:t>
            </a:r>
          </a:p>
          <a:p>
            <a:pPr lvl="1"/>
            <a:endParaRPr lang="en-US" dirty="0"/>
          </a:p>
          <a:p>
            <a:r>
              <a:rPr lang="en-US" dirty="0"/>
              <a:t>Allies:</a:t>
            </a:r>
          </a:p>
          <a:p>
            <a:pPr lvl="1"/>
            <a:r>
              <a:rPr lang="en-US" dirty="0"/>
              <a:t>Russia, France, Great Britain, &amp; Italy</a:t>
            </a:r>
          </a:p>
          <a:p>
            <a:pPr lvl="1"/>
            <a:r>
              <a:rPr lang="en-US" dirty="0"/>
              <a:t>Eventually United States joined this side later</a:t>
            </a:r>
          </a:p>
        </p:txBody>
      </p:sp>
    </p:spTree>
    <p:extLst>
      <p:ext uri="{BB962C8B-B14F-4D97-AF65-F5344CB8AC3E}">
        <p14:creationId xmlns:p14="http://schemas.microsoft.com/office/powerpoint/2010/main" val="219747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1" y="0"/>
            <a:ext cx="12208806" cy="68969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r"/>
            <a:r>
              <a:rPr lang="en-US" b="1"/>
              <a:t>AUGUST 1914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b="1"/>
              <a:t>Battle of the Frontiers</a:t>
            </a:r>
          </a:p>
          <a:p>
            <a:pPr lvl="1"/>
            <a:r>
              <a:rPr lang="en-US"/>
              <a:t>Germany vs. France &amp; Great Britain</a:t>
            </a:r>
          </a:p>
          <a:p>
            <a:pPr lvl="1"/>
            <a:r>
              <a:rPr lang="en-US"/>
              <a:t>heavy losses on both sides</a:t>
            </a:r>
          </a:p>
          <a:p>
            <a:pPr lvl="1"/>
            <a:r>
              <a:rPr lang="en-US"/>
              <a:t>Germany won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962400" y="3352800"/>
          <a:ext cx="4752975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53639" imgH="3323810" progId="PBrush">
                  <p:embed/>
                </p:oleObj>
              </mc:Choice>
              <mc:Fallback>
                <p:oleObj name="Bitmap Image" r:id="rId2" imgW="4753639" imgH="3323810" progId="PBrush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352800"/>
                        <a:ext cx="4752975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r"/>
            <a:r>
              <a:rPr lang="en-US" b="1"/>
              <a:t>AUGUST 1914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b="1"/>
              <a:t>Battle of Tannenberg</a:t>
            </a:r>
          </a:p>
          <a:p>
            <a:pPr lvl="1"/>
            <a:r>
              <a:rPr lang="en-US"/>
              <a:t>Russia vs. Germany</a:t>
            </a:r>
          </a:p>
          <a:p>
            <a:pPr lvl="1"/>
            <a:r>
              <a:rPr lang="en-US"/>
              <a:t>caused distraction &amp; helped allied troops collect in west</a:t>
            </a:r>
          </a:p>
          <a:p>
            <a:pPr lvl="1"/>
            <a:r>
              <a:rPr lang="en-US"/>
              <a:t>Germany won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733800" y="3124200"/>
          <a:ext cx="46482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53639" imgH="3323810" progId="PBrush">
                  <p:embed/>
                </p:oleObj>
              </mc:Choice>
              <mc:Fallback>
                <p:oleObj name="Bitmap Image" r:id="rId2" imgW="4753639" imgH="3323810" progId="PBrush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124200"/>
                        <a:ext cx="46482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r"/>
            <a:r>
              <a:rPr lang="en-US" b="1"/>
              <a:t>SEPTEMBER 1914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876800"/>
          </a:xfrm>
        </p:spPr>
        <p:txBody>
          <a:bodyPr/>
          <a:lstStyle/>
          <a:p>
            <a:r>
              <a:rPr lang="en-US" b="1" dirty="0"/>
              <a:t>Battle of the Marne</a:t>
            </a:r>
          </a:p>
          <a:p>
            <a:pPr lvl="1"/>
            <a:r>
              <a:rPr lang="en-US" dirty="0"/>
              <a:t>Allies vs. Germany</a:t>
            </a:r>
          </a:p>
          <a:p>
            <a:pPr lvl="1"/>
            <a:r>
              <a:rPr lang="en-US" dirty="0"/>
              <a:t>Allies won </a:t>
            </a:r>
            <a:r>
              <a:rPr lang="en-US" dirty="0">
                <a:sym typeface="Wingdings" pitchFamily="2" charset="2"/>
              </a:rPr>
              <a:t> pushed Germany back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/>
              <a:t>In northern France:</a:t>
            </a:r>
          </a:p>
          <a:p>
            <a:r>
              <a:rPr lang="en-US" sz="2800" dirty="0">
                <a:sym typeface="Wingdings" pitchFamily="2" charset="2"/>
              </a:rPr>
              <a:t>Germany built series of trenches as they retreated</a:t>
            </a:r>
            <a:endParaRPr lang="en-US" sz="2800" dirty="0"/>
          </a:p>
          <a:p>
            <a:r>
              <a:rPr lang="en-US" sz="2800" dirty="0"/>
              <a:t>Allies built their own trenches</a:t>
            </a:r>
          </a:p>
          <a:p>
            <a:r>
              <a:rPr lang="en-US" sz="2800" dirty="0"/>
              <a:t>this area became deadlocked (no one advanced)</a:t>
            </a:r>
          </a:p>
          <a:p>
            <a:r>
              <a:rPr lang="en-US" sz="2800" dirty="0"/>
              <a:t>known as the </a:t>
            </a:r>
            <a:r>
              <a:rPr lang="en-US" sz="2800" u="sng" dirty="0"/>
              <a:t>Western Front</a:t>
            </a:r>
            <a:r>
              <a:rPr lang="en-US" sz="2800" dirty="0"/>
              <a:t> (</a:t>
            </a:r>
            <a:r>
              <a:rPr lang="en-US" sz="2800" i="1" dirty="0"/>
              <a:t>west</a:t>
            </a:r>
            <a:r>
              <a:rPr lang="en-US" sz="2800" dirty="0"/>
              <a:t> of Germany)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CC"/>
      </a:lt1>
      <a:dk2>
        <a:srgbClr val="003300"/>
      </a:dk2>
      <a:lt2>
        <a:srgbClr val="FFFFCC"/>
      </a:lt2>
      <a:accent1>
        <a:srgbClr val="00CC99"/>
      </a:accent1>
      <a:accent2>
        <a:srgbClr val="3333CC"/>
      </a:accent2>
      <a:accent3>
        <a:srgbClr val="AAADAA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277</Words>
  <Application>Microsoft Office PowerPoint</Application>
  <PresentationFormat>On-screen Show (4:3)</PresentationFormat>
  <Paragraphs>45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Bitmap Image</vt:lpstr>
      <vt:lpstr>Early Battles of WWI</vt:lpstr>
      <vt:lpstr>PDN</vt:lpstr>
      <vt:lpstr>Objectives</vt:lpstr>
      <vt:lpstr>The Powder Keg Explodes</vt:lpstr>
      <vt:lpstr>Major Players (Must know for the test!)</vt:lpstr>
      <vt:lpstr>PowerPoint Presentation</vt:lpstr>
      <vt:lpstr>AUGUST 1914</vt:lpstr>
      <vt:lpstr>AUGUST 1914</vt:lpstr>
      <vt:lpstr>SEPTEMBER 1914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Darrin Arndt</dc:creator>
  <cp:lastModifiedBy>Darrin Arndt</cp:lastModifiedBy>
  <cp:revision>1</cp:revision>
  <dcterms:created xsi:type="dcterms:W3CDTF">1601-01-01T00:00:00Z</dcterms:created>
  <dcterms:modified xsi:type="dcterms:W3CDTF">2023-09-12T11:37:26Z</dcterms:modified>
</cp:coreProperties>
</file>