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6" r:id="rId5"/>
  </p:sldMasterIdLst>
  <p:notesMasterIdLst>
    <p:notesMasterId r:id="rId32"/>
  </p:notesMasterIdLst>
  <p:handoutMasterIdLst>
    <p:handoutMasterId r:id="rId33"/>
  </p:handoutMasterIdLst>
  <p:sldIdLst>
    <p:sldId id="256" r:id="rId6"/>
    <p:sldId id="309" r:id="rId7"/>
    <p:sldId id="337" r:id="rId8"/>
    <p:sldId id="333" r:id="rId9"/>
    <p:sldId id="334" r:id="rId10"/>
    <p:sldId id="335" r:id="rId11"/>
    <p:sldId id="279" r:id="rId12"/>
    <p:sldId id="298" r:id="rId13"/>
    <p:sldId id="258" r:id="rId14"/>
    <p:sldId id="311" r:id="rId15"/>
    <p:sldId id="329" r:id="rId16"/>
    <p:sldId id="294" r:id="rId17"/>
    <p:sldId id="295" r:id="rId18"/>
    <p:sldId id="302" r:id="rId19"/>
    <p:sldId id="314" r:id="rId20"/>
    <p:sldId id="332" r:id="rId21"/>
    <p:sldId id="326" r:id="rId22"/>
    <p:sldId id="328" r:id="rId23"/>
    <p:sldId id="265" r:id="rId24"/>
    <p:sldId id="324" r:id="rId25"/>
    <p:sldId id="310" r:id="rId26"/>
    <p:sldId id="280" r:id="rId27"/>
    <p:sldId id="331" r:id="rId28"/>
    <p:sldId id="261" r:id="rId29"/>
    <p:sldId id="306" r:id="rId30"/>
    <p:sldId id="338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55" autoAdjust="0"/>
  </p:normalViewPr>
  <p:slideViewPr>
    <p:cSldViewPr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CHEGWIDDEN" userId="f5ed0e95-1220-4685-9a2a-4430a51ed24f" providerId="ADAL" clId="{EDFFC0CD-970C-4C3D-8688-2916E13A2FCA}"/>
    <pc:docChg chg="custSel modSld">
      <pc:chgData name="CHRISTINE CHEGWIDDEN" userId="f5ed0e95-1220-4685-9a2a-4430a51ed24f" providerId="ADAL" clId="{EDFFC0CD-970C-4C3D-8688-2916E13A2FCA}" dt="2022-10-03T17:13:22.834" v="30" actId="20577"/>
      <pc:docMkLst>
        <pc:docMk/>
      </pc:docMkLst>
      <pc:sldChg chg="modSp">
        <pc:chgData name="CHRISTINE CHEGWIDDEN" userId="f5ed0e95-1220-4685-9a2a-4430a51ed24f" providerId="ADAL" clId="{EDFFC0CD-970C-4C3D-8688-2916E13A2FCA}" dt="2022-10-03T15:49:30.536" v="3" actId="27636"/>
        <pc:sldMkLst>
          <pc:docMk/>
          <pc:sldMk cId="1791829658" sldId="314"/>
        </pc:sldMkLst>
        <pc:spChg chg="mod">
          <ac:chgData name="CHRISTINE CHEGWIDDEN" userId="f5ed0e95-1220-4685-9a2a-4430a51ed24f" providerId="ADAL" clId="{EDFFC0CD-970C-4C3D-8688-2916E13A2FCA}" dt="2022-10-03T15:49:30.536" v="3" actId="27636"/>
          <ac:spMkLst>
            <pc:docMk/>
            <pc:sldMk cId="1791829658" sldId="314"/>
            <ac:spMk id="3" creationId="{00000000-0000-0000-0000-000000000000}"/>
          </ac:spMkLst>
        </pc:spChg>
      </pc:sldChg>
      <pc:sldChg chg="modSp">
        <pc:chgData name="CHRISTINE CHEGWIDDEN" userId="f5ed0e95-1220-4685-9a2a-4430a51ed24f" providerId="ADAL" clId="{EDFFC0CD-970C-4C3D-8688-2916E13A2FCA}" dt="2022-10-03T17:13:22.834" v="30" actId="20577"/>
        <pc:sldMkLst>
          <pc:docMk/>
          <pc:sldMk cId="2284098048" sldId="337"/>
        </pc:sldMkLst>
        <pc:spChg chg="mod">
          <ac:chgData name="CHRISTINE CHEGWIDDEN" userId="f5ed0e95-1220-4685-9a2a-4430a51ed24f" providerId="ADAL" clId="{EDFFC0CD-970C-4C3D-8688-2916E13A2FCA}" dt="2022-10-03T17:13:22.834" v="30" actId="20577"/>
          <ac:spMkLst>
            <pc:docMk/>
            <pc:sldMk cId="2284098048" sldId="337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17446-4D54-48CF-A31D-E0559810F6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14D4F6-4544-4CBB-8E02-199FF88CB8F7}">
      <dgm:prSet/>
      <dgm:spPr/>
      <dgm:t>
        <a:bodyPr/>
        <a:lstStyle/>
        <a:p>
          <a:r>
            <a:rPr lang="en-US" dirty="0"/>
            <a:t>Mr. </a:t>
          </a:r>
          <a:r>
            <a:rPr lang="en-US" dirty="0" err="1"/>
            <a:t>Corrado</a:t>
          </a:r>
          <a:br>
            <a:rPr lang="en-US" dirty="0"/>
          </a:br>
          <a:r>
            <a:rPr lang="en-US" dirty="0"/>
            <a:t>A-C</a:t>
          </a:r>
        </a:p>
      </dgm:t>
    </dgm:pt>
    <dgm:pt modelId="{0F3E9EE9-2D98-4938-A746-AE2DCCE4E813}" type="parTrans" cxnId="{811B847E-A4C8-41DF-94A1-86FE4FBCB29D}">
      <dgm:prSet/>
      <dgm:spPr/>
      <dgm:t>
        <a:bodyPr/>
        <a:lstStyle/>
        <a:p>
          <a:endParaRPr lang="en-US"/>
        </a:p>
      </dgm:t>
    </dgm:pt>
    <dgm:pt modelId="{9453870F-E4BB-4118-B4A0-2706B2B2103B}" type="sibTrans" cxnId="{811B847E-A4C8-41DF-94A1-86FE4FBCB29D}">
      <dgm:prSet/>
      <dgm:spPr/>
      <dgm:t>
        <a:bodyPr/>
        <a:lstStyle/>
        <a:p>
          <a:endParaRPr lang="en-US"/>
        </a:p>
      </dgm:t>
    </dgm:pt>
    <dgm:pt modelId="{C5DC0F8A-B6DE-41C7-9411-CB2DF7D35F66}">
      <dgm:prSet/>
      <dgm:spPr/>
      <dgm:t>
        <a:bodyPr/>
        <a:lstStyle/>
        <a:p>
          <a:r>
            <a:rPr lang="en-US" dirty="0"/>
            <a:t>Miss </a:t>
          </a:r>
          <a:r>
            <a:rPr lang="en-US" dirty="0" err="1"/>
            <a:t>Hyduk</a:t>
          </a:r>
          <a:br>
            <a:rPr lang="en-US" dirty="0"/>
          </a:br>
          <a:r>
            <a:rPr lang="en-US" dirty="0"/>
            <a:t>D-He</a:t>
          </a:r>
        </a:p>
      </dgm:t>
    </dgm:pt>
    <dgm:pt modelId="{0F6B6ECF-4E1D-46EF-992A-2718A626E595}" type="parTrans" cxnId="{C75F5EEE-737C-4458-BECA-E3204ADF7567}">
      <dgm:prSet/>
      <dgm:spPr/>
      <dgm:t>
        <a:bodyPr/>
        <a:lstStyle/>
        <a:p>
          <a:endParaRPr lang="en-US"/>
        </a:p>
      </dgm:t>
    </dgm:pt>
    <dgm:pt modelId="{B54705CB-361D-4A9C-8640-B74EFCA3D7C1}" type="sibTrans" cxnId="{C75F5EEE-737C-4458-BECA-E3204ADF7567}">
      <dgm:prSet/>
      <dgm:spPr/>
      <dgm:t>
        <a:bodyPr/>
        <a:lstStyle/>
        <a:p>
          <a:endParaRPr lang="en-US"/>
        </a:p>
      </dgm:t>
    </dgm:pt>
    <dgm:pt modelId="{9B5FECE5-03A7-4EBE-8664-E4EED6F4CB2D}">
      <dgm:prSet/>
      <dgm:spPr/>
      <dgm:t>
        <a:bodyPr/>
        <a:lstStyle/>
        <a:p>
          <a:r>
            <a:rPr lang="en-US" dirty="0"/>
            <a:t>Mrs. Chegwidden</a:t>
          </a:r>
          <a:br>
            <a:rPr lang="en-US" dirty="0"/>
          </a:br>
          <a:r>
            <a:rPr lang="en-US" dirty="0"/>
            <a:t>Hi-M</a:t>
          </a:r>
        </a:p>
      </dgm:t>
    </dgm:pt>
    <dgm:pt modelId="{0E3665FA-8238-4265-BDA2-C662C7844490}" type="parTrans" cxnId="{2BF9DAD9-D5F1-469E-BE58-05B516FEA01E}">
      <dgm:prSet/>
      <dgm:spPr/>
      <dgm:t>
        <a:bodyPr/>
        <a:lstStyle/>
        <a:p>
          <a:endParaRPr lang="en-US"/>
        </a:p>
      </dgm:t>
    </dgm:pt>
    <dgm:pt modelId="{54AA957A-59F8-4E35-90FA-4BE9C68F7F23}" type="sibTrans" cxnId="{2BF9DAD9-D5F1-469E-BE58-05B516FEA01E}">
      <dgm:prSet/>
      <dgm:spPr/>
      <dgm:t>
        <a:bodyPr/>
        <a:lstStyle/>
        <a:p>
          <a:endParaRPr lang="en-US"/>
        </a:p>
      </dgm:t>
    </dgm:pt>
    <dgm:pt modelId="{F7DD403D-4437-4D11-B354-86405466E2FB}">
      <dgm:prSet/>
      <dgm:spPr/>
      <dgm:t>
        <a:bodyPr/>
        <a:lstStyle/>
        <a:p>
          <a:r>
            <a:rPr lang="en-US" dirty="0"/>
            <a:t>Mrs. Davis</a:t>
          </a:r>
          <a:br>
            <a:rPr lang="en-US" dirty="0"/>
          </a:br>
          <a:r>
            <a:rPr lang="en-US" dirty="0"/>
            <a:t>N-R</a:t>
          </a:r>
        </a:p>
      </dgm:t>
    </dgm:pt>
    <dgm:pt modelId="{D16F664D-9C47-4C94-9696-1FB0B1188CAB}" type="parTrans" cxnId="{3B4CC591-A497-41E0-9AF0-C3DAC6E8ABE1}">
      <dgm:prSet/>
      <dgm:spPr/>
      <dgm:t>
        <a:bodyPr/>
        <a:lstStyle/>
        <a:p>
          <a:endParaRPr lang="en-US"/>
        </a:p>
      </dgm:t>
    </dgm:pt>
    <dgm:pt modelId="{1526C926-9649-4BA9-B505-B1C43202508E}" type="sibTrans" cxnId="{3B4CC591-A497-41E0-9AF0-C3DAC6E8ABE1}">
      <dgm:prSet/>
      <dgm:spPr/>
      <dgm:t>
        <a:bodyPr/>
        <a:lstStyle/>
        <a:p>
          <a:endParaRPr lang="en-US"/>
        </a:p>
      </dgm:t>
    </dgm:pt>
    <dgm:pt modelId="{28973431-29E4-4594-98DA-3E1277AA802B}">
      <dgm:prSet/>
      <dgm:spPr/>
      <dgm:t>
        <a:bodyPr/>
        <a:lstStyle/>
        <a:p>
          <a:r>
            <a:rPr lang="en-US" dirty="0"/>
            <a:t>Mrs. </a:t>
          </a:r>
          <a:r>
            <a:rPr lang="en-US" dirty="0" err="1"/>
            <a:t>Turse</a:t>
          </a:r>
          <a:br>
            <a:rPr lang="en-US" dirty="0"/>
          </a:br>
          <a:r>
            <a:rPr lang="en-US" dirty="0"/>
            <a:t>S-Z</a:t>
          </a:r>
        </a:p>
      </dgm:t>
    </dgm:pt>
    <dgm:pt modelId="{E6E633B3-E348-4448-A6FE-7D54CD35C309}" type="parTrans" cxnId="{91C41088-EC9E-45BD-8B48-CC56277824BE}">
      <dgm:prSet/>
      <dgm:spPr/>
      <dgm:t>
        <a:bodyPr/>
        <a:lstStyle/>
        <a:p>
          <a:endParaRPr lang="en-US"/>
        </a:p>
      </dgm:t>
    </dgm:pt>
    <dgm:pt modelId="{406E644D-DC8D-41CE-B3DB-AD72064D5252}" type="sibTrans" cxnId="{91C41088-EC9E-45BD-8B48-CC56277824BE}">
      <dgm:prSet/>
      <dgm:spPr/>
      <dgm:t>
        <a:bodyPr/>
        <a:lstStyle/>
        <a:p>
          <a:endParaRPr lang="en-US"/>
        </a:p>
      </dgm:t>
    </dgm:pt>
    <dgm:pt modelId="{12407DD4-5B7B-473F-A9C6-36A3AA1B49A5}" type="pres">
      <dgm:prSet presAssocID="{54217446-4D54-48CF-A31D-E0559810F6A3}" presName="linear" presStyleCnt="0">
        <dgm:presLayoutVars>
          <dgm:animLvl val="lvl"/>
          <dgm:resizeHandles val="exact"/>
        </dgm:presLayoutVars>
      </dgm:prSet>
      <dgm:spPr/>
    </dgm:pt>
    <dgm:pt modelId="{82CE9599-C8CB-4AB5-B350-C3076D74A37D}" type="pres">
      <dgm:prSet presAssocID="{6D14D4F6-4544-4CBB-8E02-199FF88CB8F7}" presName="parentText" presStyleLbl="node1" presStyleIdx="0" presStyleCnt="5" custLinFactNeighborY="84188">
        <dgm:presLayoutVars>
          <dgm:chMax val="0"/>
          <dgm:bulletEnabled val="1"/>
        </dgm:presLayoutVars>
      </dgm:prSet>
      <dgm:spPr/>
    </dgm:pt>
    <dgm:pt modelId="{D178C793-91CD-4B7D-B5F4-C8205254ABAE}" type="pres">
      <dgm:prSet presAssocID="{9453870F-E4BB-4118-B4A0-2706B2B2103B}" presName="spacer" presStyleCnt="0"/>
      <dgm:spPr/>
    </dgm:pt>
    <dgm:pt modelId="{41F65C00-95CD-4433-9FF7-138F9753F85A}" type="pres">
      <dgm:prSet presAssocID="{C5DC0F8A-B6DE-41C7-9411-CB2DF7D35F6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0DCA689-EEA7-42E6-AEAF-8A1F992979C1}" type="pres">
      <dgm:prSet presAssocID="{B54705CB-361D-4A9C-8640-B74EFCA3D7C1}" presName="spacer" presStyleCnt="0"/>
      <dgm:spPr/>
    </dgm:pt>
    <dgm:pt modelId="{14147EA6-3FA8-4409-8415-BAEFED5A1468}" type="pres">
      <dgm:prSet presAssocID="{9B5FECE5-03A7-4EBE-8664-E4EED6F4CB2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187BC29-2483-4987-B405-369D365A379A}" type="pres">
      <dgm:prSet presAssocID="{54AA957A-59F8-4E35-90FA-4BE9C68F7F23}" presName="spacer" presStyleCnt="0"/>
      <dgm:spPr/>
    </dgm:pt>
    <dgm:pt modelId="{5B5FFE31-D279-4AE7-AE3D-D3632D32BB66}" type="pres">
      <dgm:prSet presAssocID="{F7DD403D-4437-4D11-B354-86405466E2F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4F37E48-EC58-4583-9757-053DE404D0E9}" type="pres">
      <dgm:prSet presAssocID="{1526C926-9649-4BA9-B505-B1C43202508E}" presName="spacer" presStyleCnt="0"/>
      <dgm:spPr/>
    </dgm:pt>
    <dgm:pt modelId="{13EBF412-8F2C-4F0F-9AD0-67A082B006E4}" type="pres">
      <dgm:prSet presAssocID="{28973431-29E4-4594-98DA-3E1277AA802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300E03D-5010-4761-BBA1-BA7DFD476764}" type="presOf" srcId="{C5DC0F8A-B6DE-41C7-9411-CB2DF7D35F66}" destId="{41F65C00-95CD-4433-9FF7-138F9753F85A}" srcOrd="0" destOrd="0" presId="urn:microsoft.com/office/officeart/2005/8/layout/vList2"/>
    <dgm:cxn modelId="{819AB94A-1A08-46FB-947A-B8FE6B8E731C}" type="presOf" srcId="{54217446-4D54-48CF-A31D-E0559810F6A3}" destId="{12407DD4-5B7B-473F-A9C6-36A3AA1B49A5}" srcOrd="0" destOrd="0" presId="urn:microsoft.com/office/officeart/2005/8/layout/vList2"/>
    <dgm:cxn modelId="{2AD47072-88D0-4AF0-B860-927BF35A9055}" type="presOf" srcId="{6D14D4F6-4544-4CBB-8E02-199FF88CB8F7}" destId="{82CE9599-C8CB-4AB5-B350-C3076D74A37D}" srcOrd="0" destOrd="0" presId="urn:microsoft.com/office/officeart/2005/8/layout/vList2"/>
    <dgm:cxn modelId="{811B847E-A4C8-41DF-94A1-86FE4FBCB29D}" srcId="{54217446-4D54-48CF-A31D-E0559810F6A3}" destId="{6D14D4F6-4544-4CBB-8E02-199FF88CB8F7}" srcOrd="0" destOrd="0" parTransId="{0F3E9EE9-2D98-4938-A746-AE2DCCE4E813}" sibTransId="{9453870F-E4BB-4118-B4A0-2706B2B2103B}"/>
    <dgm:cxn modelId="{91C41088-EC9E-45BD-8B48-CC56277824BE}" srcId="{54217446-4D54-48CF-A31D-E0559810F6A3}" destId="{28973431-29E4-4594-98DA-3E1277AA802B}" srcOrd="4" destOrd="0" parTransId="{E6E633B3-E348-4448-A6FE-7D54CD35C309}" sibTransId="{406E644D-DC8D-41CE-B3DB-AD72064D5252}"/>
    <dgm:cxn modelId="{3B4CC591-A497-41E0-9AF0-C3DAC6E8ABE1}" srcId="{54217446-4D54-48CF-A31D-E0559810F6A3}" destId="{F7DD403D-4437-4D11-B354-86405466E2FB}" srcOrd="3" destOrd="0" parTransId="{D16F664D-9C47-4C94-9696-1FB0B1188CAB}" sibTransId="{1526C926-9649-4BA9-B505-B1C43202508E}"/>
    <dgm:cxn modelId="{D23C7094-1886-4BEA-B5FE-488E7FC0BD43}" type="presOf" srcId="{28973431-29E4-4594-98DA-3E1277AA802B}" destId="{13EBF412-8F2C-4F0F-9AD0-67A082B006E4}" srcOrd="0" destOrd="0" presId="urn:microsoft.com/office/officeart/2005/8/layout/vList2"/>
    <dgm:cxn modelId="{2C8961BC-A5D7-4752-B2B3-B7BAE8881AA2}" type="presOf" srcId="{9B5FECE5-03A7-4EBE-8664-E4EED6F4CB2D}" destId="{14147EA6-3FA8-4409-8415-BAEFED5A1468}" srcOrd="0" destOrd="0" presId="urn:microsoft.com/office/officeart/2005/8/layout/vList2"/>
    <dgm:cxn modelId="{70CDE6CD-8997-4411-8F4B-8F0DCBB037A4}" type="presOf" srcId="{F7DD403D-4437-4D11-B354-86405466E2FB}" destId="{5B5FFE31-D279-4AE7-AE3D-D3632D32BB66}" srcOrd="0" destOrd="0" presId="urn:microsoft.com/office/officeart/2005/8/layout/vList2"/>
    <dgm:cxn modelId="{2BF9DAD9-D5F1-469E-BE58-05B516FEA01E}" srcId="{54217446-4D54-48CF-A31D-E0559810F6A3}" destId="{9B5FECE5-03A7-4EBE-8664-E4EED6F4CB2D}" srcOrd="2" destOrd="0" parTransId="{0E3665FA-8238-4265-BDA2-C662C7844490}" sibTransId="{54AA957A-59F8-4E35-90FA-4BE9C68F7F23}"/>
    <dgm:cxn modelId="{C75F5EEE-737C-4458-BECA-E3204ADF7567}" srcId="{54217446-4D54-48CF-A31D-E0559810F6A3}" destId="{C5DC0F8A-B6DE-41C7-9411-CB2DF7D35F66}" srcOrd="1" destOrd="0" parTransId="{0F6B6ECF-4E1D-46EF-992A-2718A626E595}" sibTransId="{B54705CB-361D-4A9C-8640-B74EFCA3D7C1}"/>
    <dgm:cxn modelId="{C084BFD6-8DA2-4C15-AC80-5EEE441C6E9A}" type="presParOf" srcId="{12407DD4-5B7B-473F-A9C6-36A3AA1B49A5}" destId="{82CE9599-C8CB-4AB5-B350-C3076D74A37D}" srcOrd="0" destOrd="0" presId="urn:microsoft.com/office/officeart/2005/8/layout/vList2"/>
    <dgm:cxn modelId="{89FEBCC0-409C-4658-96C3-F6E8B9A309F6}" type="presParOf" srcId="{12407DD4-5B7B-473F-A9C6-36A3AA1B49A5}" destId="{D178C793-91CD-4B7D-B5F4-C8205254ABAE}" srcOrd="1" destOrd="0" presId="urn:microsoft.com/office/officeart/2005/8/layout/vList2"/>
    <dgm:cxn modelId="{9E3F65C2-BB77-46C2-AA08-AB74E4437EBC}" type="presParOf" srcId="{12407DD4-5B7B-473F-A9C6-36A3AA1B49A5}" destId="{41F65C00-95CD-4433-9FF7-138F9753F85A}" srcOrd="2" destOrd="0" presId="urn:microsoft.com/office/officeart/2005/8/layout/vList2"/>
    <dgm:cxn modelId="{B680A78D-AB91-4E1F-9FCD-4026627DC067}" type="presParOf" srcId="{12407DD4-5B7B-473F-A9C6-36A3AA1B49A5}" destId="{40DCA689-EEA7-42E6-AEAF-8A1F992979C1}" srcOrd="3" destOrd="0" presId="urn:microsoft.com/office/officeart/2005/8/layout/vList2"/>
    <dgm:cxn modelId="{8D25357A-A902-4B4F-ABC3-5D4709D148E3}" type="presParOf" srcId="{12407DD4-5B7B-473F-A9C6-36A3AA1B49A5}" destId="{14147EA6-3FA8-4409-8415-BAEFED5A1468}" srcOrd="4" destOrd="0" presId="urn:microsoft.com/office/officeart/2005/8/layout/vList2"/>
    <dgm:cxn modelId="{A611F3D7-CFC1-4D2F-B1C2-A5C8F80261CC}" type="presParOf" srcId="{12407DD4-5B7B-473F-A9C6-36A3AA1B49A5}" destId="{C187BC29-2483-4987-B405-369D365A379A}" srcOrd="5" destOrd="0" presId="urn:microsoft.com/office/officeart/2005/8/layout/vList2"/>
    <dgm:cxn modelId="{36BE76D6-7B02-4156-92FD-4829FA762A07}" type="presParOf" srcId="{12407DD4-5B7B-473F-A9C6-36A3AA1B49A5}" destId="{5B5FFE31-D279-4AE7-AE3D-D3632D32BB66}" srcOrd="6" destOrd="0" presId="urn:microsoft.com/office/officeart/2005/8/layout/vList2"/>
    <dgm:cxn modelId="{2D81C6D0-B2CC-43B9-B5AA-6625F8DC464C}" type="presParOf" srcId="{12407DD4-5B7B-473F-A9C6-36A3AA1B49A5}" destId="{F4F37E48-EC58-4583-9757-053DE404D0E9}" srcOrd="7" destOrd="0" presId="urn:microsoft.com/office/officeart/2005/8/layout/vList2"/>
    <dgm:cxn modelId="{5E39548E-2D39-4B0C-A084-B23EF85E84F4}" type="presParOf" srcId="{12407DD4-5B7B-473F-A9C6-36A3AA1B49A5}" destId="{13EBF412-8F2C-4F0F-9AD0-67A082B006E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E9599-C8CB-4AB5-B350-C3076D74A37D}">
      <dsp:nvSpPr>
        <dsp:cNvPr id="0" name=""/>
        <dsp:cNvSpPr/>
      </dsp:nvSpPr>
      <dsp:spPr>
        <a:xfrm>
          <a:off x="0" y="80740"/>
          <a:ext cx="4850901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Mr. </a:t>
          </a:r>
          <a:r>
            <a:rPr lang="en-US" sz="1600" kern="1200" dirty="0" err="1"/>
            <a:t>Corrado</a:t>
          </a:r>
          <a:br>
            <a:rPr lang="en-US" sz="1600" kern="1200" dirty="0"/>
          </a:br>
          <a:r>
            <a:rPr lang="en-US" sz="1600" kern="1200" dirty="0"/>
            <a:t>A-C</a:t>
          </a:r>
        </a:p>
      </dsp:txBody>
      <dsp:txXfrm>
        <a:off x="31070" y="111810"/>
        <a:ext cx="4788761" cy="574340"/>
      </dsp:txXfrm>
    </dsp:sp>
    <dsp:sp modelId="{41F65C00-95CD-4433-9FF7-138F9753F85A}">
      <dsp:nvSpPr>
        <dsp:cNvPr id="0" name=""/>
        <dsp:cNvSpPr/>
      </dsp:nvSpPr>
      <dsp:spPr>
        <a:xfrm>
          <a:off x="0" y="724506"/>
          <a:ext cx="4850901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Miss </a:t>
          </a:r>
          <a:r>
            <a:rPr lang="en-US" sz="1600" kern="1200" dirty="0" err="1"/>
            <a:t>Hyduk</a:t>
          </a:r>
          <a:br>
            <a:rPr lang="en-US" sz="1600" kern="1200" dirty="0"/>
          </a:br>
          <a:r>
            <a:rPr lang="en-US" sz="1600" kern="1200" dirty="0"/>
            <a:t>D-He</a:t>
          </a:r>
        </a:p>
      </dsp:txBody>
      <dsp:txXfrm>
        <a:off x="31070" y="755576"/>
        <a:ext cx="4788761" cy="574340"/>
      </dsp:txXfrm>
    </dsp:sp>
    <dsp:sp modelId="{14147EA6-3FA8-4409-8415-BAEFED5A1468}">
      <dsp:nvSpPr>
        <dsp:cNvPr id="0" name=""/>
        <dsp:cNvSpPr/>
      </dsp:nvSpPr>
      <dsp:spPr>
        <a:xfrm>
          <a:off x="0" y="1407066"/>
          <a:ext cx="4850901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Mrs. Chegwidden</a:t>
          </a:r>
          <a:br>
            <a:rPr lang="en-US" sz="1600" kern="1200" dirty="0"/>
          </a:br>
          <a:r>
            <a:rPr lang="en-US" sz="1600" kern="1200" dirty="0"/>
            <a:t>Hi-M</a:t>
          </a:r>
        </a:p>
      </dsp:txBody>
      <dsp:txXfrm>
        <a:off x="31070" y="1438136"/>
        <a:ext cx="4788761" cy="574340"/>
      </dsp:txXfrm>
    </dsp:sp>
    <dsp:sp modelId="{5B5FFE31-D279-4AE7-AE3D-D3632D32BB66}">
      <dsp:nvSpPr>
        <dsp:cNvPr id="0" name=""/>
        <dsp:cNvSpPr/>
      </dsp:nvSpPr>
      <dsp:spPr>
        <a:xfrm>
          <a:off x="0" y="2089626"/>
          <a:ext cx="4850901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Mrs. Davis</a:t>
          </a:r>
          <a:br>
            <a:rPr lang="en-US" sz="1600" kern="1200" dirty="0"/>
          </a:br>
          <a:r>
            <a:rPr lang="en-US" sz="1600" kern="1200" dirty="0"/>
            <a:t>N-R</a:t>
          </a:r>
        </a:p>
      </dsp:txBody>
      <dsp:txXfrm>
        <a:off x="31070" y="2120696"/>
        <a:ext cx="4788761" cy="574340"/>
      </dsp:txXfrm>
    </dsp:sp>
    <dsp:sp modelId="{13EBF412-8F2C-4F0F-9AD0-67A082B006E4}">
      <dsp:nvSpPr>
        <dsp:cNvPr id="0" name=""/>
        <dsp:cNvSpPr/>
      </dsp:nvSpPr>
      <dsp:spPr>
        <a:xfrm>
          <a:off x="0" y="2772186"/>
          <a:ext cx="4850901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Mrs. </a:t>
          </a:r>
          <a:r>
            <a:rPr lang="en-US" sz="1600" kern="1200" dirty="0" err="1"/>
            <a:t>Turse</a:t>
          </a:r>
          <a:br>
            <a:rPr lang="en-US" sz="1600" kern="1200" dirty="0"/>
          </a:br>
          <a:r>
            <a:rPr lang="en-US" sz="1600" kern="1200" dirty="0"/>
            <a:t>S-Z</a:t>
          </a:r>
        </a:p>
      </dsp:txBody>
      <dsp:txXfrm>
        <a:off x="31070" y="2803256"/>
        <a:ext cx="4788761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78FB37-D73B-4707-9A50-6210AAB6A7E7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732117-1E61-4D5B-8003-95A7C326F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28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5BFEB-9553-4158-A085-B1498C18116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58F03-380D-4662-AC37-83AD55314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0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58F03-380D-4662-AC37-83AD553142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9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58F03-380D-4662-AC37-83AD553142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DC71-9032-4A13-8536-DD7F91DD6913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A291-BA70-4E17-AC2A-BD611844B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DC71-9032-4A13-8536-DD7F91DD6913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A291-BA70-4E17-AC2A-BD611844B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DC71-9032-4A13-8536-DD7F91DD6913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A291-BA70-4E17-AC2A-BD611844B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0143-153C-4B02-A630-CDB63A7B141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6A81-96CC-45B9-8663-DC2ED8C5E3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0143-153C-4B02-A630-CDB63A7B141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6A81-96CC-45B9-8663-DC2ED8C5E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5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0143-153C-4B02-A630-CDB63A7B141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6A81-96CC-45B9-8663-DC2ED8C5E3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54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0143-153C-4B02-A630-CDB63A7B141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6A81-96CC-45B9-8663-DC2ED8C5E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0143-153C-4B02-A630-CDB63A7B141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6A81-96CC-45B9-8663-DC2ED8C5E31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20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0143-153C-4B02-A630-CDB63A7B141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6A81-96CC-45B9-8663-DC2ED8C5E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10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0143-153C-4B02-A630-CDB63A7B141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6A81-96CC-45B9-8663-DC2ED8C5E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43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0143-153C-4B02-A630-CDB63A7B141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6A81-96CC-45B9-8663-DC2ED8C5E31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37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DC71-9032-4A13-8536-DD7F91DD6913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A291-BA70-4E17-AC2A-BD611844B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0143-153C-4B02-A630-CDB63A7B141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6A81-96CC-45B9-8663-DC2ED8C5E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3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0143-153C-4B02-A630-CDB63A7B141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6A81-96CC-45B9-8663-DC2ED8C5E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0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0143-153C-4B02-A630-CDB63A7B141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6A81-96CC-45B9-8663-DC2ED8C5E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3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DC71-9032-4A13-8536-DD7F91DD6913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A291-BA70-4E17-AC2A-BD611844B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DC71-9032-4A13-8536-DD7F91DD6913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A291-BA70-4E17-AC2A-BD611844B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DC71-9032-4A13-8536-DD7F91DD6913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A291-BA70-4E17-AC2A-BD611844B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DC71-9032-4A13-8536-DD7F91DD6913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A291-BA70-4E17-AC2A-BD611844B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DC71-9032-4A13-8536-DD7F91DD6913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A291-BA70-4E17-AC2A-BD611844B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DC71-9032-4A13-8536-DD7F91DD6913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A291-BA70-4E17-AC2A-BD611844B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DC71-9032-4A13-8536-DD7F91DD6913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A291-BA70-4E17-AC2A-BD611844B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ADC71-9032-4A13-8536-DD7F91DD6913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A291-BA70-4E17-AC2A-BD611844B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5940143-153C-4B02-A630-CDB63A7B141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9D26A81-96CC-45B9-8663-DC2ED8C5E3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8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hyperlink" Target="https://studentaid.gov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hasdk12.org/Page/2643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app.org/" TargetMode="External"/><Relationship Id="rId2" Type="http://schemas.openxmlformats.org/officeDocument/2006/relationships/hyperlink" Target="http://www.collegeboard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ioceseofbrooklyn.org/wp-content/uploads/2014/03/college-logos-for-catholic-alumni-recep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08" y="0"/>
            <a:ext cx="9350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848600" cy="1470025"/>
          </a:xfrm>
          <a:solidFill>
            <a:srgbClr val="FFFF00">
              <a:alpha val="64000"/>
            </a:srgbClr>
          </a:solidFill>
          <a:ln w="79375" cap="rnd" cmpd="dbl">
            <a:gradFill flip="none" rotWithShape="1">
              <a:gsLst>
                <a:gs pos="0">
                  <a:srgbClr val="7030A0"/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bevel/>
          </a:ln>
          <a:effectLst>
            <a:glow rad="317500">
              <a:schemeClr val="accent1">
                <a:alpha val="33000"/>
              </a:schemeClr>
            </a:glow>
            <a:outerShdw blurRad="279400" dist="165100" dir="5400000" sx="94000" sy="94000" algn="ctr" rotWithShape="0">
              <a:srgbClr val="00B0F0"/>
            </a:outerShdw>
            <a:reflection blurRad="622300" endPos="31000" dist="647700" dir="5400000" sy="-100000" algn="bl" rotWithShape="0"/>
            <a:softEdge rad="12700"/>
          </a:effectLst>
        </p:spPr>
        <p:txBody>
          <a:bodyPr>
            <a:normAutofit fontScale="90000"/>
          </a:bodyPr>
          <a:lstStyle/>
          <a:p>
            <a:r>
              <a:rPr lang="en-US" sz="6000" b="1" spc="-300" dirty="0">
                <a:latin typeface="Algerian" panose="04020705040A02060702" pitchFamily="82" charset="0"/>
              </a:rPr>
              <a:t>C</a:t>
            </a:r>
            <a:r>
              <a:rPr lang="en-US" sz="4000" b="1" spc="-300" dirty="0">
                <a:latin typeface="Algerian" panose="04020705040A02060702" pitchFamily="82" charset="0"/>
              </a:rPr>
              <a:t>ollege   </a:t>
            </a:r>
            <a:r>
              <a:rPr lang="en-US" sz="6700" b="1" spc="-300" dirty="0">
                <a:latin typeface="Algerian" panose="04020705040A02060702" pitchFamily="82" charset="0"/>
              </a:rPr>
              <a:t>P</a:t>
            </a:r>
            <a:r>
              <a:rPr lang="en-US" sz="4000" b="1" spc="-300" dirty="0">
                <a:latin typeface="Algerian" panose="04020705040A02060702" pitchFamily="82" charset="0"/>
              </a:rPr>
              <a:t>reparatory </a:t>
            </a:r>
            <a:br>
              <a:rPr lang="en-US" sz="4000" b="1" spc="-300" dirty="0">
                <a:latin typeface="Algerian" panose="04020705040A02060702" pitchFamily="82" charset="0"/>
              </a:rPr>
            </a:br>
            <a:r>
              <a:rPr lang="en-US" sz="5300" b="1" spc="-300" dirty="0">
                <a:latin typeface="Agency FB" panose="020B0503020202020204" pitchFamily="34" charset="0"/>
              </a:rPr>
              <a:t>Senior   Orientation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66FF99"/>
                </a:solidFill>
                <a:latin typeface="Playbill" panose="040506030A0602020202" pitchFamily="82" charset="0"/>
              </a:rPr>
              <a:t>G o </a:t>
            </a:r>
            <a:r>
              <a:rPr lang="en-US" sz="8000" dirty="0" err="1">
                <a:solidFill>
                  <a:srgbClr val="66FF99"/>
                </a:solidFill>
                <a:latin typeface="Playbill" panose="040506030A0602020202" pitchFamily="82" charset="0"/>
              </a:rPr>
              <a:t>o</a:t>
            </a:r>
            <a:r>
              <a:rPr lang="en-US" sz="8000" dirty="0">
                <a:solidFill>
                  <a:srgbClr val="66FF99"/>
                </a:solidFill>
                <a:latin typeface="Playbill" panose="040506030A0602020202" pitchFamily="82" charset="0"/>
              </a:rPr>
              <a:t> d    N e w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  <a:solidFill>
            <a:schemeClr val="accent1">
              <a:lumMod val="50000"/>
              <a:alpha val="88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Some schools may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waive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 the SAT but not all. </a:t>
            </a:r>
          </a:p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You could find out from viewing their website or by calling their admissions office</a:t>
            </a:r>
          </a:p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If they are waiving it, and you already taken the SAT, you do not need to send your scores</a:t>
            </a:r>
          </a:p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If the school is waiving the SAT and/or you are not sending SAT scores- you would apply by selecting ‘</a:t>
            </a:r>
            <a:r>
              <a:rPr lang="en-US" sz="4000" dirty="0">
                <a:solidFill>
                  <a:srgbClr val="FFFF00"/>
                </a:solidFill>
                <a:latin typeface="Agency FB" panose="020B0503020202020204" pitchFamily="34" charset="0"/>
              </a:rPr>
              <a:t>Test Optional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’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707647"/>
            <a:ext cx="5105400" cy="21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681" y="846359"/>
            <a:ext cx="3309016" cy="30307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2022-23 SAT Administration Dates and Deadlines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A0F1D-2992-4CBA-989B-FC2A9D183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2952" y="847109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1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313236"/>
            <a:ext cx="3562350" cy="792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gency FB" panose="020B0503020202020204" pitchFamily="34" charset="0"/>
              </a:rPr>
              <a:t>Sending SAT Scores to Colleges</a:t>
            </a:r>
            <a:br>
              <a:rPr lang="en-US" b="1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gency FB" panose="020B0503020202020204" pitchFamily="34" charset="0"/>
              </a:rPr>
              <a:t>Using Your </a:t>
            </a:r>
            <a:r>
              <a:rPr lang="en-US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Collegeboard</a:t>
            </a:r>
            <a:r>
              <a:rPr lang="en-US" b="1" dirty="0">
                <a:solidFill>
                  <a:schemeClr val="bg1"/>
                </a:solidFill>
                <a:latin typeface="Agency FB" panose="020B0503020202020204" pitchFamily="34" charset="0"/>
              </a:rPr>
              <a:t>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Agency FB" panose="020B0503020202020204" pitchFamily="34" charset="0"/>
              </a:rPr>
              <a:t>On your dashboard, you'll see your latest </a:t>
            </a:r>
            <a:r>
              <a:rPr lang="en-US" b="1" dirty="0">
                <a:solidFill>
                  <a:srgbClr val="222222"/>
                </a:solidFill>
                <a:latin typeface="Agency FB" panose="020B0503020202020204" pitchFamily="34" charset="0"/>
              </a:rPr>
              <a:t>scores</a:t>
            </a:r>
            <a:r>
              <a:rPr lang="en-US" dirty="0">
                <a:solidFill>
                  <a:srgbClr val="222222"/>
                </a:solidFill>
                <a:latin typeface="Agency FB" panose="020B0503020202020204" pitchFamily="34" charset="0"/>
              </a:rPr>
              <a:t> front and center: Then, click on the "View Details" button to see your full report. At the top of the report, there are four tabs: Click on the "</a:t>
            </a:r>
            <a:r>
              <a:rPr lang="en-US" b="1" dirty="0">
                <a:solidFill>
                  <a:srgbClr val="222222"/>
                </a:solidFill>
                <a:latin typeface="Agency FB" panose="020B0503020202020204" pitchFamily="34" charset="0"/>
              </a:rPr>
              <a:t>Score</a:t>
            </a:r>
            <a:r>
              <a:rPr lang="en-US" dirty="0">
                <a:solidFill>
                  <a:srgbClr val="222222"/>
                </a:solidFill>
                <a:latin typeface="Agency FB" panose="020B0503020202020204" pitchFamily="34" charset="0"/>
              </a:rPr>
              <a:t> Sends" tab to get to a screen with a button that says "</a:t>
            </a:r>
            <a:r>
              <a:rPr lang="en-US" b="1" dirty="0">
                <a:solidFill>
                  <a:srgbClr val="222222"/>
                </a:solidFill>
                <a:latin typeface="Agency FB" panose="020B0503020202020204" pitchFamily="34" charset="0"/>
              </a:rPr>
              <a:t>Send </a:t>
            </a:r>
            <a:r>
              <a:rPr lang="en-US" dirty="0">
                <a:solidFill>
                  <a:srgbClr val="222222"/>
                </a:solidFill>
                <a:latin typeface="Agency FB" panose="020B0503020202020204" pitchFamily="34" charset="0"/>
              </a:rPr>
              <a:t>Additional </a:t>
            </a:r>
            <a:r>
              <a:rPr lang="en-US" b="1" dirty="0">
                <a:solidFill>
                  <a:srgbClr val="222222"/>
                </a:solidFill>
                <a:latin typeface="Agency FB" panose="020B0503020202020204" pitchFamily="34" charset="0"/>
              </a:rPr>
              <a:t>Score</a:t>
            </a:r>
            <a:r>
              <a:rPr lang="en-US" dirty="0">
                <a:solidFill>
                  <a:srgbClr val="222222"/>
                </a:solidFill>
                <a:latin typeface="Agency FB" panose="020B0503020202020204" pitchFamily="34" charset="0"/>
              </a:rPr>
              <a:t> Reports," and click on that button</a:t>
            </a: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2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gency FB" panose="020B0503020202020204" pitchFamily="34" charset="0"/>
              </a:rPr>
              <a:t>Can you submit SAT scores after applying?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Agency FB" panose="020B0503020202020204" pitchFamily="34" charset="0"/>
              </a:rPr>
              <a:t>Yes, the </a:t>
            </a:r>
            <a:r>
              <a:rPr lang="en-US" b="1" dirty="0">
                <a:solidFill>
                  <a:srgbClr val="222222"/>
                </a:solidFill>
                <a:latin typeface="Agency FB" panose="020B0503020202020204" pitchFamily="34" charset="0"/>
              </a:rPr>
              <a:t>scores will</a:t>
            </a:r>
            <a:r>
              <a:rPr lang="en-US" dirty="0">
                <a:solidFill>
                  <a:srgbClr val="222222"/>
                </a:solidFill>
                <a:latin typeface="Agency FB" panose="020B0503020202020204" pitchFamily="34" charset="0"/>
              </a:rPr>
              <a:t> be accepted and considered as long as they arrive during the evaluation period. </a:t>
            </a:r>
          </a:p>
          <a:p>
            <a:r>
              <a:rPr lang="en-US" dirty="0">
                <a:solidFill>
                  <a:srgbClr val="222222"/>
                </a:solidFill>
                <a:latin typeface="Agency FB" panose="020B0503020202020204" pitchFamily="34" charset="0"/>
              </a:rPr>
              <a:t>Assuming that your </a:t>
            </a:r>
            <a:r>
              <a:rPr lang="en-US" b="1" dirty="0">
                <a:solidFill>
                  <a:srgbClr val="222222"/>
                </a:solidFill>
                <a:latin typeface="Agency FB" panose="020B0503020202020204" pitchFamily="34" charset="0"/>
              </a:rPr>
              <a:t>scores</a:t>
            </a:r>
            <a:r>
              <a:rPr lang="en-US" dirty="0">
                <a:solidFill>
                  <a:srgbClr val="222222"/>
                </a:solidFill>
                <a:latin typeface="Agency FB" panose="020B0503020202020204" pitchFamily="34" charset="0"/>
              </a:rPr>
              <a:t> are missing, and that </a:t>
            </a:r>
            <a:r>
              <a:rPr lang="en-US" b="1" dirty="0">
                <a:solidFill>
                  <a:srgbClr val="222222"/>
                </a:solidFill>
                <a:latin typeface="Agency FB" panose="020B0503020202020204" pitchFamily="34" charset="0"/>
              </a:rPr>
              <a:t>you</a:t>
            </a:r>
            <a:r>
              <a:rPr lang="en-US" dirty="0">
                <a:solidFill>
                  <a:srgbClr val="222222"/>
                </a:solidFill>
                <a:latin typeface="Agency FB" panose="020B0503020202020204" pitchFamily="34" charset="0"/>
              </a:rPr>
              <a:t> are not </a:t>
            </a:r>
            <a:r>
              <a:rPr lang="en-US" b="1" dirty="0">
                <a:solidFill>
                  <a:srgbClr val="222222"/>
                </a:solidFill>
                <a:latin typeface="Agency FB" panose="020B0503020202020204" pitchFamily="34" charset="0"/>
              </a:rPr>
              <a:t>sending</a:t>
            </a:r>
            <a:r>
              <a:rPr lang="en-US" dirty="0">
                <a:solidFill>
                  <a:srgbClr val="222222"/>
                </a:solidFill>
                <a:latin typeface="Agency FB" panose="020B0503020202020204" pitchFamily="34" charset="0"/>
              </a:rPr>
              <a:t> in a second set of </a:t>
            </a:r>
            <a:r>
              <a:rPr lang="en-US" b="1" dirty="0">
                <a:solidFill>
                  <a:srgbClr val="222222"/>
                </a:solidFill>
                <a:latin typeface="Agency FB" panose="020B0503020202020204" pitchFamily="34" charset="0"/>
              </a:rPr>
              <a:t>scores</a:t>
            </a:r>
            <a:r>
              <a:rPr lang="en-US" dirty="0">
                <a:solidFill>
                  <a:srgbClr val="222222"/>
                </a:solidFill>
                <a:latin typeface="Agency FB" panose="020B0503020202020204" pitchFamily="34" charset="0"/>
              </a:rPr>
              <a:t>, many schools that require </a:t>
            </a:r>
            <a:r>
              <a:rPr lang="en-US" b="1" dirty="0">
                <a:solidFill>
                  <a:srgbClr val="222222"/>
                </a:solidFill>
                <a:latin typeface="Agency FB" panose="020B0503020202020204" pitchFamily="34" charset="0"/>
              </a:rPr>
              <a:t>SAT scores will</a:t>
            </a:r>
            <a:r>
              <a:rPr lang="en-US" dirty="0">
                <a:solidFill>
                  <a:srgbClr val="222222"/>
                </a:solidFill>
                <a:latin typeface="Agency FB" panose="020B0503020202020204" pitchFamily="34" charset="0"/>
              </a:rPr>
              <a:t> not evaluate your </a:t>
            </a:r>
            <a:r>
              <a:rPr lang="en-US" b="1" dirty="0">
                <a:solidFill>
                  <a:srgbClr val="222222"/>
                </a:solidFill>
                <a:latin typeface="Agency FB" panose="020B0503020202020204" pitchFamily="34" charset="0"/>
              </a:rPr>
              <a:t>application</a:t>
            </a:r>
            <a:r>
              <a:rPr lang="en-US" dirty="0">
                <a:solidFill>
                  <a:srgbClr val="222222"/>
                </a:solidFill>
                <a:latin typeface="Agency FB" panose="020B0503020202020204" pitchFamily="34" charset="0"/>
              </a:rPr>
              <a:t> until the </a:t>
            </a:r>
            <a:r>
              <a:rPr lang="en-US" b="1" dirty="0">
                <a:solidFill>
                  <a:srgbClr val="222222"/>
                </a:solidFill>
                <a:latin typeface="Agency FB" panose="020B0503020202020204" pitchFamily="34" charset="0"/>
              </a:rPr>
              <a:t>application</a:t>
            </a:r>
            <a:r>
              <a:rPr lang="en-US" dirty="0">
                <a:solidFill>
                  <a:srgbClr val="222222"/>
                </a:solidFill>
                <a:latin typeface="Agency FB" panose="020B0503020202020204" pitchFamily="34" charset="0"/>
              </a:rPr>
              <a:t> is complete.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4" name="AutoShape 2" descr="Image result for collegebo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4906964"/>
            <a:ext cx="2647950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508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29981" cy="6858000"/>
          </a:xfrm>
        </p:spPr>
      </p:pic>
    </p:spTree>
    <p:extLst>
      <p:ext uri="{BB962C8B-B14F-4D97-AF65-F5344CB8AC3E}">
        <p14:creationId xmlns:p14="http://schemas.microsoft.com/office/powerpoint/2010/main" val="4075546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/>
              <a:t>College Visits </a:t>
            </a:r>
            <a:r>
              <a:rPr lang="en-US" dirty="0"/>
              <a:t>occur in our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16901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College representative visits are for interested juniors and seniors who like to learn more about a certain college by obtaining firsthand information by an admissions representative.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The following representatives will be visiting our school: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u="sng" dirty="0">
                <a:ea typeface="+mn-lt"/>
                <a:cs typeface="+mn-lt"/>
              </a:rPr>
              <a:t>September: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19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 9:00 am     St Joseph’s University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21</a:t>
            </a:r>
            <a:r>
              <a:rPr lang="en-US" baseline="30000" dirty="0">
                <a:ea typeface="+mn-lt"/>
                <a:cs typeface="+mn-lt"/>
              </a:rPr>
              <a:t>st</a:t>
            </a:r>
            <a:r>
              <a:rPr lang="en-US" dirty="0">
                <a:ea typeface="+mn-lt"/>
                <a:cs typeface="+mn-lt"/>
              </a:rPr>
              <a:t>   9:00 am     Marywood University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23</a:t>
            </a:r>
            <a:r>
              <a:rPr lang="en-US" baseline="30000" dirty="0">
                <a:ea typeface="+mn-lt"/>
                <a:cs typeface="+mn-lt"/>
              </a:rPr>
              <a:t>rd</a:t>
            </a:r>
            <a:r>
              <a:rPr lang="en-US" dirty="0">
                <a:ea typeface="+mn-lt"/>
                <a:cs typeface="+mn-lt"/>
              </a:rPr>
              <a:t>   9:00 am     East Stroudsburg University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28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 8:00 am     University of Art, Philadelphia (added 9/23/22) 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829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439D-803C-8A30-C476-033FAD0E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Upcoming College Visits: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DF6A9-C966-9585-773F-66A1B737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8879"/>
            <a:ext cx="8229600" cy="5503622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en-US" u="sng" dirty="0">
                <a:ea typeface="+mn-lt"/>
                <a:cs typeface="+mn-lt"/>
              </a:rPr>
              <a:t>October</a:t>
            </a:r>
            <a:r>
              <a:rPr lang="en-US" dirty="0">
                <a:ea typeface="+mn-lt"/>
                <a:cs typeface="+mn-lt"/>
              </a:rPr>
              <a:t>: </a:t>
            </a:r>
            <a:endParaRPr lang="en-US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4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   9:00 am     Shippensburg University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5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   9:00 am     Indiana University of PA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6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   8:00 am     Juniata College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          1:00 pm     Millersville University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7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   9:00 am     Keystone College – Instant Decision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          1:00 pm     University of Scranton (added 9/26/22)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13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 8:30 am     Utica University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          1:00 pm     Messiah University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14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 9:00 am     Ursinus College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17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 9:00 am     Hartwick College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18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 8:30 am     Penn State University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20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 10:45 am   Lafayette College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24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 9:00 am     Kings College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          1:00 pm     Kutztown University (added 9/23/22)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25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 9:00 am     Susquehanna University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26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 9:00 am     Seton Hill University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28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 1:00 pm     Moravian University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31</a:t>
            </a:r>
            <a:r>
              <a:rPr lang="en-US" baseline="30000" dirty="0">
                <a:ea typeface="+mn-lt"/>
                <a:cs typeface="+mn-lt"/>
              </a:rPr>
              <a:t>st</a:t>
            </a:r>
            <a:r>
              <a:rPr lang="en-US" dirty="0">
                <a:ea typeface="+mn-lt"/>
                <a:cs typeface="+mn-lt"/>
              </a:rPr>
              <a:t>   9:00 am     Bucknell University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          1:00 pm     Alvernia University </a:t>
            </a:r>
            <a:endParaRPr lang="en-US"/>
          </a:p>
          <a:p>
            <a:r>
              <a:rPr lang="en-US" u="sng" dirty="0">
                <a:ea typeface="+mn-lt"/>
                <a:cs typeface="+mn-lt"/>
              </a:rPr>
              <a:t>November: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2</a:t>
            </a:r>
            <a:r>
              <a:rPr lang="en-US" baseline="30000" dirty="0">
                <a:ea typeface="+mn-lt"/>
                <a:cs typeface="+mn-lt"/>
              </a:rPr>
              <a:t>nd</a:t>
            </a:r>
            <a:r>
              <a:rPr lang="en-US" dirty="0">
                <a:ea typeface="+mn-lt"/>
                <a:cs typeface="+mn-lt"/>
              </a:rPr>
              <a:t>     9:00 am     University of Pitt @ Johnstown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7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   9:00 am     Harrisburg University of Science &amp; Technology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                             Instant Decision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14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 9:00 am     Kings College – Instant Decision Day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16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  9:00am      Johnson &amp; Wales University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71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Are you interested in the military?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sz="4800" b="1" dirty="0"/>
              <a:t>ASVAB Testing</a:t>
            </a:r>
          </a:p>
          <a:p>
            <a:r>
              <a:rPr lang="en-US" dirty="0"/>
              <a:t>Any 10th - 12th grade student interested in joining the military will need to take the Armed Services Vocational Aptitude Battery, the ASVAB Exam. </a:t>
            </a:r>
          </a:p>
          <a:p>
            <a:r>
              <a:rPr lang="en-US" dirty="0"/>
              <a:t>The ASVAB exam date is October 7 and will be held at the Career Center at 8:00 to 11:00AM in the Large Group Room. Please</a:t>
            </a:r>
          </a:p>
          <a:p>
            <a:r>
              <a:rPr lang="en-US" dirty="0"/>
              <a:t>Sign up in your guidance office to save your seat for the exam</a:t>
            </a:r>
          </a:p>
          <a:p>
            <a:r>
              <a:rPr lang="en-US" dirty="0"/>
              <a:t>There should be another testing in the spring if you missed the October test. </a:t>
            </a:r>
          </a:p>
        </p:txBody>
      </p:sp>
    </p:spTree>
    <p:extLst>
      <p:ext uri="{BB962C8B-B14F-4D97-AF65-F5344CB8AC3E}">
        <p14:creationId xmlns:p14="http://schemas.microsoft.com/office/powerpoint/2010/main" val="202780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609600"/>
            <a:ext cx="840863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ASVAB – MILITARY TEST ENTRANCE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1BA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1B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What's tested on the ASVAB?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B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Armed Services Vocational Aptitude Battery, is an aptitude test administered by the United States Military Entrance Processing Command.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B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B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1BA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1B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Why take the ASVAB in high school?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B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ASVAB serves as a useful tool to let a high school student and their families make an educated decision on how to proceed with formal education beyond the senior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638800"/>
            <a:ext cx="1550637" cy="108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4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ennaroa\Local Settings\Temporary Internet Files\Content.IE5\SKID7HC7\MPj043876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74638"/>
            <a:ext cx="1550074" cy="1046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State and Federal Aid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gency FB" panose="020B0503020202020204" pitchFamily="34" charset="0"/>
              </a:rPr>
              <a:t>You can apply for </a:t>
            </a:r>
            <a:r>
              <a:rPr lang="en-US" b="1" dirty="0">
                <a:latin typeface="Agency FB" panose="020B0503020202020204" pitchFamily="34" charset="0"/>
              </a:rPr>
              <a:t>PHEAA</a:t>
            </a:r>
            <a:r>
              <a:rPr lang="en-US" dirty="0">
                <a:latin typeface="Agency FB" panose="020B0503020202020204" pitchFamily="34" charset="0"/>
              </a:rPr>
              <a:t> (State) and </a:t>
            </a:r>
            <a:r>
              <a:rPr lang="en-US" b="1" dirty="0">
                <a:latin typeface="Agency FB" panose="020B0503020202020204" pitchFamily="34" charset="0"/>
              </a:rPr>
              <a:t>Pell</a:t>
            </a:r>
            <a:r>
              <a:rPr lang="en-US" dirty="0">
                <a:latin typeface="Agency FB" panose="020B0503020202020204" pitchFamily="34" charset="0"/>
              </a:rPr>
              <a:t> (US </a:t>
            </a:r>
            <a:r>
              <a:rPr lang="en-US" dirty="0" err="1">
                <a:latin typeface="Agency FB" panose="020B0503020202020204" pitchFamily="34" charset="0"/>
              </a:rPr>
              <a:t>Govt</a:t>
            </a:r>
            <a:r>
              <a:rPr lang="en-US" dirty="0">
                <a:latin typeface="Agency FB" panose="020B0503020202020204" pitchFamily="34" charset="0"/>
              </a:rPr>
              <a:t>) Grants after October 1</a:t>
            </a:r>
            <a:r>
              <a:rPr lang="en-US" baseline="30000" dirty="0">
                <a:latin typeface="Agency FB" panose="020B0503020202020204" pitchFamily="34" charset="0"/>
              </a:rPr>
              <a:t>st</a:t>
            </a:r>
            <a:r>
              <a:rPr lang="en-US" dirty="0">
                <a:latin typeface="Agency FB" panose="020B0503020202020204" pitchFamily="34" charset="0"/>
              </a:rPr>
              <a:t> 2021.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</a:p>
          <a:p>
            <a:r>
              <a:rPr lang="en-US" b="1" dirty="0">
                <a:latin typeface="Agency FB" panose="020B0503020202020204" pitchFamily="34" charset="0"/>
              </a:rPr>
              <a:t>Create a FSA ID. </a:t>
            </a:r>
            <a:r>
              <a:rPr lang="en-US" dirty="0">
                <a:latin typeface="Agency FB" panose="020B0503020202020204" pitchFamily="34" charset="0"/>
              </a:rPr>
              <a:t>You can do this before applying for FAFSA. Having this ID is the only way to access your data online. (You and a parent/guardian will need a FSA ID).</a:t>
            </a:r>
          </a:p>
          <a:p>
            <a:r>
              <a:rPr lang="en-US" dirty="0">
                <a:latin typeface="Agency FB" panose="020B0503020202020204" pitchFamily="34" charset="0"/>
              </a:rPr>
              <a:t>Acquire your FAFSA application and FSA ID on: </a:t>
            </a:r>
            <a:r>
              <a:rPr lang="en-US" dirty="0">
                <a:latin typeface="Agency FB" panose="020B0503020202020204" pitchFamily="34" charset="0"/>
                <a:hlinkClick r:id="rId4"/>
              </a:rPr>
              <a:t>https://studentaid.gov/</a:t>
            </a:r>
            <a:endParaRPr lang="en-US" dirty="0">
              <a:latin typeface="Agency FB" panose="020B0503020202020204" pitchFamily="34" charset="0"/>
            </a:endParaRPr>
          </a:p>
          <a:p>
            <a:r>
              <a:rPr lang="en-US" sz="4000" b="1" u="sng" dirty="0">
                <a:solidFill>
                  <a:srgbClr val="00B050"/>
                </a:solidFill>
                <a:latin typeface="Agency FB" panose="020B0503020202020204" pitchFamily="34" charset="0"/>
              </a:rPr>
              <a:t>If you are an 18 </a:t>
            </a:r>
            <a:r>
              <a:rPr lang="en-US" sz="4000" b="1" u="sng" dirty="0" err="1">
                <a:solidFill>
                  <a:srgbClr val="00B050"/>
                </a:solidFill>
                <a:latin typeface="Agency FB" panose="020B0503020202020204" pitchFamily="34" charset="0"/>
              </a:rPr>
              <a:t>yr</a:t>
            </a:r>
            <a:r>
              <a:rPr lang="en-US" sz="4000" b="1" u="sng" dirty="0">
                <a:solidFill>
                  <a:srgbClr val="00B050"/>
                </a:solidFill>
                <a:latin typeface="Agency FB" panose="020B0503020202020204" pitchFamily="34" charset="0"/>
              </a:rPr>
              <a:t> old male you must register for selective service to receive any financial aid. </a:t>
            </a:r>
          </a:p>
          <a:p>
            <a:endParaRPr lang="en-US" sz="4000" b="1" dirty="0">
              <a:latin typeface="Agency FB" panose="020B0503020202020204" pitchFamily="34" charset="0"/>
            </a:endParaRPr>
          </a:p>
          <a:p>
            <a:endParaRPr lang="en-US" sz="4000" dirty="0">
              <a:latin typeface="Agency FB" panose="020B0503020202020204" pitchFamily="34" charset="0"/>
            </a:endParaRPr>
          </a:p>
        </p:txBody>
      </p:sp>
      <p:pic>
        <p:nvPicPr>
          <p:cNvPr id="2051" name="Picture 3" descr="C:\Documents and Settings\gennaroa\Local Settings\Temporary Internet Files\Content.IE5\PL0XS6OF\MCj0437415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-78121"/>
            <a:ext cx="2156612" cy="1906921"/>
          </a:xfrm>
          <a:prstGeom prst="rect">
            <a:avLst/>
          </a:prstGeom>
          <a:noFill/>
        </p:spPr>
      </p:pic>
      <p:sp>
        <p:nvSpPr>
          <p:cNvPr id="4" name="AutoShape 2" descr="Image result for faf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321" y="627564"/>
            <a:ext cx="56056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>
                <a:ln>
                  <a:solidFill>
                    <a:srgbClr val="0099FF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Senior Students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51F01636-D288-26E5-8948-AC204F22A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00098"/>
              </p:ext>
            </p:extLst>
          </p:nvPr>
        </p:nvGraphicFramePr>
        <p:xfrm>
          <a:off x="852321" y="2278173"/>
          <a:ext cx="4850901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7D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2358913"/>
            <a:ext cx="1605129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D4D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AEDA5-5939-3B19-6665-D9BEF62B7E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3224" r="22079" b="-6"/>
          <a:stretch/>
        </p:blipFill>
        <p:spPr>
          <a:xfrm>
            <a:off x="6781800" y="1919428"/>
            <a:ext cx="2366387" cy="315011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Picture 2" descr="logo  ">
            <a:extLst>
              <a:ext uri="{FF2B5EF4-FFF2-40B4-BE49-F238E27FC236}">
                <a16:creationId xmlns:a16="http://schemas.microsoft.com/office/drawing/2014/main" id="{C8C6461B-7839-0A33-47E3-DB9FC9EDE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36" y="159442"/>
            <a:ext cx="1165188" cy="10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65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7200" b="1" dirty="0"/>
              <a:t>Side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FAFSA determines if you qualify for Federal </a:t>
            </a:r>
            <a:r>
              <a:rPr lang="en-US">
                <a:latin typeface="Arial Narrow" panose="020B0606020202030204" pitchFamily="34" charset="0"/>
              </a:rPr>
              <a:t>money </a:t>
            </a:r>
          </a:p>
          <a:p>
            <a:r>
              <a:rPr lang="en-US">
                <a:latin typeface="Arial Narrow" panose="020B0606020202030204" pitchFamily="34" charset="0"/>
              </a:rPr>
              <a:t>(</a:t>
            </a:r>
            <a:r>
              <a:rPr lang="en-US" dirty="0">
                <a:latin typeface="Arial Narrow" panose="020B0606020202030204" pitchFamily="34" charset="0"/>
              </a:rPr>
              <a:t>The Federal Pell Grant)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Just to give you an idea: 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This year the max award is $6,895 per year! </a:t>
            </a:r>
          </a:p>
          <a:p>
            <a:r>
              <a:rPr lang="en-US" dirty="0">
                <a:latin typeface="Arial Narrow" panose="020B0606020202030204" pitchFamily="34" charset="0"/>
              </a:rPr>
              <a:t>($400 more than last year)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After you do the FAFSA you will be redirected to complete the PA State Grant.</a:t>
            </a:r>
          </a:p>
          <a:p>
            <a:r>
              <a:rPr lang="en-US" dirty="0">
                <a:latin typeface="Arial Narrow" panose="020B0606020202030204" pitchFamily="34" charset="0"/>
              </a:rPr>
              <a:t>Max award for this is $5,750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This is money you do not payback, ever.</a:t>
            </a:r>
            <a:br>
              <a:rPr lang="en-US" dirty="0">
                <a:latin typeface="Arial Narrow" panose="020B0606020202030204" pitchFamily="34" charset="0"/>
              </a:rPr>
            </a:b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12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943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6096000"/>
            <a:ext cx="9144001" cy="523220"/>
          </a:xfrm>
          <a:prstGeom prst="rect">
            <a:avLst/>
          </a:prstGeom>
          <a:solidFill>
            <a:srgbClr val="00B050">
              <a:alpha val="54000"/>
            </a:srgbClr>
          </a:solidFill>
          <a:ln w="1047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YOU WILL NEED YOUR FAMILIES 2021 W2 TAX STATEMENTS</a:t>
            </a:r>
          </a:p>
        </p:txBody>
      </p:sp>
    </p:spTree>
    <p:extLst>
      <p:ext uri="{BB962C8B-B14F-4D97-AF65-F5344CB8AC3E}">
        <p14:creationId xmlns:p14="http://schemas.microsoft.com/office/powerpoint/2010/main" val="1238165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92075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spc="600" dirty="0">
                <a:solidFill>
                  <a:srgbClr val="002060"/>
                </a:solidFill>
                <a:latin typeface="Agency FB" panose="020B0503020202020204" pitchFamily="34" charset="0"/>
              </a:rPr>
              <a:t>Financial Aid 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105400"/>
          </a:xfrm>
          <a:solidFill>
            <a:schemeClr val="bg2"/>
          </a:solidFill>
          <a:ln w="9525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gency FB" panose="020B0503020202020204" pitchFamily="34" charset="0"/>
              </a:rPr>
              <a:t>Do you need help with your FAFSA or have no clue what it is? </a:t>
            </a:r>
            <a:br>
              <a:rPr lang="en-US" b="1" dirty="0">
                <a:solidFill>
                  <a:srgbClr val="800080"/>
                </a:solidFill>
                <a:latin typeface="Agency FB" panose="020B0503020202020204" pitchFamily="34" charset="0"/>
              </a:rPr>
            </a:br>
            <a:endParaRPr lang="en-US" b="1" dirty="0">
              <a:solidFill>
                <a:srgbClr val="800080"/>
              </a:solidFill>
              <a:latin typeface="Agency FB" panose="020B0503020202020204" pitchFamily="34" charset="0"/>
            </a:endParaRPr>
          </a:p>
          <a:p>
            <a:r>
              <a:rPr lang="en-US" b="1" dirty="0">
                <a:solidFill>
                  <a:srgbClr val="B22222"/>
                </a:solidFill>
                <a:latin typeface="Open Sans"/>
              </a:rPr>
              <a:t>FINANCIAL AID NIGHT</a:t>
            </a:r>
            <a:r>
              <a:rPr lang="en-US" dirty="0">
                <a:solidFill>
                  <a:srgbClr val="800080"/>
                </a:solidFill>
                <a:latin typeface="Open Sans"/>
              </a:rPr>
              <a:t>: </a:t>
            </a:r>
            <a:r>
              <a:rPr lang="en-US" b="1" dirty="0">
                <a:solidFill>
                  <a:srgbClr val="800080"/>
                </a:solidFill>
                <a:latin typeface="Open Sans"/>
              </a:rPr>
              <a:t>November 17th</a:t>
            </a:r>
            <a:br>
              <a:rPr lang="en-US" dirty="0">
                <a:solidFill>
                  <a:srgbClr val="800080"/>
                </a:solidFill>
                <a:latin typeface="Open Sans"/>
              </a:rPr>
            </a:br>
            <a:r>
              <a:rPr lang="en-US" dirty="0">
                <a:solidFill>
                  <a:srgbClr val="800080"/>
                </a:solidFill>
                <a:latin typeface="Open Sans"/>
              </a:rPr>
              <a:t>AT 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5pm and 7pm in the High School Library </a:t>
            </a:r>
            <a:br>
              <a:rPr lang="en-US" dirty="0">
                <a:solidFill>
                  <a:srgbClr val="800080"/>
                </a:solidFill>
                <a:latin typeface="Open Sans"/>
              </a:rPr>
            </a:br>
            <a:endParaRPr lang="en-US" b="1" dirty="0">
              <a:solidFill>
                <a:srgbClr val="800080"/>
              </a:solidFill>
              <a:latin typeface="Agency FB" panose="020B0503020202020204" pitchFamily="34" charset="0"/>
            </a:endParaRPr>
          </a:p>
          <a:p>
            <a:r>
              <a:rPr lang="en-US" b="1" dirty="0">
                <a:solidFill>
                  <a:srgbClr val="800080"/>
                </a:solidFill>
                <a:latin typeface="Agency FB" panose="020B0503020202020204" pitchFamily="34" charset="0"/>
              </a:rPr>
              <a:t>This is a perfect opportunity for you and a parent/guardian to complete your FAFSA for college! </a:t>
            </a:r>
            <a:endParaRPr lang="en-US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86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state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BLOOMSBURG UNIVERSITY</a:t>
            </a:r>
          </a:p>
          <a:p>
            <a:r>
              <a:rPr lang="en-US" dirty="0"/>
              <a:t>CALIFORNIA UNIVERSITY</a:t>
            </a:r>
          </a:p>
          <a:p>
            <a:r>
              <a:rPr lang="en-US" dirty="0"/>
              <a:t>CHEYNEY UNIVERSITY</a:t>
            </a:r>
          </a:p>
          <a:p>
            <a:r>
              <a:rPr lang="en-US" dirty="0"/>
              <a:t>CLARION UNIVERSITY</a:t>
            </a:r>
          </a:p>
          <a:p>
            <a:r>
              <a:rPr lang="en-US" dirty="0"/>
              <a:t>EAST STROUDSBURG UNIVERSITY</a:t>
            </a:r>
          </a:p>
          <a:p>
            <a:r>
              <a:rPr lang="en-US" dirty="0"/>
              <a:t>EDINBORO UNIVERSITY</a:t>
            </a:r>
          </a:p>
          <a:p>
            <a:r>
              <a:rPr lang="en-US" dirty="0"/>
              <a:t>INDIANA UNIVERSITY</a:t>
            </a:r>
          </a:p>
          <a:p>
            <a:r>
              <a:rPr lang="en-US" dirty="0"/>
              <a:t>KUTZTOWN UNIVERSITY</a:t>
            </a:r>
          </a:p>
          <a:p>
            <a:r>
              <a:rPr lang="en-US" dirty="0"/>
              <a:t>LOCK HAVEN UNIVERSITY</a:t>
            </a:r>
          </a:p>
          <a:p>
            <a:r>
              <a:rPr lang="en-US" dirty="0"/>
              <a:t>MANSFIELD UNIVERSITY</a:t>
            </a:r>
          </a:p>
          <a:p>
            <a:r>
              <a:rPr lang="en-US" dirty="0"/>
              <a:t>MILLERSVILLE UNIVERSITY</a:t>
            </a:r>
          </a:p>
          <a:p>
            <a:r>
              <a:rPr lang="en-US" dirty="0"/>
              <a:t>SHIPPENSBURG UNIVERSITY</a:t>
            </a:r>
          </a:p>
          <a:p>
            <a:r>
              <a:rPr lang="en-US" dirty="0"/>
              <a:t>SLIPPERY ROCK UNIVERSITY</a:t>
            </a:r>
          </a:p>
          <a:p>
            <a:r>
              <a:rPr lang="en-US" dirty="0"/>
              <a:t>WEST CHESTER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743200"/>
            <a:ext cx="4832105" cy="3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09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Agency FB" panose="020B0503020202020204" pitchFamily="34" charset="0"/>
              </a:rPr>
              <a:t>    $</a:t>
            </a:r>
            <a:r>
              <a:rPr lang="en-US" sz="5400" dirty="0" err="1">
                <a:solidFill>
                  <a:srgbClr val="00B050"/>
                </a:solidFill>
                <a:latin typeface="Agency FB" panose="020B0503020202020204" pitchFamily="34" charset="0"/>
              </a:rPr>
              <a:t>cholarships</a:t>
            </a:r>
            <a:r>
              <a:rPr lang="en-US" sz="5400" dirty="0">
                <a:solidFill>
                  <a:srgbClr val="00B050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gency FB" panose="020B0503020202020204" pitchFamily="34" charset="0"/>
              </a:rPr>
              <a:t>Listen for announcements</a:t>
            </a:r>
          </a:p>
          <a:p>
            <a:r>
              <a:rPr lang="en-US" dirty="0">
                <a:latin typeface="Agency FB" panose="020B0503020202020204" pitchFamily="34" charset="0"/>
              </a:rPr>
              <a:t>www.fastweb.com</a:t>
            </a:r>
          </a:p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    www.choices360.com</a:t>
            </a:r>
          </a:p>
          <a:p>
            <a:pPr>
              <a:buNone/>
            </a:pPr>
            <a:r>
              <a:rPr lang="en-US" dirty="0">
                <a:latin typeface="Agency FB" panose="020B0503020202020204" pitchFamily="34" charset="0"/>
              </a:rPr>
              <a:t>	www.questbridge.org</a:t>
            </a:r>
          </a:p>
          <a:p>
            <a:r>
              <a:rPr lang="en-US" dirty="0">
                <a:latin typeface="Agency FB" panose="020B0503020202020204" pitchFamily="34" charset="0"/>
              </a:rPr>
              <a:t>Guidance office</a:t>
            </a:r>
          </a:p>
          <a:p>
            <a:r>
              <a:rPr lang="en-US" dirty="0">
                <a:latin typeface="Agency FB" panose="020B0503020202020204" pitchFamily="34" charset="0"/>
              </a:rPr>
              <a:t>Standard Speaker</a:t>
            </a:r>
          </a:p>
          <a:p>
            <a:r>
              <a:rPr lang="en-US" dirty="0">
                <a:latin typeface="Agency FB" panose="020B0503020202020204" pitchFamily="34" charset="0"/>
              </a:rPr>
              <a:t>HAHS website</a:t>
            </a:r>
          </a:p>
          <a:p>
            <a:r>
              <a:rPr lang="en-US" dirty="0">
                <a:latin typeface="Agency FB" panose="020B0503020202020204" pitchFamily="34" charset="0"/>
                <a:hlinkClick r:id="rId2"/>
              </a:rPr>
              <a:t>https://www.hasdk12.org/Page/26433</a:t>
            </a:r>
            <a:endParaRPr lang="en-US" dirty="0">
              <a:latin typeface="Agency FB" panose="020B0503020202020204" pitchFamily="34" charset="0"/>
            </a:endParaRPr>
          </a:p>
          <a:p>
            <a:endParaRPr lang="en-US" dirty="0">
              <a:latin typeface="Agency FB" panose="020B0503020202020204" pitchFamily="34" charset="0"/>
            </a:endParaRP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8" descr="C:\Documents and Settings\gennaroa\Local Settings\Temporary Internet Files\Content.IE5\35DU63U6\MPj043847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3211"/>
            <a:ext cx="1695739" cy="1426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72904"/>
            <a:ext cx="3247672" cy="183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85972"/>
            <a:ext cx="2681464" cy="1856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u="sng" dirty="0">
                <a:solidFill>
                  <a:srgbClr val="00B050"/>
                </a:solidFill>
                <a:latin typeface="Algerian" panose="04020705040A02060702" pitchFamily="82" charset="0"/>
              </a:rPr>
              <a:t>Personal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Do not use your high school email when entering an email for college applications and the FAFSA.  </a:t>
            </a:r>
          </a:p>
          <a:p>
            <a:r>
              <a:rPr lang="en-US" dirty="0">
                <a:latin typeface="Agency FB" panose="020B0503020202020204" pitchFamily="34" charset="0"/>
              </a:rPr>
              <a:t>Your incoming messages may be blocked by our school, since it would be an outside email. </a:t>
            </a:r>
          </a:p>
          <a:p>
            <a:r>
              <a:rPr lang="en-US" dirty="0">
                <a:latin typeface="Agency FB" panose="020B0503020202020204" pitchFamily="34" charset="0"/>
              </a:rPr>
              <a:t>You should use a personal email that you check frequently. </a:t>
            </a:r>
          </a:p>
          <a:p>
            <a:r>
              <a:rPr lang="en-US" dirty="0">
                <a:latin typeface="Agency FB" panose="020B0503020202020204" pitchFamily="34" charset="0"/>
              </a:rPr>
              <a:t>Make it formal. </a:t>
            </a:r>
          </a:p>
        </p:txBody>
      </p:sp>
    </p:spTree>
    <p:extLst>
      <p:ext uri="{BB962C8B-B14F-4D97-AF65-F5344CB8AC3E}">
        <p14:creationId xmlns:p14="http://schemas.microsoft.com/office/powerpoint/2010/main" val="1582961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A797-1C3C-446F-98D4-EF8E134860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E8C6C-AD98-4784-AEA8-035ED69F4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3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486400"/>
            <a:ext cx="1244257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1257"/>
            <a:ext cx="1879943" cy="1879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838200"/>
            <a:ext cx="8229600" cy="1143000"/>
          </a:xfrm>
        </p:spPr>
        <p:txBody>
          <a:bodyPr/>
          <a:lstStyle/>
          <a:p>
            <a:r>
              <a:rPr lang="en-US" b="1" spc="300" dirty="0">
                <a:solidFill>
                  <a:srgbClr val="FF0000"/>
                </a:solidFill>
                <a:latin typeface="Agency FB" panose="020B0503020202020204" pitchFamily="34" charset="0"/>
              </a:rPr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9010291" cy="4343400"/>
          </a:xfrm>
          <a:ln w="34925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gency FB" panose="020B0503020202020204" pitchFamily="34" charset="0"/>
              </a:rPr>
              <a:t>Assuring all credit requirements are met for high school to graduate.</a:t>
            </a:r>
          </a:p>
          <a:p>
            <a:r>
              <a:rPr lang="en-US" dirty="0">
                <a:latin typeface="Agency FB" panose="020B0503020202020204" pitchFamily="34" charset="0"/>
              </a:rPr>
              <a:t>Obtaining a minimum of 28 credits </a:t>
            </a:r>
            <a:br>
              <a:rPr lang="en-US" dirty="0">
                <a:latin typeface="Agency FB" panose="020B0503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gency FB" panose="020B0503020202020204" pitchFamily="34" charset="0"/>
              </a:rPr>
              <a:t>4 Mathematics, 4 English/ELD, 4 Social Studies, 4 Sciences, 2 PE</a:t>
            </a:r>
          </a:p>
          <a:p>
            <a:r>
              <a:rPr lang="en-US" b="1" dirty="0">
                <a:solidFill>
                  <a:srgbClr val="0070C0"/>
                </a:solidFill>
                <a:latin typeface="Agency FB" panose="020B0503020202020204" pitchFamily="34" charset="0"/>
              </a:rPr>
              <a:t>&amp; 10 Electives/Languages</a:t>
            </a:r>
          </a:p>
          <a:p>
            <a:r>
              <a:rPr lang="en-US" dirty="0">
                <a:latin typeface="Agency FB" panose="020B0503020202020204" pitchFamily="34" charset="0"/>
              </a:rPr>
              <a:t>ACT 158</a:t>
            </a:r>
          </a:p>
          <a:p>
            <a:r>
              <a:rPr lang="en-US" dirty="0">
                <a:latin typeface="Agency FB" panose="020B0503020202020204" pitchFamily="34" charset="0"/>
              </a:rPr>
              <a:t>Making sure you meet the requirements for the college and deadlines.</a:t>
            </a:r>
          </a:p>
          <a:p>
            <a:r>
              <a:rPr lang="en-US" dirty="0">
                <a:latin typeface="Agency FB" panose="020B0503020202020204" pitchFamily="34" charset="0"/>
              </a:rPr>
              <a:t>Apply as early as possible.</a:t>
            </a:r>
          </a:p>
          <a:p>
            <a:r>
              <a:rPr lang="en-US" dirty="0">
                <a:latin typeface="Agency FB" panose="020B0503020202020204" pitchFamily="34" charset="0"/>
              </a:rPr>
              <a:t>Some colleges will expect at least 2-3 years of a language on your transcript. </a:t>
            </a:r>
          </a:p>
        </p:txBody>
      </p:sp>
    </p:spTree>
    <p:extLst>
      <p:ext uri="{BB962C8B-B14F-4D97-AF65-F5344CB8AC3E}">
        <p14:creationId xmlns:p14="http://schemas.microsoft.com/office/powerpoint/2010/main" val="2284098048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BE43-F9C7-1135-EC70-AA3A8E9A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9BBBD-A783-9EF7-B904-A0684B003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Act 158 of 2018 (Act 158), which was signed into law by Governor Tom Wolf on October 24, 2018, shifts Pennsylvania’s reliance on high stakes testing as a graduation requirement to provide alternatives for high school students to demonstrate readiness for postsecondary success. 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Formerly, Pennsylvania’s statewide graduation requirement was more restrictive, requiring most students to pass the Keystone Exams — end of course exams in Algebra I, Literature, and Biology — in order to graduate.</a:t>
            </a:r>
          </a:p>
        </p:txBody>
      </p:sp>
    </p:spTree>
    <p:extLst>
      <p:ext uri="{BB962C8B-B14F-4D97-AF65-F5344CB8AC3E}">
        <p14:creationId xmlns:p14="http://schemas.microsoft.com/office/powerpoint/2010/main" val="237553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BFBD-DAC0-AD2D-6E8F-26524A26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Requirements Act 158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52ED4-A544-BA84-FCFE-9571295D0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Proficient or Advanced on all </a:t>
            </a:r>
          </a:p>
          <a:p>
            <a:r>
              <a:rPr lang="en-US" dirty="0"/>
              <a:t>If not, there will be an evidence based or Alternative pathway for you in order to graduate.</a:t>
            </a:r>
          </a:p>
          <a:p>
            <a:r>
              <a:rPr lang="en-US" dirty="0"/>
              <a:t>Mid- Nov there will be a meeting with those who did not meet the criteria.</a:t>
            </a:r>
          </a:p>
          <a:p>
            <a:r>
              <a:rPr lang="en-US" dirty="0"/>
              <a:t>If you believe you could be one of the students who did not test at least proficient there are something you can do.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5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F20EA-B28E-1506-E258-A685957F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 158 Evidence Based or Alternative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61E5A-C50C-D673-0C6E-3FABB6C95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SAT, ACT </a:t>
            </a:r>
          </a:p>
          <a:p>
            <a:r>
              <a:rPr lang="en-US" dirty="0"/>
              <a:t>Apply to post secondary school.</a:t>
            </a:r>
          </a:p>
          <a:p>
            <a:r>
              <a:rPr lang="en-US" dirty="0"/>
              <a:t>Take the ASVAB (Armed Services Vocational Aptitude Battery)</a:t>
            </a:r>
          </a:p>
          <a:p>
            <a:r>
              <a:rPr lang="en-US" dirty="0"/>
              <a:t>Collect service hours with an adult supervisor in the community.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8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715962"/>
          </a:xfrm>
          <a:solidFill>
            <a:schemeClr val="accent6">
              <a:alpha val="41000"/>
            </a:schemeClr>
          </a:solidFill>
          <a:ln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>
                <a:latin typeface="Agency FB" panose="020B0503020202020204" pitchFamily="34" charset="0"/>
              </a:rPr>
              <a:t>Unsure what to major 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  <a:ln w="136525" cmpd="tri"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	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www.choices360.com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4000" dirty="0">
                <a:latin typeface="Agency FB" panose="020B0503020202020204" pitchFamily="34" charset="0"/>
              </a:rPr>
              <a:t>Interest survey</a:t>
            </a:r>
          </a:p>
          <a:p>
            <a:r>
              <a:rPr lang="en-US" sz="4000" dirty="0">
                <a:latin typeface="Agency FB" panose="020B0503020202020204" pitchFamily="34" charset="0"/>
              </a:rPr>
              <a:t>Hundreds of careers</a:t>
            </a:r>
          </a:p>
          <a:p>
            <a:r>
              <a:rPr lang="en-US" sz="4000" dirty="0">
                <a:latin typeface="Agency FB" panose="020B0503020202020204" pitchFamily="34" charset="0"/>
              </a:rPr>
              <a:t>Hundreds of colleges, universities, trade schools, and technical schools</a:t>
            </a:r>
          </a:p>
          <a:p>
            <a:endParaRPr lang="en-US" sz="4000" dirty="0">
              <a:latin typeface="Agency FB" panose="020B0503020202020204" pitchFamily="34" charset="0"/>
            </a:endParaRPr>
          </a:p>
          <a:p>
            <a:endParaRPr lang="en-US" sz="4000" dirty="0">
              <a:latin typeface="Agency FB" panose="020B0503020202020204" pitchFamily="34" charset="0"/>
            </a:endParaRPr>
          </a:p>
          <a:p>
            <a:r>
              <a:rPr lang="en-US" sz="6400" dirty="0" err="1">
                <a:latin typeface="Arial Black" panose="020B0A04020102020204" pitchFamily="34" charset="0"/>
              </a:rPr>
              <a:t>Onet</a:t>
            </a:r>
            <a:r>
              <a:rPr lang="en-US" sz="4000" dirty="0">
                <a:latin typeface="Agency FB" panose="020B0503020202020204" pitchFamily="34" charset="0"/>
              </a:rPr>
              <a:t> is another great tool for searching for careers</a:t>
            </a:r>
          </a:p>
          <a:p>
            <a:endParaRPr lang="en-US" sz="4000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pic>
        <p:nvPicPr>
          <p:cNvPr id="3074" name="Picture 2" descr="360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1451917" cy="685800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11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</p:pic>
    </p:spTree>
    <p:extLst>
      <p:ext uri="{BB962C8B-B14F-4D97-AF65-F5344CB8AC3E}">
        <p14:creationId xmlns:p14="http://schemas.microsoft.com/office/powerpoint/2010/main" val="504734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0"/>
            <a:ext cx="3276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0"/>
            <a:ext cx="3276600" cy="838200"/>
          </a:xfrm>
          <a:prstGeom prst="rect">
            <a:avLst/>
          </a:prstGeom>
          <a:solidFill>
            <a:srgbClr val="7030A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144959"/>
            <a:ext cx="3505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 YR College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8729" y="144959"/>
            <a:ext cx="30431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 YR College</a:t>
            </a:r>
          </a:p>
        </p:txBody>
      </p:sp>
      <p:sp>
        <p:nvSpPr>
          <p:cNvPr id="8" name="Down Arrow 7"/>
          <p:cNvSpPr/>
          <p:nvPr/>
        </p:nvSpPr>
        <p:spPr>
          <a:xfrm>
            <a:off x="2438400" y="838200"/>
            <a:ext cx="990600" cy="6947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3627" y="609600"/>
            <a:ext cx="3555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5875">
                  <a:solidFill>
                    <a:srgbClr val="FFFF00"/>
                  </a:solidFill>
                </a:ln>
                <a:solidFill>
                  <a:schemeClr val="accent3"/>
                </a:solidFill>
              </a:rPr>
              <a:t>LEAD       TO</a:t>
            </a:r>
            <a:endParaRPr lang="en-US" sz="5400" b="1" cap="none" spc="0" dirty="0">
              <a:ln w="15875">
                <a:solidFill>
                  <a:srgbClr val="FFFF00"/>
                </a:solidFill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8954" y="600670"/>
            <a:ext cx="350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LEAD     TO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172200" y="838200"/>
            <a:ext cx="990600" cy="6768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29142" y="1219200"/>
            <a:ext cx="16866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Bachelor</a:t>
            </a:r>
            <a:b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</a:b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Master</a:t>
            </a:r>
            <a:b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</a:b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Doctoral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41653" y="1219200"/>
            <a:ext cx="21226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Associate</a:t>
            </a:r>
          </a:p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Certificate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2819400"/>
            <a:ext cx="4191000" cy="15081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3200" b="1" dirty="0">
                <a:solidFill>
                  <a:srgbClr val="0000CC"/>
                </a:solidFill>
                <a:latin typeface="Agency FB" panose="020B0503020202020204" pitchFamily="34" charset="0"/>
              </a:rPr>
              <a:t>Liberal Arts College</a:t>
            </a:r>
            <a:br>
              <a:rPr lang="en-US" dirty="0">
                <a:solidFill>
                  <a:srgbClr val="0000CC"/>
                </a:solidFill>
                <a:latin typeface="Agency FB" panose="020B0503020202020204" pitchFamily="34" charset="0"/>
              </a:rPr>
            </a:br>
            <a:r>
              <a:rPr lang="en-US" sz="2000" b="1" dirty="0">
                <a:solidFill>
                  <a:srgbClr val="0000CC"/>
                </a:solidFill>
                <a:latin typeface="Agency FB" panose="020B0503020202020204" pitchFamily="34" charset="0"/>
              </a:rPr>
              <a:t>Literature, History, Languages, Math and Life Sciences. Most are private and may cost more</a:t>
            </a:r>
            <a:r>
              <a:rPr lang="en-US" b="1" dirty="0">
                <a:solidFill>
                  <a:srgbClr val="0000CC"/>
                </a:solidFill>
                <a:latin typeface="Agency FB" panose="020B0503020202020204" pitchFamily="34" charset="0"/>
              </a:rPr>
              <a:t>.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4275171"/>
            <a:ext cx="4191001" cy="18774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3600" b="1" dirty="0">
                <a:solidFill>
                  <a:srgbClr val="0000CC"/>
                </a:solidFill>
                <a:latin typeface="Agency FB" panose="020B0503020202020204" pitchFamily="34" charset="0"/>
              </a:rPr>
              <a:t>Universities</a:t>
            </a:r>
            <a:r>
              <a:rPr lang="en-US" sz="2000" b="1" dirty="0">
                <a:solidFill>
                  <a:srgbClr val="0000CC"/>
                </a:solidFill>
                <a:latin typeface="Agency FB" panose="020B0503020202020204" pitchFamily="34" charset="0"/>
              </a:rPr>
              <a:t> are larger and offer more majors and degrees. </a:t>
            </a:r>
          </a:p>
          <a:p>
            <a:pPr fontAlgn="base"/>
            <a:r>
              <a:rPr lang="en-US" sz="2000" b="1" dirty="0">
                <a:solidFill>
                  <a:srgbClr val="0000CC"/>
                </a:solidFill>
                <a:latin typeface="Agency FB" panose="020B0503020202020204" pitchFamily="34" charset="0"/>
              </a:rPr>
              <a:t>Most contain smaller colleges, such as: </a:t>
            </a:r>
          </a:p>
          <a:p>
            <a:pPr fontAlgn="base"/>
            <a:r>
              <a:rPr lang="en-US" sz="2000" b="1" dirty="0">
                <a:solidFill>
                  <a:srgbClr val="0000CC"/>
                </a:solidFill>
                <a:latin typeface="Agency FB" panose="020B0503020202020204" pitchFamily="34" charset="0"/>
              </a:rPr>
              <a:t>Colleges of Liberal Arts, Engineering or Health Sciences.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98000" y="2435395"/>
            <a:ext cx="4593600" cy="18774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3600" b="1" dirty="0">
                <a:solidFill>
                  <a:srgbClr val="7030A0"/>
                </a:solidFill>
                <a:latin typeface="Agency FB" panose="020B0503020202020204" pitchFamily="34" charset="0"/>
              </a:rPr>
              <a:t>Community Colleges </a:t>
            </a:r>
            <a:r>
              <a:rPr lang="en-US" sz="2000" b="1" dirty="0">
                <a:solidFill>
                  <a:srgbClr val="7030A0"/>
                </a:solidFill>
                <a:latin typeface="Agency FB" panose="020B0503020202020204" pitchFamily="34" charset="0"/>
              </a:rPr>
              <a:t>offer 2-year associates to transfer to a college to earn a bachelor's. </a:t>
            </a:r>
          </a:p>
          <a:p>
            <a:pPr fontAlgn="base"/>
            <a:r>
              <a:rPr lang="en-US" sz="2000" b="1" dirty="0">
                <a:solidFill>
                  <a:srgbClr val="7030A0"/>
                </a:solidFill>
                <a:latin typeface="Agency FB" panose="020B0503020202020204" pitchFamily="34" charset="0"/>
              </a:rPr>
              <a:t>Also, offers certificates for a careers that are affordable. SAT usually not required.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06727" y="4303902"/>
            <a:ext cx="4584873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3200" b="1" dirty="0">
                <a:solidFill>
                  <a:srgbClr val="7030A0"/>
                </a:solidFill>
                <a:latin typeface="Agency FB" panose="020B0503020202020204" pitchFamily="34" charset="0"/>
              </a:rPr>
              <a:t>Vocational-Technical and Career Colleges </a:t>
            </a:r>
            <a:r>
              <a:rPr lang="en-US" sz="2000" b="1" dirty="0">
                <a:solidFill>
                  <a:srgbClr val="7030A0"/>
                </a:solidFill>
                <a:latin typeface="Agency FB" panose="020B0503020202020204" pitchFamily="34" charset="0"/>
              </a:rPr>
              <a:t>offer specialized training in a particular industry. </a:t>
            </a:r>
          </a:p>
          <a:p>
            <a:pPr fontAlgn="base"/>
            <a:r>
              <a:rPr lang="en-US" sz="2000" b="1" dirty="0">
                <a:solidFill>
                  <a:srgbClr val="7030A0"/>
                </a:solidFill>
                <a:latin typeface="Agency FB" panose="020B0503020202020204" pitchFamily="34" charset="0"/>
              </a:rPr>
              <a:t>Example: Culinary, Firefighting, Dental Hygiene and Medical-Records. Usually offer certificates or associate degrees.</a:t>
            </a:r>
          </a:p>
        </p:txBody>
      </p:sp>
    </p:spTree>
    <p:extLst>
      <p:ext uri="{BB962C8B-B14F-4D97-AF65-F5344CB8AC3E}">
        <p14:creationId xmlns:p14="http://schemas.microsoft.com/office/powerpoint/2010/main" val="307687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Algerian" panose="04020705040A02060702" pitchFamily="82" charset="0"/>
              </a:rPr>
              <a:t>Resources</a:t>
            </a:r>
            <a:r>
              <a:rPr lang="en-US" b="1" u="sng" dirty="0">
                <a:latin typeface="Algerian" panose="04020705040A02060702" pitchFamily="82" charset="0"/>
              </a:rPr>
              <a:t> </a:t>
            </a:r>
            <a:r>
              <a:rPr lang="en-US" b="1" u="sng" dirty="0">
                <a:solidFill>
                  <a:srgbClr val="7030A0"/>
                </a:solidFill>
                <a:latin typeface="Algerian" panose="04020705040A02060702" pitchFamily="82" charset="0"/>
              </a:rPr>
              <a:t>for</a:t>
            </a:r>
            <a:r>
              <a:rPr lang="en-US" b="1" u="sng" dirty="0">
                <a:latin typeface="Algerian" panose="04020705040A02060702" pitchFamily="82" charset="0"/>
              </a:rPr>
              <a:t> </a:t>
            </a:r>
            <a:r>
              <a:rPr lang="en-US" b="1" u="sng" spc="300" dirty="0">
                <a:solidFill>
                  <a:srgbClr val="002060"/>
                </a:solidFill>
                <a:latin typeface="Algerian" panose="04020705040A02060702" pitchFamily="82" charset="0"/>
              </a:rPr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286000"/>
            <a:ext cx="8229600" cy="3154363"/>
          </a:xfrm>
          <a:solidFill>
            <a:srgbClr val="92D050">
              <a:alpha val="37000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latin typeface="Agency FB" panose="020B0503020202020204" pitchFamily="34" charset="0"/>
              </a:rPr>
              <a:t>Guidance webpage</a:t>
            </a:r>
          </a:p>
          <a:p>
            <a:r>
              <a:rPr lang="en-US" dirty="0">
                <a:latin typeface="Agency FB" panose="020B0503020202020204" pitchFamily="34" charset="0"/>
                <a:hlinkClick r:id="rId2"/>
              </a:rPr>
              <a:t>www.collegeboard.com</a:t>
            </a:r>
            <a:endParaRPr lang="en-US" dirty="0">
              <a:latin typeface="Agency FB" panose="020B0503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  <a:hlinkClick r:id="rId3"/>
              </a:rPr>
              <a:t>www.commonapp.org</a:t>
            </a:r>
            <a:endParaRPr lang="en-US" dirty="0">
              <a:latin typeface="Agency FB" panose="020B0503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</a:rPr>
              <a:t>Any school’s official website (“</a:t>
            </a:r>
            <a:r>
              <a:rPr lang="en-US" dirty="0" err="1">
                <a:latin typeface="Agency FB" panose="020B0503020202020204" pitchFamily="34" charset="0"/>
              </a:rPr>
              <a:t>edu</a:t>
            </a:r>
            <a:r>
              <a:rPr lang="en-US" dirty="0">
                <a:latin typeface="Agency FB" panose="020B0503020202020204" pitchFamily="34" charset="0"/>
              </a:rPr>
              <a:t>.” will be at the end of a school’s web address).</a:t>
            </a:r>
          </a:p>
          <a:p>
            <a:pPr>
              <a:buNone/>
            </a:pPr>
            <a:r>
              <a:rPr lang="en-US" dirty="0">
                <a:latin typeface="Agency FB" panose="020B0503020202020204" pitchFamily="34" charset="0"/>
              </a:rPr>
              <a:t>		</a:t>
            </a:r>
            <a:endParaRPr lang="en-US" dirty="0">
              <a:solidFill>
                <a:srgbClr val="0000CC"/>
              </a:solidFill>
              <a:latin typeface="Agency FB" panose="020B0503020202020204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newsflash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CBF444909DE84497A404D815FFF6B0" ma:contentTypeVersion="8" ma:contentTypeDescription="Create a new document." ma:contentTypeScope="" ma:versionID="880261874ff48947e5c28931f850f454">
  <xsd:schema xmlns:xsd="http://www.w3.org/2001/XMLSchema" xmlns:xs="http://www.w3.org/2001/XMLSchema" xmlns:p="http://schemas.microsoft.com/office/2006/metadata/properties" xmlns:ns3="697e31b2-3733-46df-b7eb-4e1bd8e98415" targetNamespace="http://schemas.microsoft.com/office/2006/metadata/properties" ma:root="true" ma:fieldsID="ecfcf2aeb3b580fc288abd1ecb3d189f" ns3:_="">
    <xsd:import namespace="697e31b2-3733-46df-b7eb-4e1bd8e984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e31b2-3733-46df-b7eb-4e1bd8e984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19206E-36B9-477C-95DE-3E6906CCB5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7e31b2-3733-46df-b7eb-4e1bd8e984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D37B33-E723-42CC-AAED-BD9B8BD1912D}">
  <ds:schemaRefs>
    <ds:schemaRef ds:uri="http://schemas.openxmlformats.org/package/2006/metadata/core-properties"/>
    <ds:schemaRef ds:uri="http://purl.org/dc/elements/1.1/"/>
    <ds:schemaRef ds:uri="697e31b2-3733-46df-b7eb-4e1bd8e98415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1BD7A52-1833-4B4F-8555-370F399C95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3538</TotalTime>
  <Words>1806</Words>
  <Application>Microsoft Office PowerPoint</Application>
  <PresentationFormat>On-screen Show (4:3)</PresentationFormat>
  <Paragraphs>172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Agency FB</vt:lpstr>
      <vt:lpstr>Algerian</vt:lpstr>
      <vt:lpstr>Arial</vt:lpstr>
      <vt:lpstr>Arial Black</vt:lpstr>
      <vt:lpstr>Arial Narrow</vt:lpstr>
      <vt:lpstr>Bahnschrift Light SemiCondensed</vt:lpstr>
      <vt:lpstr>Calibri</vt:lpstr>
      <vt:lpstr>Impact</vt:lpstr>
      <vt:lpstr>Open Sans</vt:lpstr>
      <vt:lpstr>Playbill</vt:lpstr>
      <vt:lpstr>Times New Roman</vt:lpstr>
      <vt:lpstr>Wingdings</vt:lpstr>
      <vt:lpstr>Office Theme</vt:lpstr>
      <vt:lpstr>NewsPrint</vt:lpstr>
      <vt:lpstr>College   Preparatory  Senior   Orientation</vt:lpstr>
      <vt:lpstr>PowerPoint Presentation</vt:lpstr>
      <vt:lpstr>Responsibilities</vt:lpstr>
      <vt:lpstr>Graduation Requirements</vt:lpstr>
      <vt:lpstr>Graduation Requirements Act 158</vt:lpstr>
      <vt:lpstr>Act 158 Evidence Based or Alternative Pathways</vt:lpstr>
      <vt:lpstr>Unsure what to major in?</vt:lpstr>
      <vt:lpstr>PowerPoint Presentation</vt:lpstr>
      <vt:lpstr>Resources for Applications</vt:lpstr>
      <vt:lpstr>G o o d    N e w s</vt:lpstr>
      <vt:lpstr>PowerPoint Presentation</vt:lpstr>
      <vt:lpstr>Sending SAT Scores to Colleges Using Your Collegeboard Account</vt:lpstr>
      <vt:lpstr>Can you submit SAT scores after applying?</vt:lpstr>
      <vt:lpstr>PowerPoint Presentation</vt:lpstr>
      <vt:lpstr>College Visits occur in our building</vt:lpstr>
      <vt:lpstr>Upcoming College Visits: </vt:lpstr>
      <vt:lpstr>Are you interested in the military? </vt:lpstr>
      <vt:lpstr>PowerPoint Presentation</vt:lpstr>
      <vt:lpstr>State and Federal Aid </vt:lpstr>
      <vt:lpstr>Side Notes</vt:lpstr>
      <vt:lpstr>PowerPoint Presentation</vt:lpstr>
      <vt:lpstr>Financial Aid Night</vt:lpstr>
      <vt:lpstr>List of state schools</vt:lpstr>
      <vt:lpstr>    $cholarships </vt:lpstr>
      <vt:lpstr>Personal Email</vt:lpstr>
      <vt:lpstr>Any Questions!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College Workshop</dc:title>
  <dc:creator>gennaroa</dc:creator>
  <cp:lastModifiedBy>CHRISTINE CHEGWIDDEN</cp:lastModifiedBy>
  <cp:revision>251</cp:revision>
  <dcterms:created xsi:type="dcterms:W3CDTF">2009-08-31T18:23:18Z</dcterms:created>
  <dcterms:modified xsi:type="dcterms:W3CDTF">2022-10-03T17:58:25Z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0x0101006CCBF444909DE84497A404D815FFF6B0</vt:lpwstr>
  </property>
</Properties>
</file>