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1777C83-B795-4595-AFC5-CD4D19011F9A}" v="53" dt="2023-05-01T13:59:24.71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4" autoAdjust="0"/>
    <p:restoredTop sz="94660"/>
  </p:normalViewPr>
  <p:slideViewPr>
    <p:cSldViewPr snapToGrid="0">
      <p:cViewPr varScale="1">
        <p:scale>
          <a:sx n="94" d="100"/>
          <a:sy n="94" d="100"/>
        </p:scale>
        <p:origin x="114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drienne Bannon" userId="53496ad3-ff1e-4472-89ff-60387f9eac4a" providerId="ADAL" clId="{D1777C83-B795-4595-AFC5-CD4D19011F9A}"/>
    <pc:docChg chg="custSel addSld modSld">
      <pc:chgData name="Adrienne Bannon" userId="53496ad3-ff1e-4472-89ff-60387f9eac4a" providerId="ADAL" clId="{D1777C83-B795-4595-AFC5-CD4D19011F9A}" dt="2023-05-08T16:43:06.254" v="1151" actId="680"/>
      <pc:docMkLst>
        <pc:docMk/>
      </pc:docMkLst>
      <pc:sldChg chg="modSp new mod">
        <pc:chgData name="Adrienne Bannon" userId="53496ad3-ff1e-4472-89ff-60387f9eac4a" providerId="ADAL" clId="{D1777C83-B795-4595-AFC5-CD4D19011F9A}" dt="2023-05-01T12:55:48.840" v="146" actId="20577"/>
        <pc:sldMkLst>
          <pc:docMk/>
          <pc:sldMk cId="1705792464" sldId="260"/>
        </pc:sldMkLst>
        <pc:spChg chg="mod">
          <ac:chgData name="Adrienne Bannon" userId="53496ad3-ff1e-4472-89ff-60387f9eac4a" providerId="ADAL" clId="{D1777C83-B795-4595-AFC5-CD4D19011F9A}" dt="2023-05-01T12:53:39.218" v="36" actId="27636"/>
          <ac:spMkLst>
            <pc:docMk/>
            <pc:sldMk cId="1705792464" sldId="260"/>
            <ac:spMk id="2" creationId="{365AA529-882D-1BE7-8A15-548456919BCA}"/>
          </ac:spMkLst>
        </pc:spChg>
        <pc:spChg chg="mod">
          <ac:chgData name="Adrienne Bannon" userId="53496ad3-ff1e-4472-89ff-60387f9eac4a" providerId="ADAL" clId="{D1777C83-B795-4595-AFC5-CD4D19011F9A}" dt="2023-05-01T12:55:48.840" v="146" actId="20577"/>
          <ac:spMkLst>
            <pc:docMk/>
            <pc:sldMk cId="1705792464" sldId="260"/>
            <ac:spMk id="3" creationId="{955FBD0C-F784-D02D-D95D-AD14E6C901A3}"/>
          </ac:spMkLst>
        </pc:spChg>
      </pc:sldChg>
      <pc:sldChg chg="modSp new mod">
        <pc:chgData name="Adrienne Bannon" userId="53496ad3-ff1e-4472-89ff-60387f9eac4a" providerId="ADAL" clId="{D1777C83-B795-4595-AFC5-CD4D19011F9A}" dt="2023-05-01T13:06:37.577" v="362" actId="20577"/>
        <pc:sldMkLst>
          <pc:docMk/>
          <pc:sldMk cId="2653327485" sldId="261"/>
        </pc:sldMkLst>
        <pc:spChg chg="mod">
          <ac:chgData name="Adrienne Bannon" userId="53496ad3-ff1e-4472-89ff-60387f9eac4a" providerId="ADAL" clId="{D1777C83-B795-4595-AFC5-CD4D19011F9A}" dt="2023-05-01T13:04:30.983" v="183" actId="20577"/>
          <ac:spMkLst>
            <pc:docMk/>
            <pc:sldMk cId="2653327485" sldId="261"/>
            <ac:spMk id="2" creationId="{5A3D6B10-DC58-A840-060E-331A49E3B60A}"/>
          </ac:spMkLst>
        </pc:spChg>
        <pc:spChg chg="mod">
          <ac:chgData name="Adrienne Bannon" userId="53496ad3-ff1e-4472-89ff-60387f9eac4a" providerId="ADAL" clId="{D1777C83-B795-4595-AFC5-CD4D19011F9A}" dt="2023-05-01T13:06:37.577" v="362" actId="20577"/>
          <ac:spMkLst>
            <pc:docMk/>
            <pc:sldMk cId="2653327485" sldId="261"/>
            <ac:spMk id="3" creationId="{7DCB0509-EE6F-A30C-8DDE-E07A23CAAF85}"/>
          </ac:spMkLst>
        </pc:spChg>
      </pc:sldChg>
      <pc:sldChg chg="modSp new mod">
        <pc:chgData name="Adrienne Bannon" userId="53496ad3-ff1e-4472-89ff-60387f9eac4a" providerId="ADAL" clId="{D1777C83-B795-4595-AFC5-CD4D19011F9A}" dt="2023-05-01T13:09:06.378" v="583" actId="20577"/>
        <pc:sldMkLst>
          <pc:docMk/>
          <pc:sldMk cId="2763691490" sldId="262"/>
        </pc:sldMkLst>
        <pc:spChg chg="mod">
          <ac:chgData name="Adrienne Bannon" userId="53496ad3-ff1e-4472-89ff-60387f9eac4a" providerId="ADAL" clId="{D1777C83-B795-4595-AFC5-CD4D19011F9A}" dt="2023-05-01T13:07:39.537" v="398" actId="20577"/>
          <ac:spMkLst>
            <pc:docMk/>
            <pc:sldMk cId="2763691490" sldId="262"/>
            <ac:spMk id="2" creationId="{46C245DD-1362-1355-9F08-7C7A67C5CF86}"/>
          </ac:spMkLst>
        </pc:spChg>
        <pc:spChg chg="mod">
          <ac:chgData name="Adrienne Bannon" userId="53496ad3-ff1e-4472-89ff-60387f9eac4a" providerId="ADAL" clId="{D1777C83-B795-4595-AFC5-CD4D19011F9A}" dt="2023-05-01T13:09:06.378" v="583" actId="20577"/>
          <ac:spMkLst>
            <pc:docMk/>
            <pc:sldMk cId="2763691490" sldId="262"/>
            <ac:spMk id="3" creationId="{4FDACDE5-49D3-2F62-3F0A-EE374EBFD432}"/>
          </ac:spMkLst>
        </pc:spChg>
      </pc:sldChg>
      <pc:sldChg chg="modSp new mod">
        <pc:chgData name="Adrienne Bannon" userId="53496ad3-ff1e-4472-89ff-60387f9eac4a" providerId="ADAL" clId="{D1777C83-B795-4595-AFC5-CD4D19011F9A}" dt="2023-05-01T13:50:15.747" v="829" actId="20577"/>
        <pc:sldMkLst>
          <pc:docMk/>
          <pc:sldMk cId="3274333193" sldId="263"/>
        </pc:sldMkLst>
        <pc:spChg chg="mod">
          <ac:chgData name="Adrienne Bannon" userId="53496ad3-ff1e-4472-89ff-60387f9eac4a" providerId="ADAL" clId="{D1777C83-B795-4595-AFC5-CD4D19011F9A}" dt="2023-05-01T13:10:03.683" v="613" actId="27636"/>
          <ac:spMkLst>
            <pc:docMk/>
            <pc:sldMk cId="3274333193" sldId="263"/>
            <ac:spMk id="2" creationId="{6035A34F-4A96-DD39-3E7B-F0723E056019}"/>
          </ac:spMkLst>
        </pc:spChg>
        <pc:spChg chg="mod">
          <ac:chgData name="Adrienne Bannon" userId="53496ad3-ff1e-4472-89ff-60387f9eac4a" providerId="ADAL" clId="{D1777C83-B795-4595-AFC5-CD4D19011F9A}" dt="2023-05-01T13:50:15.747" v="829" actId="20577"/>
          <ac:spMkLst>
            <pc:docMk/>
            <pc:sldMk cId="3274333193" sldId="263"/>
            <ac:spMk id="3" creationId="{35C83DFA-3619-1821-A7A8-B12ED066F8D3}"/>
          </ac:spMkLst>
        </pc:spChg>
      </pc:sldChg>
      <pc:sldChg chg="modSp new mod">
        <pc:chgData name="Adrienne Bannon" userId="53496ad3-ff1e-4472-89ff-60387f9eac4a" providerId="ADAL" clId="{D1777C83-B795-4595-AFC5-CD4D19011F9A}" dt="2023-05-01T13:57:20.582" v="1003" actId="20577"/>
        <pc:sldMkLst>
          <pc:docMk/>
          <pc:sldMk cId="2673557818" sldId="264"/>
        </pc:sldMkLst>
        <pc:spChg chg="mod">
          <ac:chgData name="Adrienne Bannon" userId="53496ad3-ff1e-4472-89ff-60387f9eac4a" providerId="ADAL" clId="{D1777C83-B795-4595-AFC5-CD4D19011F9A}" dt="2023-05-01T13:54:13.367" v="920" actId="20577"/>
          <ac:spMkLst>
            <pc:docMk/>
            <pc:sldMk cId="2673557818" sldId="264"/>
            <ac:spMk id="2" creationId="{6F4C5640-B0BD-3D02-1FBD-82D196E883DC}"/>
          </ac:spMkLst>
        </pc:spChg>
        <pc:spChg chg="mod">
          <ac:chgData name="Adrienne Bannon" userId="53496ad3-ff1e-4472-89ff-60387f9eac4a" providerId="ADAL" clId="{D1777C83-B795-4595-AFC5-CD4D19011F9A}" dt="2023-05-01T13:57:20.582" v="1003" actId="20577"/>
          <ac:spMkLst>
            <pc:docMk/>
            <pc:sldMk cId="2673557818" sldId="264"/>
            <ac:spMk id="3" creationId="{F1D92136-B08A-7CC5-C8E9-4A122F4BB19D}"/>
          </ac:spMkLst>
        </pc:spChg>
      </pc:sldChg>
      <pc:sldChg chg="modSp new mod">
        <pc:chgData name="Adrienne Bannon" userId="53496ad3-ff1e-4472-89ff-60387f9eac4a" providerId="ADAL" clId="{D1777C83-B795-4595-AFC5-CD4D19011F9A}" dt="2023-05-01T13:59:24.711" v="1150" actId="20577"/>
        <pc:sldMkLst>
          <pc:docMk/>
          <pc:sldMk cId="4131674200" sldId="265"/>
        </pc:sldMkLst>
        <pc:spChg chg="mod">
          <ac:chgData name="Adrienne Bannon" userId="53496ad3-ff1e-4472-89ff-60387f9eac4a" providerId="ADAL" clId="{D1777C83-B795-4595-AFC5-CD4D19011F9A}" dt="2023-05-01T13:57:59.454" v="1049" actId="20577"/>
          <ac:spMkLst>
            <pc:docMk/>
            <pc:sldMk cId="4131674200" sldId="265"/>
            <ac:spMk id="2" creationId="{2920CE66-2512-F381-BA2E-64FF14C7F426}"/>
          </ac:spMkLst>
        </pc:spChg>
        <pc:spChg chg="mod">
          <ac:chgData name="Adrienne Bannon" userId="53496ad3-ff1e-4472-89ff-60387f9eac4a" providerId="ADAL" clId="{D1777C83-B795-4595-AFC5-CD4D19011F9A}" dt="2023-05-01T13:59:24.711" v="1150" actId="20577"/>
          <ac:spMkLst>
            <pc:docMk/>
            <pc:sldMk cId="4131674200" sldId="265"/>
            <ac:spMk id="3" creationId="{82E940C8-F4AC-3B9F-F47C-113D218622C4}"/>
          </ac:spMkLst>
        </pc:spChg>
      </pc:sldChg>
      <pc:sldChg chg="new">
        <pc:chgData name="Adrienne Bannon" userId="53496ad3-ff1e-4472-89ff-60387f9eac4a" providerId="ADAL" clId="{D1777C83-B795-4595-AFC5-CD4D19011F9A}" dt="2023-05-08T16:43:06.254" v="1151" actId="680"/>
        <pc:sldMkLst>
          <pc:docMk/>
          <pc:sldMk cId="3283325691" sldId="266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6B1912-B840-3A67-92C0-EFF36C2872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3E8D1C3-DD35-F7C9-1D0C-7541239F52C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C79A01-50AF-2484-B954-73F5FBABA8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D2A92-8C95-4544-B3EF-112BE2173B99}" type="datetimeFigureOut">
              <a:rPr lang="en-US" smtClean="0"/>
              <a:t>5/8/2023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4177E8-B1AC-B3CC-E21C-50A9D9DCD0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C2C403-619C-AEF7-6D4E-85F7228512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DAA73-1AC4-45B1-91F5-61681EBFB9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52952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9E51B4-960C-E1F5-5B0E-787DDFF56B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60CCFCD-988A-964A-AD24-8CD6F5BBBB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E6286A-954F-0C8A-01AA-2FEAF5712C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D2A92-8C95-4544-B3EF-112BE2173B99}" type="datetimeFigureOut">
              <a:rPr lang="en-US" smtClean="0"/>
              <a:t>5/8/2023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D33004-3AE5-30B7-26D4-2235DB8822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FE14B9-18FF-9BED-A19D-CCE2239FB4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DAA73-1AC4-45B1-91F5-61681EBFB9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0814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6DA7636-F984-AE25-6070-450608922EB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620A0C2-061A-38D9-C1B6-D04DB5502D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882F51-EEB2-C49F-B378-C347C1F0E7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D2A92-8C95-4544-B3EF-112BE2173B99}" type="datetimeFigureOut">
              <a:rPr lang="en-US" smtClean="0"/>
              <a:t>5/8/2023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431038-AEAC-828D-EBDF-3EEDFDCB28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74BC83-6447-594F-1C38-62363B694B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DAA73-1AC4-45B1-91F5-61681EBFB9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45906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0296F3-1684-76F4-E041-E84148555E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DAAD2E-7877-5681-ECAD-B488CA68D5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CC35A4-7D33-A9CD-389F-3449E79EB7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D2A92-8C95-4544-B3EF-112BE2173B99}" type="datetimeFigureOut">
              <a:rPr lang="en-US" smtClean="0"/>
              <a:t>5/8/2023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D8DCC7-BAA9-860A-A0C5-BA4023915B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AD3751-77D8-60E0-DF88-3E2F3B2A82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DAA73-1AC4-45B1-91F5-61681EBFB9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930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7A3F9C-DD15-85E6-7181-F47ABC9053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52D67F-E88D-798E-DDCA-BF01068B62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634B6D-CD1B-C482-0D82-14CD57DD14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D2A92-8C95-4544-B3EF-112BE2173B99}" type="datetimeFigureOut">
              <a:rPr lang="en-US" smtClean="0"/>
              <a:t>5/8/2023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DECC9F-CCC3-B06B-8F1C-95817C4EB2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F4D5A8-E8E2-1364-CF2D-ABAC6C689E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DAA73-1AC4-45B1-91F5-61681EBFB9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02420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ECA3A7-2EEF-7629-7A88-2C34843BE3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42D204-9EE2-E0D9-074F-CAA1A3EF307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CA1BF59-7C26-28BF-4529-266E2CAB2A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CF237C-F6D5-8F01-6467-53F3E1FED5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D2A92-8C95-4544-B3EF-112BE2173B99}" type="datetimeFigureOut">
              <a:rPr lang="en-US" smtClean="0"/>
              <a:t>5/8/2023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612F953-6B3F-F2CD-D0BF-8CB59B8771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D1EE70E-C3E8-BEDC-71F6-2A684E56F6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DAA73-1AC4-45B1-91F5-61681EBFB9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853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FF273C-BE1E-2C50-D3E1-5C4A62E39B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14740AC-7143-207B-F121-4109486FC5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50A85DB-9BDD-5916-BD3D-0CEEFFB5D8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A1962F1-8898-BF1A-1CAE-B9D83442CA5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4A2AF2A-6A9D-A91F-639F-3CB365C88ED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2E5EE7D-28C2-0B7D-F93F-94695E9284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D2A92-8C95-4544-B3EF-112BE2173B99}" type="datetimeFigureOut">
              <a:rPr lang="en-US" smtClean="0"/>
              <a:t>5/8/2023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3BFCD20-4524-503B-FB36-ABDF791EA5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B9EA361-0698-106C-F01B-469D85492B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DAA73-1AC4-45B1-91F5-61681EBFB9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71068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02A21C-37B4-8C41-10B4-913D006FA8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89AEC8F-8A45-A731-D58A-DBD6E4F329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D2A92-8C95-4544-B3EF-112BE2173B99}" type="datetimeFigureOut">
              <a:rPr lang="en-US" smtClean="0"/>
              <a:t>5/8/2023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1B9E222-D0E6-F92B-3DD2-54E3616C9C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27D9CC7-D59A-8613-C1C4-22E8D5D950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DAA73-1AC4-45B1-91F5-61681EBFB9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3483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DFB5C35-7D51-9790-C1BF-2E2E143438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D2A92-8C95-4544-B3EF-112BE2173B99}" type="datetimeFigureOut">
              <a:rPr lang="en-US" smtClean="0"/>
              <a:t>5/8/2023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7EC8AE7-2FC7-AF49-B304-0C3CE827C4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96E6B1-9435-0082-8757-5711762468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DAA73-1AC4-45B1-91F5-61681EBFB9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45110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B64BB6-CDFB-6E6A-C31B-0F72D9811F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F4B1FC-995C-41BA-880E-F01035D621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9A4AD82-48FE-6FCC-1925-FCF689A006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A26C270-5360-E652-2FF5-CCED66B010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D2A92-8C95-4544-B3EF-112BE2173B99}" type="datetimeFigureOut">
              <a:rPr lang="en-US" smtClean="0"/>
              <a:t>5/8/2023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679432-94AC-BF30-E0DA-AC527B2306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4472F77-CD92-8F99-86E7-466D7104FE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DAA73-1AC4-45B1-91F5-61681EBFB9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775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6024B4-53A4-0D8D-16B9-F7AE196985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E13B12F-70D7-2D0A-1966-99FAE54705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57EA541-7605-5B56-1F65-598BD0858B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B6C843-0230-48B7-47CC-4EE2E04A57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D2A92-8C95-4544-B3EF-112BE2173B99}" type="datetimeFigureOut">
              <a:rPr lang="en-US" smtClean="0"/>
              <a:t>5/8/2023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B7715D5-547C-7C4B-4C80-0997DDEE7D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22235ED-21CE-B38C-F2D5-F344B9800E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DAA73-1AC4-45B1-91F5-61681EBFB9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17247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4F37415-DA07-D9D3-6735-2797619A21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B66D4B5-1F93-9C7C-4A4B-46BCE91A1B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2A8ED1-F8ED-0A05-EF80-D06D5636AF0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9D2A92-8C95-4544-B3EF-112BE2173B99}" type="datetimeFigureOut">
              <a:rPr lang="en-US" smtClean="0"/>
              <a:t>5/8/2023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111011-7A4D-741A-6E37-B2A5853DC46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F8A4EF-0BE0-DEE7-5C6D-D26919243E7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7DAA73-1AC4-45B1-91F5-61681EBFB9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4054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C61C19-0764-99A0-CB8C-D5A91A4C505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Section 3-3 </a:t>
            </a:r>
            <a:br>
              <a:rPr lang="en-US" dirty="0"/>
            </a:br>
            <a:r>
              <a:rPr lang="en-US" dirty="0"/>
              <a:t>Properties of Logarithms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CD43AC-91CB-A07C-05D9-6E211C007CC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8322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4C5640-B0BD-3D02-1FBD-82D196E883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4160" y="365125"/>
            <a:ext cx="11089640" cy="742315"/>
          </a:xfrm>
        </p:spPr>
        <p:txBody>
          <a:bodyPr>
            <a:normAutofit fontScale="90000"/>
          </a:bodyPr>
          <a:lstStyle/>
          <a:p>
            <a:r>
              <a:rPr lang="en-US" dirty="0"/>
              <a:t>Change-of-Base Property: Introducing Common and Natural Logarithms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1D92136-B08A-7CC5-C8E9-4A122F4BB19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64160" y="1452880"/>
                <a:ext cx="11089640" cy="4724083"/>
              </a:xfrm>
            </p:spPr>
            <p:txBody>
              <a:bodyPr/>
              <a:lstStyle/>
              <a:p>
                <a:r>
                  <a:rPr lang="en-US" dirty="0"/>
                  <a:t>Common Logarithms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dirty="0">
                            <a:latin typeface="Cambria Math" panose="02040503050406030204" pitchFamily="18" charset="0"/>
                          </a:rPr>
                          <m:t>log</m:t>
                        </m:r>
                      </m:e>
                      <m:sub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𝑏</m:t>
                        </m:r>
                      </m:sub>
                    </m:sSub>
                  </m:oMath>
                </a14:m>
                <a:r>
                  <a:rPr lang="en-US" dirty="0"/>
                  <a:t>M =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i="1" dirty="0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func>
                              <m:funcPr>
                                <m:ctrlPr>
                                  <a:rPr lang="en-US" i="1" dirty="0">
                                    <a:solidFill>
                                      <a:srgbClr val="836967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US" dirty="0">
                                    <a:latin typeface="Cambria Math" panose="02040503050406030204" pitchFamily="18" charset="0"/>
                                  </a:rPr>
                                  <m:t>log</m:t>
                                </m:r>
                              </m:fName>
                              <m:e>
                                <m:r>
                                  <a:rPr lang="en-US" i="1" dirty="0">
                                    <a:latin typeface="Cambria Math" panose="02040503050406030204" pitchFamily="18" charset="0"/>
                                  </a:rPr>
                                  <m:t>𝑀</m:t>
                                </m:r>
                              </m:e>
                            </m:func>
                          </m:num>
                          <m:den>
                            <m:func>
                              <m:funcPr>
                                <m:ctrlPr>
                                  <a:rPr lang="en-US" i="1" dirty="0"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US" i="0" dirty="0">
                                    <a:latin typeface="Cambria Math" panose="02040503050406030204" pitchFamily="18" charset="0"/>
                                  </a:rPr>
                                  <m:t>log</m:t>
                                </m:r>
                              </m:fName>
                              <m:e>
                                <m:r>
                                  <a:rPr lang="en-US" i="1" dirty="0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</m:func>
                          </m:den>
                        </m:f>
                      </m:e>
                    </m:d>
                  </m:oMath>
                </a14:m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r>
                  <a:rPr lang="en-US" dirty="0"/>
                  <a:t>Natural Logarithms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dirty="0">
                            <a:latin typeface="Cambria Math" panose="02040503050406030204" pitchFamily="18" charset="0"/>
                          </a:rPr>
                          <m:t>log</m:t>
                        </m:r>
                      </m:e>
                      <m:sub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𝑏</m:t>
                        </m:r>
                      </m:sub>
                    </m:sSub>
                  </m:oMath>
                </a14:m>
                <a:r>
                  <a:rPr lang="en-US" dirty="0"/>
                  <a:t>M =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i="1" dirty="0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func>
                              <m:funcPr>
                                <m:ctrlPr>
                                  <a:rPr lang="en-US" i="1" dirty="0">
                                    <a:solidFill>
                                      <a:srgbClr val="836967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r>
                                  <a:rPr lang="en-US" b="0" i="1" dirty="0" smtClean="0">
                                    <a:solidFill>
                                      <a:srgbClr val="836967"/>
                                    </a:solidFill>
                                    <a:latin typeface="Cambria Math" panose="02040503050406030204" pitchFamily="18" charset="0"/>
                                  </a:rPr>
                                  <m:t>𝑙𝑛</m:t>
                                </m:r>
                              </m:fName>
                              <m:e>
                                <m:r>
                                  <a:rPr lang="en-US" i="1" dirty="0">
                                    <a:latin typeface="Cambria Math" panose="02040503050406030204" pitchFamily="18" charset="0"/>
                                  </a:rPr>
                                  <m:t>𝑀</m:t>
                                </m:r>
                              </m:e>
                            </m:func>
                          </m:num>
                          <m:den>
                            <m:func>
                              <m:funcPr>
                                <m:ctrlPr>
                                  <a:rPr lang="en-US" i="1" dirty="0"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r>
                                  <a:rPr lang="en-US" b="0" i="1" dirty="0" smtClean="0">
                                    <a:latin typeface="Cambria Math" panose="02040503050406030204" pitchFamily="18" charset="0"/>
                                  </a:rPr>
                                  <m:t>𝑙𝑛</m:t>
                                </m:r>
                              </m:fName>
                              <m:e>
                                <m:r>
                                  <a:rPr lang="en-US" i="1" dirty="0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</m:func>
                          </m:den>
                        </m:f>
                      </m:e>
                    </m:d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1D92136-B08A-7CC5-C8E9-4A122F4BB19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64160" y="1452880"/>
                <a:ext cx="11089640" cy="4724083"/>
              </a:xfrm>
              <a:blipFill>
                <a:blip r:embed="rId2"/>
                <a:stretch>
                  <a:fillRect l="-989" t="-206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735578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20CE66-2512-F381-BA2E-64FF14C7F4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3200" y="365125"/>
            <a:ext cx="11150600" cy="772795"/>
          </a:xfrm>
        </p:spPr>
        <p:txBody>
          <a:bodyPr/>
          <a:lstStyle/>
          <a:p>
            <a:r>
              <a:rPr lang="en-US" dirty="0"/>
              <a:t>Example 7 and 8 page 406-407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2E940C8-F4AC-3B9F-F47C-113D218622C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03200" y="1351280"/>
                <a:ext cx="11150600" cy="4825683"/>
              </a:xfrm>
            </p:spPr>
            <p:txBody>
              <a:bodyPr/>
              <a:lstStyle/>
              <a:p>
                <a:r>
                  <a:rPr lang="en-US" dirty="0"/>
                  <a:t>#7 Use common logarithms to evaluate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dirty="0">
                            <a:latin typeface="Cambria Math" panose="02040503050406030204" pitchFamily="18" charset="0"/>
                          </a:rPr>
                          <m:t>log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5</m:t>
                        </m:r>
                      </m:sub>
                    </m:sSub>
                    <m:r>
                      <a:rPr lang="en-US" b="0" i="0" dirty="0" smtClean="0">
                        <a:latin typeface="Cambria Math" panose="02040503050406030204" pitchFamily="18" charset="0"/>
                      </a:rPr>
                      <m:t>140.</m:t>
                    </m:r>
                  </m:oMath>
                </a14:m>
                <a:endParaRPr lang="en-US" b="0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r>
                  <a:rPr lang="en-US" dirty="0"/>
                  <a:t>#8 Use natural logarithms to evaluate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dirty="0">
                            <a:latin typeface="Cambria Math" panose="02040503050406030204" pitchFamily="18" charset="0"/>
                          </a:rPr>
                          <m:t>log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5</m:t>
                        </m:r>
                      </m:sub>
                    </m:sSub>
                    <m:r>
                      <a:rPr lang="en-US" b="0" i="0" dirty="0" smtClean="0">
                        <a:latin typeface="Cambria Math" panose="02040503050406030204" pitchFamily="18" charset="0"/>
                      </a:rPr>
                      <m:t>140.</m:t>
                    </m:r>
                  </m:oMath>
                </a14:m>
                <a:r>
                  <a:rPr lang="en-US" dirty="0"/>
                  <a:t> 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2E940C8-F4AC-3B9F-F47C-113D218622C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03200" y="1351280"/>
                <a:ext cx="11150600" cy="4825683"/>
              </a:xfrm>
              <a:blipFill>
                <a:blip r:embed="rId2"/>
                <a:stretch>
                  <a:fillRect l="-984" t="-214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316742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833256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F52124-EAB5-DC1B-83B2-C5E53D226C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700" y="365125"/>
            <a:ext cx="10960100" cy="600075"/>
          </a:xfrm>
        </p:spPr>
        <p:txBody>
          <a:bodyPr>
            <a:normAutofit fontScale="90000"/>
          </a:bodyPr>
          <a:lstStyle/>
          <a:p>
            <a:r>
              <a:rPr lang="en-US" dirty="0"/>
              <a:t>The Product Rule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AA81D32-6C61-6AFB-BAAA-08C0AA54C03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93700" y="965200"/>
                <a:ext cx="10960100" cy="5211763"/>
              </a:xfrm>
            </p:spPr>
            <p:txBody>
              <a:bodyPr/>
              <a:lstStyle/>
              <a:p>
                <a:pPr marL="0" indent="0">
                  <a:buNone/>
                </a:pPr>
                <a14:m>
                  <m:oMath xmlns:m="http://schemas.openxmlformats.org/officeDocument/2006/math">
                    <m:func>
                      <m:funcPr>
                        <m:ctrlPr>
                          <a:rPr lang="en-US" sz="4000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sz="4000" i="1" dirty="0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4000" dirty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en-US" sz="4000" i="1" dirty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sub>
                        </m:sSub>
                      </m:fName>
                      <m:e>
                        <m:d>
                          <m:dPr>
                            <m:ctrlPr>
                              <a:rPr lang="en-US" sz="4000" b="0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4000" b="0" i="1" dirty="0" smtClean="0">
                                <a:latin typeface="Cambria Math" panose="02040503050406030204" pitchFamily="18" charset="0"/>
                              </a:rPr>
                              <m:t>𝑀𝑁</m:t>
                            </m:r>
                          </m:e>
                        </m:d>
                      </m:e>
                    </m:func>
                  </m:oMath>
                </a14:m>
                <a:r>
                  <a:rPr lang="en-US" sz="4000" dirty="0"/>
                  <a:t>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4000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4000" dirty="0">
                            <a:latin typeface="Cambria Math" panose="02040503050406030204" pitchFamily="18" charset="0"/>
                          </a:rPr>
                          <m:t>log</m:t>
                        </m:r>
                      </m:e>
                      <m:sub>
                        <m:r>
                          <a:rPr lang="en-US" sz="4000" i="1" dirty="0">
                            <a:latin typeface="Cambria Math" panose="02040503050406030204" pitchFamily="18" charset="0"/>
                          </a:rPr>
                          <m:t>𝑏</m:t>
                        </m:r>
                      </m:sub>
                    </m:sSub>
                  </m:oMath>
                </a14:m>
                <a:r>
                  <a:rPr lang="en-US" sz="4000" dirty="0"/>
                  <a:t>M +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4000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4000" dirty="0">
                            <a:latin typeface="Cambria Math" panose="02040503050406030204" pitchFamily="18" charset="0"/>
                          </a:rPr>
                          <m:t>log</m:t>
                        </m:r>
                      </m:e>
                      <m:sub>
                        <m:r>
                          <a:rPr lang="en-US" sz="4000" i="1" dirty="0">
                            <a:latin typeface="Cambria Math" panose="02040503050406030204" pitchFamily="18" charset="0"/>
                          </a:rPr>
                          <m:t>𝑏</m:t>
                        </m:r>
                      </m:sub>
                    </m:sSub>
                  </m:oMath>
                </a14:m>
                <a:r>
                  <a:rPr lang="en-US" sz="4000" dirty="0"/>
                  <a:t>N </a:t>
                </a:r>
              </a:p>
              <a:p>
                <a:pPr marL="0" indent="0">
                  <a:buNone/>
                </a:pPr>
                <a:r>
                  <a:rPr lang="en-US" dirty="0"/>
                  <a:t>(This rule allows us to ”expand ” the logarithm)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Example 1 page 401 </a:t>
                </a:r>
              </a:p>
              <a:p>
                <a:pPr marL="0" indent="0">
                  <a:buNone/>
                </a:pPr>
                <a:r>
                  <a:rPr lang="en-US" dirty="0"/>
                  <a:t>Use the product rule to expand each logarithm:</a:t>
                </a:r>
              </a:p>
              <a:p>
                <a:pPr marL="0" indent="0">
                  <a:buNone/>
                </a:pPr>
                <a:r>
                  <a:rPr lang="en-US" dirty="0"/>
                  <a:t>a.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b. 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AA81D32-6C61-6AFB-BAAA-08C0AA54C03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93700" y="965200"/>
                <a:ext cx="10960100" cy="5211763"/>
              </a:xfrm>
              <a:blipFill>
                <a:blip r:embed="rId2"/>
                <a:stretch>
                  <a:fillRect l="-1168" t="-32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236609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8C27E7-53B7-2E96-F039-B88747613C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5120" y="365125"/>
            <a:ext cx="11028680" cy="610235"/>
          </a:xfrm>
        </p:spPr>
        <p:txBody>
          <a:bodyPr>
            <a:normAutofit fontScale="90000"/>
          </a:bodyPr>
          <a:lstStyle/>
          <a:p>
            <a:r>
              <a:rPr lang="en-US" dirty="0"/>
              <a:t>The Quotient Rule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E655A6F-DDDF-64AB-B27E-6EF8E2ED16E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25120" y="1066800"/>
                <a:ext cx="11028680" cy="5110163"/>
              </a:xfrm>
            </p:spPr>
            <p:txBody>
              <a:bodyPr/>
              <a:lstStyle/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4000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4000" dirty="0">
                            <a:latin typeface="Cambria Math" panose="02040503050406030204" pitchFamily="18" charset="0"/>
                          </a:rPr>
                          <m:t>log</m:t>
                        </m:r>
                      </m:e>
                      <m:sub>
                        <m:r>
                          <a:rPr lang="en-US" sz="4000" i="1" dirty="0">
                            <a:latin typeface="Cambria Math" panose="02040503050406030204" pitchFamily="18" charset="0"/>
                          </a:rPr>
                          <m:t>𝑏</m:t>
                        </m:r>
                      </m:sub>
                    </m:sSub>
                    <m:d>
                      <m:dPr>
                        <m:ctrlPr>
                          <a:rPr lang="en-US" sz="4000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4000" i="1" dirty="0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4000" i="1" dirty="0">
                                <a:latin typeface="Cambria Math" panose="02040503050406030204" pitchFamily="18" charset="0"/>
                              </a:rPr>
                              <m:t>𝑀</m:t>
                            </m:r>
                          </m:num>
                          <m:den>
                            <m:r>
                              <a:rPr lang="en-US" sz="4000" i="1" dirty="0">
                                <a:latin typeface="Cambria Math" panose="02040503050406030204" pitchFamily="18" charset="0"/>
                              </a:rPr>
                              <m:t>𝑁</m:t>
                            </m:r>
                          </m:den>
                        </m:f>
                      </m:e>
                    </m:d>
                  </m:oMath>
                </a14:m>
                <a:r>
                  <a:rPr lang="en-US" sz="4000" dirty="0"/>
                  <a:t>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4000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4000" dirty="0">
                            <a:latin typeface="Cambria Math" panose="02040503050406030204" pitchFamily="18" charset="0"/>
                          </a:rPr>
                          <m:t>log</m:t>
                        </m:r>
                      </m:e>
                      <m:sub>
                        <m:r>
                          <a:rPr lang="en-US" sz="4000" i="1" dirty="0">
                            <a:latin typeface="Cambria Math" panose="02040503050406030204" pitchFamily="18" charset="0"/>
                          </a:rPr>
                          <m:t>𝑏</m:t>
                        </m:r>
                      </m:sub>
                    </m:sSub>
                  </m:oMath>
                </a14:m>
                <a:r>
                  <a:rPr lang="en-US" sz="4000" dirty="0"/>
                  <a:t>M -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4000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4000" dirty="0">
                            <a:latin typeface="Cambria Math" panose="02040503050406030204" pitchFamily="18" charset="0"/>
                          </a:rPr>
                          <m:t>log</m:t>
                        </m:r>
                      </m:e>
                      <m:sub>
                        <m:r>
                          <a:rPr lang="en-US" sz="4000" i="1" dirty="0">
                            <a:latin typeface="Cambria Math" panose="02040503050406030204" pitchFamily="18" charset="0"/>
                          </a:rPr>
                          <m:t>𝑏</m:t>
                        </m:r>
                      </m:sub>
                    </m:sSub>
                  </m:oMath>
                </a14:m>
                <a:r>
                  <a:rPr lang="en-US" sz="4000" dirty="0"/>
                  <a:t>N</a:t>
                </a:r>
              </a:p>
              <a:p>
                <a:pPr marL="0" indent="0">
                  <a:buNone/>
                </a:pPr>
                <a:endParaRPr lang="en-US" sz="4000" dirty="0"/>
              </a:p>
              <a:p>
                <a:pPr marL="0" indent="0">
                  <a:buNone/>
                </a:pPr>
                <a:r>
                  <a:rPr lang="en-US" dirty="0"/>
                  <a:t>Example 2 page 402</a:t>
                </a:r>
              </a:p>
              <a:p>
                <a:pPr marL="0" indent="0">
                  <a:buNone/>
                </a:pPr>
                <a:r>
                  <a:rPr lang="en-US" dirty="0"/>
                  <a:t>Use the quotient rule to expand each logarithmic expression:</a:t>
                </a:r>
              </a:p>
              <a:p>
                <a:pPr marL="0" indent="0">
                  <a:buNone/>
                </a:pPr>
                <a:r>
                  <a:rPr lang="en-US" dirty="0"/>
                  <a:t>a. 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b. 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E655A6F-DDDF-64AB-B27E-6EF8E2ED16E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25120" y="1066800"/>
                <a:ext cx="11028680" cy="5110163"/>
              </a:xfrm>
              <a:blipFill>
                <a:blip r:embed="rId2"/>
                <a:stretch>
                  <a:fillRect l="-1105" t="-2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271144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FE6B2D-05EE-05BD-E372-8A8EED9CA9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4160" y="365125"/>
            <a:ext cx="11089640" cy="610235"/>
          </a:xfrm>
        </p:spPr>
        <p:txBody>
          <a:bodyPr>
            <a:normAutofit fontScale="90000"/>
          </a:bodyPr>
          <a:lstStyle/>
          <a:p>
            <a:r>
              <a:rPr lang="en-US" dirty="0"/>
              <a:t>The Power Rule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D932072-F49A-29E2-8A7E-37020B4CDCD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64160" y="975360"/>
                <a:ext cx="11089640" cy="5201603"/>
              </a:xfrm>
            </p:spPr>
            <p:txBody>
              <a:bodyPr/>
              <a:lstStyle/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4000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4000" dirty="0">
                            <a:latin typeface="Cambria Math" panose="02040503050406030204" pitchFamily="18" charset="0"/>
                          </a:rPr>
                          <m:t>log</m:t>
                        </m:r>
                      </m:e>
                      <m:sub>
                        <m:r>
                          <a:rPr lang="en-US" sz="4000" i="1" dirty="0">
                            <a:latin typeface="Cambria Math" panose="02040503050406030204" pitchFamily="18" charset="0"/>
                          </a:rPr>
                          <m:t>𝑏</m:t>
                        </m:r>
                      </m:sub>
                    </m:sSub>
                    <m:sSup>
                      <m:sSupPr>
                        <m:ctrlPr>
                          <a:rPr lang="en-US" sz="4000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i="1" dirty="0"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  <m:sup>
                        <m:r>
                          <a:rPr lang="en-US" sz="4000" i="1" dirty="0">
                            <a:latin typeface="Cambria Math" panose="02040503050406030204" pitchFamily="18" charset="0"/>
                          </a:rPr>
                          <m:t>𝑝</m:t>
                        </m:r>
                      </m:sup>
                    </m:sSup>
                  </m:oMath>
                </a14:m>
                <a:r>
                  <a:rPr lang="en-US" sz="4000" dirty="0"/>
                  <a:t> = p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4000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4000" dirty="0">
                            <a:latin typeface="Cambria Math" panose="02040503050406030204" pitchFamily="18" charset="0"/>
                          </a:rPr>
                          <m:t>log</m:t>
                        </m:r>
                      </m:e>
                      <m:sub>
                        <m:r>
                          <a:rPr lang="en-US" sz="4000" i="1" dirty="0">
                            <a:latin typeface="Cambria Math" panose="02040503050406030204" pitchFamily="18" charset="0"/>
                          </a:rPr>
                          <m:t>𝑏</m:t>
                        </m:r>
                      </m:sub>
                    </m:sSub>
                  </m:oMath>
                </a14:m>
                <a:r>
                  <a:rPr lang="en-US" sz="4000" dirty="0"/>
                  <a:t>M</a:t>
                </a:r>
              </a:p>
              <a:p>
                <a:pPr marL="0" indent="0">
                  <a:buNone/>
                </a:pPr>
                <a:endParaRPr lang="en-US" sz="4000" dirty="0"/>
              </a:p>
              <a:p>
                <a:pPr marL="0" indent="0">
                  <a:buNone/>
                </a:pPr>
                <a:r>
                  <a:rPr lang="en-US" dirty="0"/>
                  <a:t>Example 3 page 403 </a:t>
                </a:r>
              </a:p>
              <a:p>
                <a:pPr marL="0" indent="0">
                  <a:buNone/>
                </a:pPr>
                <a:r>
                  <a:rPr lang="en-US" dirty="0"/>
                  <a:t>a.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b.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c.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D932072-F49A-29E2-8A7E-37020B4CDCD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64160" y="975360"/>
                <a:ext cx="11089640" cy="5201603"/>
              </a:xfrm>
              <a:blipFill>
                <a:blip r:embed="rId2"/>
                <a:stretch>
                  <a:fillRect l="-1099" t="-328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396206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5AA529-882D-1BE7-8A15-548456919B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5120" y="365125"/>
            <a:ext cx="11028680" cy="661035"/>
          </a:xfrm>
        </p:spPr>
        <p:txBody>
          <a:bodyPr>
            <a:normAutofit fontScale="90000"/>
          </a:bodyPr>
          <a:lstStyle/>
          <a:p>
            <a:r>
              <a:rPr lang="en-US" dirty="0"/>
              <a:t>Expanding Logarithmic Expressions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5FBD0C-F784-D02D-D95D-AD14E6C901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6560" y="1026160"/>
            <a:ext cx="10937240" cy="5150803"/>
          </a:xfrm>
        </p:spPr>
        <p:txBody>
          <a:bodyPr/>
          <a:lstStyle/>
          <a:p>
            <a:r>
              <a:rPr lang="en-US" dirty="0"/>
              <a:t>Sometimes you must use multiple properties to expand an expression!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Example 4 page 404</a:t>
            </a:r>
          </a:p>
          <a:p>
            <a:pPr marL="0" indent="0">
              <a:buNone/>
            </a:pPr>
            <a:r>
              <a:rPr lang="en-US" dirty="0"/>
              <a:t>a.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b.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57924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3D6B10-DC58-A840-060E-331A49E3B6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5760" y="365125"/>
            <a:ext cx="10988040" cy="762635"/>
          </a:xfrm>
        </p:spPr>
        <p:txBody>
          <a:bodyPr/>
          <a:lstStyle/>
          <a:p>
            <a:r>
              <a:rPr lang="en-US" dirty="0"/>
              <a:t>Condensing Logarithmic Expressions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CB0509-EE6F-A30C-8DDE-E07A23CAAF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5760" y="1341120"/>
            <a:ext cx="10988040" cy="483584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To condense, write a sum or difference of two or more logarithmic expressions as a single logarithmic expression.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Example 5 page 404</a:t>
            </a:r>
          </a:p>
          <a:p>
            <a:pPr marL="0" indent="0">
              <a:buNone/>
            </a:pPr>
            <a:r>
              <a:rPr lang="en-US" dirty="0"/>
              <a:t>Write as a single logarithm:</a:t>
            </a:r>
          </a:p>
          <a:p>
            <a:pPr marL="0" indent="0">
              <a:buNone/>
            </a:pPr>
            <a:r>
              <a:rPr lang="en-US" dirty="0"/>
              <a:t>a.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b.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33274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C245DD-1362-1355-9F08-7C7A67C5CF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520" y="365125"/>
            <a:ext cx="11130280" cy="813435"/>
          </a:xfrm>
        </p:spPr>
        <p:txBody>
          <a:bodyPr/>
          <a:lstStyle/>
          <a:p>
            <a:r>
              <a:rPr lang="en-US" dirty="0"/>
              <a:t>Condensing Logarithmic Expressions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DACDE5-49D3-2F62-3F0A-EE374EBFD4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520" y="1107440"/>
            <a:ext cx="11130280" cy="506952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**Coefficients of logarithms must be 1 before you can condense them using the product and quotient rules!!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Example 6 page 405</a:t>
            </a:r>
          </a:p>
          <a:p>
            <a:pPr marL="0" indent="0">
              <a:buNone/>
            </a:pPr>
            <a:r>
              <a:rPr lang="en-US" dirty="0"/>
              <a:t>Write as a single logarithm:</a:t>
            </a:r>
          </a:p>
          <a:p>
            <a:pPr marL="0" indent="0">
              <a:buNone/>
            </a:pPr>
            <a:r>
              <a:rPr lang="en-US" dirty="0"/>
              <a:t>a.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b.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c.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36914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35A34F-4A96-DD39-3E7B-F0723E0560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880" y="365125"/>
            <a:ext cx="11170920" cy="691515"/>
          </a:xfrm>
        </p:spPr>
        <p:txBody>
          <a:bodyPr>
            <a:normAutofit fontScale="90000"/>
          </a:bodyPr>
          <a:lstStyle/>
          <a:p>
            <a:r>
              <a:rPr lang="en-US" dirty="0"/>
              <a:t>The Change-of-Base Property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5C83DFA-3619-1821-A7A8-B12ED066F8D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82880" y="965200"/>
                <a:ext cx="11170920" cy="5211763"/>
              </a:xfrm>
            </p:spPr>
            <p:txBody>
              <a:bodyPr/>
              <a:lstStyle/>
              <a:p>
                <a:r>
                  <a:rPr lang="en-US" dirty="0"/>
                  <a:t>For any logarithmic bases a and b, and any positive number M,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dirty="0">
                            <a:latin typeface="Cambria Math" panose="02040503050406030204" pitchFamily="18" charset="0"/>
                          </a:rPr>
                          <m:t>log</m:t>
                        </m:r>
                      </m:e>
                      <m:sub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𝑏</m:t>
                        </m:r>
                      </m:sub>
                    </m:sSub>
                  </m:oMath>
                </a14:m>
                <a:r>
                  <a:rPr lang="en-US" dirty="0"/>
                  <a:t>M =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i="1" dirty="0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func>
                              <m:funcPr>
                                <m:ctrlPr>
                                  <a:rPr lang="en-US" i="1" dirty="0">
                                    <a:solidFill>
                                      <a:srgbClr val="836967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sSub>
                                  <m:sSubPr>
                                    <m:ctrlPr>
                                      <a:rPr lang="en-US" i="1" dirty="0">
                                        <a:solidFill>
                                          <a:srgbClr val="836967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dirty="0">
                                        <a:latin typeface="Cambria Math" panose="02040503050406030204" pitchFamily="18" charset="0"/>
                                      </a:rPr>
                                      <m:t>log</m:t>
                                    </m:r>
                                  </m:e>
                                  <m:sub>
                                    <m:r>
                                      <a:rPr lang="en-US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sub>
                                </m:sSub>
                              </m:fName>
                              <m:e>
                                <m:r>
                                  <a:rPr lang="en-US" i="1" dirty="0">
                                    <a:latin typeface="Cambria Math" panose="02040503050406030204" pitchFamily="18" charset="0"/>
                                  </a:rPr>
                                  <m:t>𝑀</m:t>
                                </m:r>
                              </m:e>
                            </m:func>
                          </m:num>
                          <m:den>
                            <m:func>
                              <m:funcPr>
                                <m:ctrlPr>
                                  <a:rPr lang="en-US" i="1" dirty="0"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sSub>
                                  <m:sSubPr>
                                    <m:ctrlPr>
                                      <a:rPr lang="en-US" i="1" dirty="0">
                                        <a:solidFill>
                                          <a:srgbClr val="836967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i="0" dirty="0">
                                        <a:latin typeface="Cambria Math" panose="02040503050406030204" pitchFamily="18" charset="0"/>
                                      </a:rPr>
                                      <m:t>log</m:t>
                                    </m:r>
                                  </m:e>
                                  <m:sub>
                                    <m:r>
                                      <a:rPr lang="en-US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sub>
                                </m:sSub>
                              </m:fName>
                              <m:e>
                                <m:r>
                                  <a:rPr lang="en-US" i="1" dirty="0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</m:func>
                          </m:den>
                        </m:f>
                      </m:e>
                    </m:d>
                  </m:oMath>
                </a14:m>
                <a:endParaRPr lang="en-US" dirty="0"/>
              </a:p>
              <a:p>
                <a:pPr marL="0" indent="0" algn="ctr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The logarithm of M with base b is equal to the logarithm of M with any new base divided by the logarithm of b with that new base.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5C83DFA-3619-1821-A7A8-B12ED066F8D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82880" y="965200"/>
                <a:ext cx="11170920" cy="5211763"/>
              </a:xfrm>
              <a:blipFill>
                <a:blip r:embed="rId2"/>
                <a:stretch>
                  <a:fillRect l="-1091" t="-1871" r="-9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743331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98</TotalTime>
  <Words>286</Words>
  <Application>Microsoft Office PowerPoint</Application>
  <PresentationFormat>Widescreen</PresentationFormat>
  <Paragraphs>74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Cambria Math</vt:lpstr>
      <vt:lpstr>Office Theme</vt:lpstr>
      <vt:lpstr>Section 3-3  Properties of Logarithms</vt:lpstr>
      <vt:lpstr>PowerPoint Presentation</vt:lpstr>
      <vt:lpstr>The Product Rule</vt:lpstr>
      <vt:lpstr>The Quotient Rule</vt:lpstr>
      <vt:lpstr>The Power Rule</vt:lpstr>
      <vt:lpstr>Expanding Logarithmic Expressions</vt:lpstr>
      <vt:lpstr>Condensing Logarithmic Expressions</vt:lpstr>
      <vt:lpstr>Condensing Logarithmic Expressions</vt:lpstr>
      <vt:lpstr>The Change-of-Base Property</vt:lpstr>
      <vt:lpstr>Change-of-Base Property: Introducing Common and Natural Logarithms</vt:lpstr>
      <vt:lpstr>Example 7 and 8 page 406-407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Section 3-3  Properties of Logarithms</dc:title>
  <dc:creator>Adrienne Bannon</dc:creator>
  <cp:lastModifiedBy>Adrienne Bannon</cp:lastModifiedBy>
  <cp:revision>1</cp:revision>
  <dcterms:created xsi:type="dcterms:W3CDTF">2023-05-01T12:20:57Z</dcterms:created>
  <dcterms:modified xsi:type="dcterms:W3CDTF">2023-05-08T16:43:10Z</dcterms:modified>
</cp:coreProperties>
</file>