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7" r:id="rId3"/>
    <p:sldId id="268" r:id="rId4"/>
    <p:sldId id="264" r:id="rId5"/>
    <p:sldId id="263" r:id="rId6"/>
    <p:sldId id="257" r:id="rId7"/>
    <p:sldId id="262" r:id="rId8"/>
    <p:sldId id="261" r:id="rId9"/>
    <p:sldId id="260" r:id="rId10"/>
    <p:sldId id="265" r:id="rId11"/>
    <p:sldId id="259" r:id="rId12"/>
    <p:sldId id="266" r:id="rId1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81575" autoAdjust="0"/>
  </p:normalViewPr>
  <p:slideViewPr>
    <p:cSldViewPr>
      <p:cViewPr varScale="1">
        <p:scale>
          <a:sx n="63" d="100"/>
          <a:sy n="63" d="100"/>
        </p:scale>
        <p:origin x="72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229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22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229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29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229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347EDD0-60DD-4790-A673-5B4823C3980E}"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charset="0"/>
        <a:ea typeface="+mn-ea"/>
        <a:cs typeface="+mn-cs"/>
      </a:defRPr>
    </a:lvl1pPr>
    <a:lvl2pPr marL="457200" algn="l" rtl="0" fontAlgn="base">
      <a:spcBef>
        <a:spcPct val="30000"/>
      </a:spcBef>
      <a:spcAft>
        <a:spcPct val="0"/>
      </a:spcAft>
      <a:defRPr sz="1200" kern="1200">
        <a:solidFill>
          <a:schemeClr val="tx1"/>
        </a:solidFill>
        <a:latin typeface="Times New Roman" charset="0"/>
        <a:ea typeface="+mn-ea"/>
        <a:cs typeface="+mn-cs"/>
      </a:defRPr>
    </a:lvl2pPr>
    <a:lvl3pPr marL="914400" algn="l" rtl="0" fontAlgn="base">
      <a:spcBef>
        <a:spcPct val="30000"/>
      </a:spcBef>
      <a:spcAft>
        <a:spcPct val="0"/>
      </a:spcAft>
      <a:defRPr sz="1200" kern="1200">
        <a:solidFill>
          <a:schemeClr val="tx1"/>
        </a:solidFill>
        <a:latin typeface="Times New Roman" charset="0"/>
        <a:ea typeface="+mn-ea"/>
        <a:cs typeface="+mn-cs"/>
      </a:defRPr>
    </a:lvl3pPr>
    <a:lvl4pPr marL="1371600" algn="l" rtl="0" fontAlgn="base">
      <a:spcBef>
        <a:spcPct val="30000"/>
      </a:spcBef>
      <a:spcAft>
        <a:spcPct val="0"/>
      </a:spcAft>
      <a:defRPr sz="1200" kern="1200">
        <a:solidFill>
          <a:schemeClr val="tx1"/>
        </a:solidFill>
        <a:latin typeface="Times New Roman" charset="0"/>
        <a:ea typeface="+mn-ea"/>
        <a:cs typeface="+mn-cs"/>
      </a:defRPr>
    </a:lvl4pPr>
    <a:lvl5pPr marL="1828800" algn="l" rtl="0" fontAlgn="base">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17DED1-174B-4721-8B06-937A5942C4F9}" type="slidenum">
              <a:rPr lang="en-US"/>
              <a:pPr/>
              <a:t>4</a:t>
            </a:fld>
            <a:endParaRPr lang="en-US"/>
          </a:p>
        </p:txBody>
      </p:sp>
      <p:sp>
        <p:nvSpPr>
          <p:cNvPr id="13314" name="Rectangle 1026"/>
          <p:cNvSpPr>
            <a:spLocks noGrp="1" noRot="1" noChangeAspect="1" noChangeArrowheads="1" noTextEdit="1"/>
          </p:cNvSpPr>
          <p:nvPr>
            <p:ph type="sldImg"/>
          </p:nvPr>
        </p:nvSpPr>
        <p:spPr>
          <a:ln/>
        </p:spPr>
      </p:sp>
      <p:sp>
        <p:nvSpPr>
          <p:cNvPr id="13315" name="Rectangle 1027"/>
          <p:cNvSpPr>
            <a:spLocks noGrp="1" noChangeArrowheads="1"/>
          </p:cNvSpPr>
          <p:nvPr>
            <p:ph type="body" idx="1"/>
          </p:nvPr>
        </p:nvSpPr>
        <p:spPr/>
        <p:txBody>
          <a:bodyPr/>
          <a:lstStyle/>
          <a:p>
            <a:r>
              <a:rPr lang="en-US"/>
              <a:t>Governments would censor in order to keep some truthful descriptions of casualties </a:t>
            </a:r>
            <a:r>
              <a:rPr lang="en-US">
                <a:sym typeface="Wingdings" pitchFamily="2" charset="2"/>
              </a:rPr>
              <a:t> might discourage the public</a:t>
            </a:r>
          </a:p>
          <a:p>
            <a:endParaRPr lang="en-US">
              <a:sym typeface="Wingdings" pitchFamily="2" charset="2"/>
            </a:endParaRPr>
          </a:p>
          <a:p>
            <a:r>
              <a:rPr lang="en-US">
                <a:sym typeface="Wingdings" pitchFamily="2" charset="2"/>
              </a:rPr>
              <a:t>Posters, pamphlets, &amp; newspaper articles  not so much films (much more in WWII)</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28FA8B-F692-42EA-8142-3F5D9436DB35}" type="slidenum">
              <a:rPr lang="en-US"/>
              <a:pPr/>
              <a:t>5</a:t>
            </a:fld>
            <a:endParaRPr 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pPr marL="228600" indent="-228600">
              <a:buFontTx/>
              <a:buAutoNum type="arabicParenR"/>
            </a:pPr>
            <a:r>
              <a:rPr lang="en-US"/>
              <a:t>I see a soldier, with a gun. He looks happy. He is bigger than the landscape behind him. The soldier points down to a few homes that are in the countryside, with big yellow/green hills and clouds, but not overcast. It looks bright and sunny. The poster says “Your country’s call – Isn’t this worth fighting for? Enlist now”</a:t>
            </a:r>
          </a:p>
          <a:p>
            <a:pPr marL="228600" indent="-228600">
              <a:buFontTx/>
              <a:buAutoNum type="arabicParenR"/>
            </a:pPr>
            <a:endParaRPr lang="en-US"/>
          </a:p>
          <a:p>
            <a:pPr marL="228600" indent="-228600">
              <a:buFontTx/>
              <a:buAutoNum type="arabicParenR"/>
            </a:pPr>
            <a:r>
              <a:rPr lang="en-US"/>
              <a:t>I think this poster might show the countryside because it is a safe place to live. Or, it is safer than the city. And, because it is safe, it looks defenseless, to me. Plus, a lot of people love to live or at least visit the countryside, to get out of the city. But most of it has to do with the defenselessness of the area.</a:t>
            </a:r>
            <a:br>
              <a:rPr lang="en-US"/>
            </a:br>
            <a:r>
              <a:rPr lang="en-US"/>
              <a:t>If this image showed a city and asked, “Isn’t this [city] worth fighting for?” it wouldn’t appeal to me as much. Cities don’t look as important, even if I know there are many more businesses and people within them. This poster appeals more to my emotions by asking if the defenseless country is worth my fighting.</a:t>
            </a:r>
          </a:p>
          <a:p>
            <a:pPr marL="228600" indent="-228600">
              <a:buFontTx/>
              <a:buAutoNum type="arabicParenR"/>
            </a:pPr>
            <a:endParaRPr lang="en-US"/>
          </a:p>
          <a:p>
            <a:pPr marL="228600" indent="-228600">
              <a:buFontTx/>
              <a:buAutoNum type="arabicParenR"/>
            </a:pPr>
            <a:r>
              <a:rPr lang="en-US"/>
              <a:t>I think that the main message of this poster is that you should join the military because you can do something important, like save the people of your country. I think this, not only because it spells it out pretty plainly, but because the soldier looks like he is happy to know that he is “saving” and fighting for people living in his country.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ABC839-F630-48E3-9B29-9B929A1B59CD}" type="slidenum">
              <a:rPr lang="en-US"/>
              <a:pPr/>
              <a:t>6</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pPr marL="228600" indent="-228600">
              <a:buFontTx/>
              <a:buAutoNum type="arabicParenR"/>
            </a:pPr>
            <a:r>
              <a:rPr lang="en-US"/>
              <a:t>I see a dad with his young daughter and son. The son is playing on the floor with toy soldiers and the daughter is sitting on the father’s lap with a book. She is looking at him and a caption at the bottom of the poster says, “Daddy, what did </a:t>
            </a:r>
            <a:r>
              <a:rPr lang="en-US" u="sng"/>
              <a:t>YOU</a:t>
            </a:r>
            <a:r>
              <a:rPr lang="en-US"/>
              <a:t> do in the Great War?”</a:t>
            </a:r>
          </a:p>
          <a:p>
            <a:pPr marL="228600" indent="-228600">
              <a:buFontTx/>
              <a:buAutoNum type="arabicParenR"/>
            </a:pPr>
            <a:endParaRPr lang="en-US"/>
          </a:p>
          <a:p>
            <a:pPr marL="228600" indent="-228600">
              <a:buFontTx/>
              <a:buAutoNum type="arabicParenR"/>
            </a:pPr>
            <a:r>
              <a:rPr lang="en-US"/>
              <a:t>The girl could have been reading something in that book about the Great War and noticed that it wasn’t too long ago. She probably knows her father is old enough to have lived through the war. </a:t>
            </a:r>
            <a:br>
              <a:rPr lang="en-US"/>
            </a:br>
            <a:r>
              <a:rPr lang="en-US"/>
              <a:t>I think it would be better for the father to answer that he had been in the war and tell her what he did. I think this poster makes it look like the daughter assumes that, since her father is a man, he should have been in the war—that’s why she asks what he did in the war, not was he in the war.</a:t>
            </a:r>
          </a:p>
          <a:p>
            <a:pPr marL="228600" indent="-228600">
              <a:buFontTx/>
              <a:buAutoNum type="arabicParenR"/>
            </a:pPr>
            <a:endParaRPr lang="en-US"/>
          </a:p>
          <a:p>
            <a:pPr marL="228600" indent="-228600">
              <a:buFontTx/>
              <a:buAutoNum type="arabicParenR"/>
            </a:pPr>
            <a:r>
              <a:rPr lang="en-US"/>
              <a:t>I think the main message of this poster is that it is expected of all men to fight in the war. I think this because the poster displays that the daughter assumes her father was in the war. If the question had been “Daddy, were you in the Great War?” it wouldn’t be as effective. The poster is supposed to make the man feel guilty if he has the answer, “I wasn’t in the war.”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C90448-B3A0-4083-A3D0-FA948BEF65EA}" type="slidenum">
              <a:rPr lang="en-US"/>
              <a:pPr/>
              <a:t>7</a:t>
            </a:fld>
            <a:endParaRPr 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pPr marL="228600" indent="-228600">
              <a:buFontTx/>
              <a:buAutoNum type="arabicParenR"/>
            </a:pPr>
            <a:r>
              <a:rPr lang="en-US"/>
              <a:t>In this poster, there is a woman and a young girl and very young boy, probably her children, standing at a window. Outside the window is a line of soldiers marching away from the house—they are small and you cannot see any detail more than they are soldiers. A caption reads, “Women of Britain Say – “Go!”</a:t>
            </a:r>
          </a:p>
          <a:p>
            <a:pPr marL="228600" indent="-228600">
              <a:buFontTx/>
              <a:buAutoNum type="arabicParenR"/>
            </a:pPr>
            <a:endParaRPr lang="en-US"/>
          </a:p>
          <a:p>
            <a:pPr marL="228600" indent="-228600">
              <a:buFontTx/>
              <a:buAutoNum type="arabicParenR"/>
            </a:pPr>
            <a:r>
              <a:rPr lang="en-US"/>
              <a:t>The women are supposed to say “Go!” to the men. They might actually tell these people to go because, if they didn’t, maybe the men wouldn’t go.</a:t>
            </a:r>
          </a:p>
          <a:p>
            <a:pPr marL="228600" indent="-228600">
              <a:buFontTx/>
              <a:buAutoNum type="arabicParenR"/>
            </a:pPr>
            <a:endParaRPr lang="en-US"/>
          </a:p>
          <a:p>
            <a:pPr marL="228600" indent="-228600">
              <a:buFontTx/>
              <a:buAutoNum type="arabicParenR"/>
            </a:pPr>
            <a:r>
              <a:rPr lang="en-US"/>
              <a:t>The main message of the poster is that the women should tell their husbands, brothers, sons, etc. to go to war. I think this because the caption could be read as, “Don’t be selfish – send them off!”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CAFF9BC-D350-4008-80DC-2A182437AD2C}"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93A35C8-8C43-4D1A-8F8B-10B185431DE0}"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ACBE9E2-E3E0-40D1-8414-E2F63114319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6E964A8-C7E8-499B-8718-6CF63FD1B3CF}"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14F2B87-B055-483A-A6E5-AAB9F96BD8FC}"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BBC2430-A3C5-44DB-8973-6D6153844B6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8C03E62-5DC7-4E78-A26C-5B960822E715}"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650FDF5-438F-46AA-8609-47A1DC79E44F}"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688C3AB-C388-4D2D-A38A-D572B1256B93}"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165CE52-A4BA-4F6D-9289-3A86DB55F3C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032A160-4E18-48DD-A3C4-8F727D8A46B1}"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90AA880-D8EF-4162-B03D-9FB8BB02BA8D}"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286000"/>
            <a:ext cx="7772400" cy="1143000"/>
          </a:xfrm>
        </p:spPr>
        <p:txBody>
          <a:bodyPr/>
          <a:lstStyle/>
          <a:p>
            <a:pPr algn="r"/>
            <a:r>
              <a:rPr lang="en-US" sz="7200" b="1" i="1"/>
              <a:t>WWI Propaganda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4648200" y="228600"/>
            <a:ext cx="3810000" cy="6400800"/>
          </a:xfrm>
          <a:prstGeom prst="rect">
            <a:avLst/>
          </a:prstGeom>
          <a:noFill/>
          <a:ln w="9525">
            <a:noFill/>
            <a:miter lim="800000"/>
            <a:headEnd/>
            <a:tailEnd/>
          </a:ln>
          <a:effectLst/>
        </p:spPr>
        <p:txBody>
          <a:bodyPr/>
          <a:lstStyle/>
          <a:p>
            <a:pPr marL="457200" indent="-457200" algn="ctr">
              <a:spcBef>
                <a:spcPct val="20000"/>
              </a:spcBef>
            </a:pPr>
            <a:r>
              <a:rPr lang="en-US" sz="3600" b="1"/>
              <a:t>POSTER #5</a:t>
            </a:r>
          </a:p>
          <a:p>
            <a:pPr marL="457200" indent="-457200" algn="ctr">
              <a:spcBef>
                <a:spcPct val="20000"/>
              </a:spcBef>
            </a:pPr>
            <a:endParaRPr lang="en-US" sz="1000" b="1"/>
          </a:p>
          <a:p>
            <a:pPr marL="457200" indent="-457200">
              <a:spcBef>
                <a:spcPct val="20000"/>
              </a:spcBef>
              <a:buFontTx/>
              <a:buAutoNum type="arabicPeriod"/>
            </a:pPr>
            <a:r>
              <a:rPr lang="en-US"/>
              <a:t>What do you see in this poster? Describe it in detail.</a:t>
            </a:r>
          </a:p>
          <a:p>
            <a:pPr marL="457200" indent="-457200">
              <a:spcBef>
                <a:spcPct val="20000"/>
              </a:spcBef>
              <a:buFontTx/>
              <a:buAutoNum type="arabicPeriod"/>
            </a:pPr>
            <a:endParaRPr lang="en-US"/>
          </a:p>
          <a:p>
            <a:pPr marL="457200" indent="-457200">
              <a:spcBef>
                <a:spcPct val="20000"/>
              </a:spcBef>
              <a:buFontTx/>
              <a:buAutoNum type="arabicPeriod"/>
            </a:pPr>
            <a:r>
              <a:rPr lang="en-US"/>
              <a:t>Why might there be a poster that encourages women to do this sort of work? Why might women do this work?</a:t>
            </a:r>
          </a:p>
          <a:p>
            <a:pPr marL="457200" indent="-457200">
              <a:spcBef>
                <a:spcPct val="20000"/>
              </a:spcBef>
              <a:buFontTx/>
              <a:buAutoNum type="arabicPeriod"/>
            </a:pPr>
            <a:endParaRPr lang="en-US"/>
          </a:p>
          <a:p>
            <a:pPr marL="457200" indent="-457200">
              <a:spcBef>
                <a:spcPct val="20000"/>
              </a:spcBef>
              <a:buFontTx/>
              <a:buAutoNum type="arabicPeriod"/>
            </a:pPr>
            <a:r>
              <a:rPr lang="en-US"/>
              <a:t>What do you </a:t>
            </a:r>
            <a:r>
              <a:rPr lang="en-US" i="1"/>
              <a:t>think</a:t>
            </a:r>
            <a:r>
              <a:rPr lang="en-US"/>
              <a:t> is the main message in this poster? Why?</a:t>
            </a:r>
          </a:p>
        </p:txBody>
      </p:sp>
      <p:sp>
        <p:nvSpPr>
          <p:cNvPr id="14340" name="Rectangle 4"/>
          <p:cNvSpPr>
            <a:spLocks noChangeArrowheads="1"/>
          </p:cNvSpPr>
          <p:nvPr/>
        </p:nvSpPr>
        <p:spPr bwMode="auto">
          <a:xfrm>
            <a:off x="2057400" y="-685800"/>
            <a:ext cx="9144000" cy="0"/>
          </a:xfrm>
          <a:prstGeom prst="rect">
            <a:avLst/>
          </a:prstGeom>
          <a:noFill/>
          <a:ln w="9525">
            <a:noFill/>
            <a:miter lim="800000"/>
            <a:headEnd/>
            <a:tailEnd/>
          </a:ln>
          <a:effectLst/>
        </p:spPr>
        <p:txBody>
          <a:bodyPr>
            <a:spAutoFit/>
          </a:bodyPr>
          <a:lstStyle/>
          <a:p>
            <a:endParaRPr lang="en-US"/>
          </a:p>
        </p:txBody>
      </p:sp>
      <p:pic>
        <p:nvPicPr>
          <p:cNvPr id="14339" name="Picture 3"/>
          <p:cNvPicPr>
            <a:picLocks noChangeAspect="1" noChangeArrowheads="1"/>
          </p:cNvPicPr>
          <p:nvPr/>
        </p:nvPicPr>
        <p:blipFill>
          <a:blip r:embed="rId2" cstate="print"/>
          <a:srcRect l="33333" t="2777" r="25850" b="8333"/>
          <a:stretch>
            <a:fillRect/>
          </a:stretch>
        </p:blipFill>
        <p:spPr bwMode="auto">
          <a:xfrm>
            <a:off x="228600" y="228600"/>
            <a:ext cx="3911600" cy="64008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5"/>
          <p:cNvSpPr>
            <a:spLocks noChangeArrowheads="1"/>
          </p:cNvSpPr>
          <p:nvPr/>
        </p:nvSpPr>
        <p:spPr bwMode="auto">
          <a:xfrm>
            <a:off x="4648200" y="228600"/>
            <a:ext cx="3810000" cy="6400800"/>
          </a:xfrm>
          <a:prstGeom prst="rect">
            <a:avLst/>
          </a:prstGeom>
          <a:noFill/>
          <a:ln w="9525">
            <a:noFill/>
            <a:miter lim="800000"/>
            <a:headEnd/>
            <a:tailEnd/>
          </a:ln>
          <a:effectLst/>
        </p:spPr>
        <p:txBody>
          <a:bodyPr/>
          <a:lstStyle/>
          <a:p>
            <a:pPr marL="457200" indent="-457200" algn="ctr">
              <a:spcBef>
                <a:spcPct val="20000"/>
              </a:spcBef>
            </a:pPr>
            <a:r>
              <a:rPr lang="en-US" sz="3600" b="1"/>
              <a:t>POSTER #6</a:t>
            </a:r>
          </a:p>
          <a:p>
            <a:pPr marL="457200" indent="-457200" algn="ctr">
              <a:spcBef>
                <a:spcPct val="20000"/>
              </a:spcBef>
            </a:pPr>
            <a:endParaRPr lang="en-US" sz="1000" b="1"/>
          </a:p>
          <a:p>
            <a:pPr marL="457200" indent="-457200">
              <a:spcBef>
                <a:spcPct val="20000"/>
              </a:spcBef>
              <a:buFontTx/>
              <a:buAutoNum type="arabicPeriod"/>
            </a:pPr>
            <a:r>
              <a:rPr lang="en-US"/>
              <a:t>What do you see in this poster? Describe it in detail.</a:t>
            </a:r>
          </a:p>
          <a:p>
            <a:pPr marL="457200" indent="-457200">
              <a:spcBef>
                <a:spcPct val="20000"/>
              </a:spcBef>
              <a:buFontTx/>
              <a:buAutoNum type="arabicPeriod"/>
            </a:pPr>
            <a:endParaRPr lang="en-US"/>
          </a:p>
          <a:p>
            <a:pPr marL="457200" indent="-457200">
              <a:spcBef>
                <a:spcPct val="20000"/>
              </a:spcBef>
              <a:buFontTx/>
              <a:buAutoNum type="arabicPeriod"/>
            </a:pPr>
            <a:r>
              <a:rPr lang="en-US"/>
              <a:t>Does this soldier look like he has been in war? What does this poster promise?</a:t>
            </a:r>
          </a:p>
          <a:p>
            <a:pPr marL="457200" indent="-457200">
              <a:spcBef>
                <a:spcPct val="20000"/>
              </a:spcBef>
              <a:buFontTx/>
              <a:buAutoNum type="arabicPeriod"/>
            </a:pPr>
            <a:endParaRPr lang="en-US"/>
          </a:p>
          <a:p>
            <a:pPr marL="457200" indent="-457200">
              <a:spcBef>
                <a:spcPct val="20000"/>
              </a:spcBef>
              <a:buFontTx/>
              <a:buAutoNum type="arabicPeriod"/>
            </a:pPr>
            <a:r>
              <a:rPr lang="en-US"/>
              <a:t>What do you </a:t>
            </a:r>
            <a:r>
              <a:rPr lang="en-US" i="1"/>
              <a:t>think</a:t>
            </a:r>
            <a:r>
              <a:rPr lang="en-US"/>
              <a:t> is the main message in this poster? Why?</a:t>
            </a:r>
          </a:p>
        </p:txBody>
      </p:sp>
      <p:sp>
        <p:nvSpPr>
          <p:cNvPr id="5127" name="Rectangle 7"/>
          <p:cNvSpPr>
            <a:spLocks noChangeArrowheads="1"/>
          </p:cNvSpPr>
          <p:nvPr/>
        </p:nvSpPr>
        <p:spPr bwMode="auto">
          <a:xfrm>
            <a:off x="2100263" y="-628650"/>
            <a:ext cx="9144000" cy="0"/>
          </a:xfrm>
          <a:prstGeom prst="rect">
            <a:avLst/>
          </a:prstGeom>
          <a:noFill/>
          <a:ln w="9525">
            <a:noFill/>
            <a:miter lim="800000"/>
            <a:headEnd/>
            <a:tailEnd/>
          </a:ln>
          <a:effectLst/>
        </p:spPr>
        <p:txBody>
          <a:bodyPr>
            <a:spAutoFit/>
          </a:bodyPr>
          <a:lstStyle/>
          <a:p>
            <a:endParaRPr lang="en-US"/>
          </a:p>
        </p:txBody>
      </p:sp>
      <p:pic>
        <p:nvPicPr>
          <p:cNvPr id="5126" name="Picture 6"/>
          <p:cNvPicPr>
            <a:picLocks noChangeAspect="1" noChangeArrowheads="1"/>
          </p:cNvPicPr>
          <p:nvPr/>
        </p:nvPicPr>
        <p:blipFill>
          <a:blip r:embed="rId2" cstate="print"/>
          <a:srcRect l="34769" t="23061" r="33217" b="6558"/>
          <a:stretch>
            <a:fillRect/>
          </a:stretch>
        </p:blipFill>
        <p:spPr bwMode="auto">
          <a:xfrm>
            <a:off x="198438" y="152400"/>
            <a:ext cx="3990975" cy="6553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additive="base">
                                        <p:cTn id="7" dur="500" fill="hold"/>
                                        <p:tgtEl>
                                          <p:spTgt spid="5126"/>
                                        </p:tgtEl>
                                        <p:attrNameLst>
                                          <p:attrName>ppt_x</p:attrName>
                                        </p:attrNameLst>
                                      </p:cBhvr>
                                      <p:tavLst>
                                        <p:tav tm="0">
                                          <p:val>
                                            <p:strVal val="0-#ppt_w/2"/>
                                          </p:val>
                                        </p:tav>
                                        <p:tav tm="100000">
                                          <p:val>
                                            <p:strVal val="#ppt_x"/>
                                          </p:val>
                                        </p:tav>
                                      </p:tavLst>
                                    </p:anim>
                                    <p:anim calcmode="lin" valueType="num">
                                      <p:cBhvr additive="base">
                                        <p:cTn id="8" dur="500" fill="hold"/>
                                        <p:tgtEl>
                                          <p:spTgt spid="51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512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512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512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512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4648200" y="228600"/>
            <a:ext cx="3810000" cy="6400800"/>
          </a:xfrm>
          <a:prstGeom prst="rect">
            <a:avLst/>
          </a:prstGeom>
          <a:noFill/>
          <a:ln w="9525">
            <a:noFill/>
            <a:miter lim="800000"/>
            <a:headEnd/>
            <a:tailEnd/>
          </a:ln>
          <a:effectLst/>
        </p:spPr>
        <p:txBody>
          <a:bodyPr/>
          <a:lstStyle/>
          <a:p>
            <a:pPr marL="457200" indent="-457200" algn="ctr">
              <a:spcBef>
                <a:spcPct val="20000"/>
              </a:spcBef>
            </a:pPr>
            <a:r>
              <a:rPr lang="en-US" sz="3600" b="1"/>
              <a:t>POSTER #7</a:t>
            </a:r>
          </a:p>
          <a:p>
            <a:pPr marL="457200" indent="-457200" algn="ctr">
              <a:spcBef>
                <a:spcPct val="20000"/>
              </a:spcBef>
            </a:pPr>
            <a:endParaRPr lang="en-US" sz="1000" b="1"/>
          </a:p>
          <a:p>
            <a:pPr marL="457200" indent="-457200">
              <a:spcBef>
                <a:spcPct val="20000"/>
              </a:spcBef>
              <a:buFontTx/>
              <a:buAutoNum type="arabicPeriod"/>
            </a:pPr>
            <a:r>
              <a:rPr lang="en-US"/>
              <a:t>What do you see in this poster? Describe it in detail.</a:t>
            </a:r>
          </a:p>
          <a:p>
            <a:pPr marL="457200" indent="-457200">
              <a:spcBef>
                <a:spcPct val="20000"/>
              </a:spcBef>
              <a:buFontTx/>
              <a:buAutoNum type="arabicPeriod"/>
            </a:pPr>
            <a:endParaRPr lang="en-US"/>
          </a:p>
          <a:p>
            <a:pPr marL="457200" indent="-457200">
              <a:spcBef>
                <a:spcPct val="20000"/>
              </a:spcBef>
              <a:buFontTx/>
              <a:buAutoNum type="arabicPeriod"/>
            </a:pPr>
            <a:r>
              <a:rPr lang="en-US"/>
              <a:t>How might a kitchen be the “key to victory”? </a:t>
            </a:r>
          </a:p>
          <a:p>
            <a:pPr marL="457200" indent="-457200">
              <a:spcBef>
                <a:spcPct val="20000"/>
              </a:spcBef>
              <a:buFontTx/>
              <a:buAutoNum type="arabicPeriod"/>
            </a:pPr>
            <a:endParaRPr lang="en-US"/>
          </a:p>
          <a:p>
            <a:pPr marL="457200" indent="-457200">
              <a:spcBef>
                <a:spcPct val="20000"/>
              </a:spcBef>
              <a:buFontTx/>
              <a:buAutoNum type="arabicPeriod"/>
            </a:pPr>
            <a:r>
              <a:rPr lang="en-US"/>
              <a:t>What do you </a:t>
            </a:r>
            <a:r>
              <a:rPr lang="en-US" i="1"/>
              <a:t>think</a:t>
            </a:r>
            <a:r>
              <a:rPr lang="en-US"/>
              <a:t> is the main message in this poster? Why?</a:t>
            </a:r>
          </a:p>
        </p:txBody>
      </p:sp>
      <p:sp>
        <p:nvSpPr>
          <p:cNvPr id="15364" name="Rectangle 4"/>
          <p:cNvSpPr>
            <a:spLocks noChangeArrowheads="1"/>
          </p:cNvSpPr>
          <p:nvPr/>
        </p:nvSpPr>
        <p:spPr bwMode="auto">
          <a:xfrm>
            <a:off x="2085975" y="-628650"/>
            <a:ext cx="9144000" cy="0"/>
          </a:xfrm>
          <a:prstGeom prst="rect">
            <a:avLst/>
          </a:prstGeom>
          <a:noFill/>
          <a:ln w="9525">
            <a:noFill/>
            <a:miter lim="800000"/>
            <a:headEnd/>
            <a:tailEnd/>
          </a:ln>
          <a:effectLst/>
        </p:spPr>
        <p:txBody>
          <a:bodyPr>
            <a:spAutoFit/>
          </a:bodyPr>
          <a:lstStyle/>
          <a:p>
            <a:endParaRPr lang="en-US"/>
          </a:p>
        </p:txBody>
      </p:sp>
      <p:pic>
        <p:nvPicPr>
          <p:cNvPr id="15363" name="Picture 3"/>
          <p:cNvPicPr>
            <a:picLocks noChangeAspect="1" noChangeArrowheads="1"/>
          </p:cNvPicPr>
          <p:nvPr/>
        </p:nvPicPr>
        <p:blipFill>
          <a:blip r:embed="rId2" cstate="print"/>
          <a:srcRect l="33333" t="2547" r="26501" b="8333"/>
          <a:stretch>
            <a:fillRect/>
          </a:stretch>
        </p:blipFill>
        <p:spPr bwMode="auto">
          <a:xfrm>
            <a:off x="152400" y="152400"/>
            <a:ext cx="3892550" cy="6477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363"/>
                                        </p:tgtEl>
                                        <p:attrNameLst>
                                          <p:attrName>style.visibility</p:attrName>
                                        </p:attrNameLst>
                                      </p:cBhvr>
                                      <p:to>
                                        <p:strVal val="visible"/>
                                      </p:to>
                                    </p:set>
                                    <p:anim calcmode="lin" valueType="num">
                                      <p:cBhvr additive="base">
                                        <p:cTn id="7" dur="500" fill="hold"/>
                                        <p:tgtEl>
                                          <p:spTgt spid="15363"/>
                                        </p:tgtEl>
                                        <p:attrNameLst>
                                          <p:attrName>ppt_x</p:attrName>
                                        </p:attrNameLst>
                                      </p:cBhvr>
                                      <p:tavLst>
                                        <p:tav tm="0">
                                          <p:val>
                                            <p:strVal val="0-#ppt_w/2"/>
                                          </p:val>
                                        </p:tav>
                                        <p:tav tm="100000">
                                          <p:val>
                                            <p:strVal val="#ppt_x"/>
                                          </p:val>
                                        </p:tav>
                                      </p:tavLst>
                                    </p:anim>
                                    <p:anim calcmode="lin" valueType="num">
                                      <p:cBhvr additive="base">
                                        <p:cTn id="8" dur="500" fill="hold"/>
                                        <p:tgtEl>
                                          <p:spTgt spid="1536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5362">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536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536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1536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PDN</a:t>
            </a:r>
            <a:endParaRPr lang="en-US" b="1" dirty="0"/>
          </a:p>
        </p:txBody>
      </p:sp>
      <p:sp>
        <p:nvSpPr>
          <p:cNvPr id="3" name="Content Placeholder 2"/>
          <p:cNvSpPr>
            <a:spLocks noGrp="1"/>
          </p:cNvSpPr>
          <p:nvPr>
            <p:ph idx="1"/>
          </p:nvPr>
        </p:nvSpPr>
        <p:spPr>
          <a:xfrm>
            <a:off x="685800" y="1676400"/>
            <a:ext cx="7772400" cy="4419600"/>
          </a:xfrm>
        </p:spPr>
        <p:txBody>
          <a:bodyPr/>
          <a:lstStyle/>
          <a:p>
            <a:pPr>
              <a:spcAft>
                <a:spcPts val="1200"/>
              </a:spcAft>
              <a:buNone/>
            </a:pPr>
            <a:r>
              <a:rPr lang="en-US" sz="2800" b="1" dirty="0" smtClean="0"/>
              <a:t>Enduring Understanding:</a:t>
            </a:r>
          </a:p>
          <a:p>
            <a:pPr marL="0" indent="0">
              <a:spcAft>
                <a:spcPts val="1200"/>
              </a:spcAft>
              <a:buNone/>
            </a:pPr>
            <a:r>
              <a:rPr lang="en-US" sz="2800" dirty="0" smtClean="0"/>
              <a:t>Propaganda is produced by the government to influence public opinion</a:t>
            </a:r>
          </a:p>
          <a:p>
            <a:pPr>
              <a:spcAft>
                <a:spcPts val="1200"/>
              </a:spcAft>
              <a:buNone/>
            </a:pPr>
            <a:endParaRPr lang="en-US" sz="2800" dirty="0" smtClean="0"/>
          </a:p>
          <a:p>
            <a:pPr>
              <a:spcAft>
                <a:spcPts val="1200"/>
              </a:spcAft>
              <a:buNone/>
            </a:pPr>
            <a:r>
              <a:rPr lang="en-US" sz="2800" b="1" dirty="0" smtClean="0"/>
              <a:t>Essential Questions:</a:t>
            </a:r>
          </a:p>
          <a:p>
            <a:pPr marL="514350" indent="-514350">
              <a:spcAft>
                <a:spcPts val="1200"/>
              </a:spcAft>
              <a:buAutoNum type="arabicPeriod"/>
            </a:pPr>
            <a:r>
              <a:rPr lang="en-US" sz="2800" dirty="0" smtClean="0"/>
              <a:t>What is propaganda?</a:t>
            </a:r>
          </a:p>
          <a:p>
            <a:pPr marL="514350" indent="-514350">
              <a:spcAft>
                <a:spcPts val="1200"/>
              </a:spcAft>
              <a:buAutoNum type="arabicPeriod"/>
            </a:pPr>
            <a:r>
              <a:rPr lang="en-US" sz="2800" dirty="0" smtClean="0"/>
              <a:t>How did propaganda affect World War I?</a:t>
            </a:r>
          </a:p>
          <a:p>
            <a:pPr marL="514350" indent="-514350">
              <a:buAutoNum type="arabicPeriod"/>
            </a:pPr>
            <a:endParaRPr lang="en-US" sz="2800" dirty="0"/>
          </a:p>
        </p:txBody>
      </p:sp>
      <p:sp>
        <p:nvSpPr>
          <p:cNvPr id="5" name="Oval 4"/>
          <p:cNvSpPr/>
          <p:nvPr/>
        </p:nvSpPr>
        <p:spPr>
          <a:xfrm>
            <a:off x="7848600" y="99219"/>
            <a:ext cx="1295400" cy="12954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600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Objectives</a:t>
            </a:r>
            <a:endParaRPr lang="en-US" b="1" dirty="0"/>
          </a:p>
        </p:txBody>
      </p:sp>
      <p:sp>
        <p:nvSpPr>
          <p:cNvPr id="3" name="Content Placeholder 2"/>
          <p:cNvSpPr>
            <a:spLocks noGrp="1"/>
          </p:cNvSpPr>
          <p:nvPr>
            <p:ph idx="1"/>
          </p:nvPr>
        </p:nvSpPr>
        <p:spPr/>
        <p:txBody>
          <a:bodyPr/>
          <a:lstStyle/>
          <a:p>
            <a:pPr>
              <a:spcAft>
                <a:spcPts val="1800"/>
              </a:spcAft>
            </a:pPr>
            <a:r>
              <a:rPr lang="en-US" dirty="0" smtClean="0"/>
              <a:t>Identify propaganda and describe its affect on World War I</a:t>
            </a:r>
          </a:p>
          <a:p>
            <a:pPr>
              <a:spcAft>
                <a:spcPts val="1800"/>
              </a:spcAft>
            </a:pPr>
            <a:r>
              <a:rPr lang="en-US" dirty="0" smtClean="0"/>
              <a:t>Analyze World War I propaganda posters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l"/>
            <a:r>
              <a:rPr lang="en-US" sz="6000" b="1"/>
              <a:t>WWI &amp; the Media</a:t>
            </a:r>
          </a:p>
        </p:txBody>
      </p:sp>
      <p:sp>
        <p:nvSpPr>
          <p:cNvPr id="11267" name="Rectangle 3"/>
          <p:cNvSpPr>
            <a:spLocks noGrp="1" noChangeArrowheads="1"/>
          </p:cNvSpPr>
          <p:nvPr>
            <p:ph type="body" idx="1"/>
          </p:nvPr>
        </p:nvSpPr>
        <p:spPr/>
        <p:txBody>
          <a:bodyPr/>
          <a:lstStyle/>
          <a:p>
            <a:r>
              <a:rPr lang="en-US"/>
              <a:t>governments censored</a:t>
            </a:r>
          </a:p>
          <a:p>
            <a:pPr lvl="1"/>
            <a:r>
              <a:rPr lang="en-US"/>
              <a:t>control public opinion</a:t>
            </a:r>
          </a:p>
          <a:p>
            <a:pPr lvl="1"/>
            <a:r>
              <a:rPr lang="en-US"/>
              <a:t>keep up spirits</a:t>
            </a:r>
          </a:p>
          <a:p>
            <a:endParaRPr lang="en-US" u="sng"/>
          </a:p>
          <a:p>
            <a:r>
              <a:rPr lang="en-US" u="sng"/>
              <a:t>propaganda</a:t>
            </a:r>
            <a:r>
              <a:rPr lang="en-US"/>
              <a:t> </a:t>
            </a:r>
            <a:r>
              <a:rPr lang="en-US">
                <a:sym typeface="Wingdings" pitchFamily="2" charset="2"/>
              </a:rPr>
              <a:t> information such as posters &amp; pamphlets created by governments in order to influence public opinion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2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267">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1267">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2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utoUpdateAnimBg="0"/>
      <p:bldP spid="11267"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2095500" y="-628650"/>
            <a:ext cx="9144000" cy="0"/>
          </a:xfrm>
          <a:prstGeom prst="rect">
            <a:avLst/>
          </a:prstGeom>
          <a:noFill/>
          <a:ln w="9525">
            <a:noFill/>
            <a:miter lim="800000"/>
            <a:headEnd/>
            <a:tailEnd/>
          </a:ln>
          <a:effectLst/>
        </p:spPr>
        <p:txBody>
          <a:bodyPr>
            <a:spAutoFit/>
          </a:bodyPr>
          <a:lstStyle/>
          <a:p>
            <a:endParaRPr lang="en-US"/>
          </a:p>
        </p:txBody>
      </p:sp>
      <p:pic>
        <p:nvPicPr>
          <p:cNvPr id="10242" name="Picture 2"/>
          <p:cNvPicPr>
            <a:picLocks noChangeAspect="1" noChangeArrowheads="1"/>
          </p:cNvPicPr>
          <p:nvPr/>
        </p:nvPicPr>
        <p:blipFill>
          <a:blip r:embed="rId3" cstate="print"/>
          <a:srcRect l="44061" t="848" r="14583" b="9605"/>
          <a:stretch>
            <a:fillRect/>
          </a:stretch>
        </p:blipFill>
        <p:spPr bwMode="auto">
          <a:xfrm>
            <a:off x="152400" y="152400"/>
            <a:ext cx="4038600" cy="6553200"/>
          </a:xfrm>
          <a:prstGeom prst="rect">
            <a:avLst/>
          </a:prstGeom>
          <a:noFill/>
        </p:spPr>
      </p:pic>
      <p:sp>
        <p:nvSpPr>
          <p:cNvPr id="10244" name="Rectangle 4"/>
          <p:cNvSpPr>
            <a:spLocks noChangeArrowheads="1"/>
          </p:cNvSpPr>
          <p:nvPr/>
        </p:nvSpPr>
        <p:spPr bwMode="auto">
          <a:xfrm>
            <a:off x="4648200" y="228600"/>
            <a:ext cx="3810000" cy="6400800"/>
          </a:xfrm>
          <a:prstGeom prst="rect">
            <a:avLst/>
          </a:prstGeom>
          <a:noFill/>
          <a:ln w="9525">
            <a:noFill/>
            <a:miter lim="800000"/>
            <a:headEnd/>
            <a:tailEnd/>
          </a:ln>
          <a:effectLst/>
        </p:spPr>
        <p:txBody>
          <a:bodyPr/>
          <a:lstStyle/>
          <a:p>
            <a:pPr marL="457200" indent="-457200" algn="ctr">
              <a:spcBef>
                <a:spcPct val="20000"/>
              </a:spcBef>
            </a:pPr>
            <a:r>
              <a:rPr lang="en-US" sz="3600" b="1"/>
              <a:t>EXAMPLE</a:t>
            </a:r>
          </a:p>
          <a:p>
            <a:pPr marL="457200" indent="-457200" algn="ctr">
              <a:spcBef>
                <a:spcPct val="20000"/>
              </a:spcBef>
            </a:pPr>
            <a:endParaRPr lang="en-US" sz="1000" b="1"/>
          </a:p>
          <a:p>
            <a:pPr marL="457200" indent="-457200">
              <a:spcBef>
                <a:spcPct val="20000"/>
              </a:spcBef>
              <a:buFontTx/>
              <a:buAutoNum type="arabicPeriod"/>
            </a:pPr>
            <a:r>
              <a:rPr lang="en-US"/>
              <a:t>What do you see in this poster? Describe it in detail.</a:t>
            </a:r>
          </a:p>
          <a:p>
            <a:pPr marL="457200" indent="-457200">
              <a:spcBef>
                <a:spcPct val="20000"/>
              </a:spcBef>
              <a:buFontTx/>
              <a:buAutoNum type="arabicPeriod"/>
            </a:pPr>
            <a:endParaRPr lang="en-US"/>
          </a:p>
          <a:p>
            <a:pPr marL="457200" indent="-457200">
              <a:spcBef>
                <a:spcPct val="20000"/>
              </a:spcBef>
              <a:buFontTx/>
              <a:buAutoNum type="arabicPeriod"/>
            </a:pPr>
            <a:r>
              <a:rPr lang="en-US"/>
              <a:t>Why might this poster show the countryside? Would it be different if it had been a cityscape?</a:t>
            </a:r>
          </a:p>
          <a:p>
            <a:pPr marL="457200" indent="-457200">
              <a:spcBef>
                <a:spcPct val="20000"/>
              </a:spcBef>
              <a:buFontTx/>
              <a:buAutoNum type="arabicPeriod"/>
            </a:pPr>
            <a:endParaRPr lang="en-US"/>
          </a:p>
          <a:p>
            <a:pPr marL="457200" indent="-457200">
              <a:spcBef>
                <a:spcPct val="20000"/>
              </a:spcBef>
              <a:buFontTx/>
              <a:buAutoNum type="arabicPeriod"/>
            </a:pPr>
            <a:r>
              <a:rPr lang="en-US"/>
              <a:t>What do you </a:t>
            </a:r>
            <a:r>
              <a:rPr lang="en-US" i="1"/>
              <a:t>think</a:t>
            </a:r>
            <a:r>
              <a:rPr lang="en-US"/>
              <a:t> is the main message in this poster? Why?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additive="base">
                                        <p:cTn id="7" dur="500" fill="hold"/>
                                        <p:tgtEl>
                                          <p:spTgt spid="10242"/>
                                        </p:tgtEl>
                                        <p:attrNameLst>
                                          <p:attrName>ppt_x</p:attrName>
                                        </p:attrNameLst>
                                      </p:cBhvr>
                                      <p:tavLst>
                                        <p:tav tm="0">
                                          <p:val>
                                            <p:strVal val="0-#ppt_w/2"/>
                                          </p:val>
                                        </p:tav>
                                        <p:tav tm="100000">
                                          <p:val>
                                            <p:strVal val="#ppt_x"/>
                                          </p:val>
                                        </p:tav>
                                      </p:tavLst>
                                    </p:anim>
                                    <p:anim calcmode="lin" valueType="num">
                                      <p:cBhvr additive="base">
                                        <p:cTn id="8" dur="500" fill="hold"/>
                                        <p:tgtEl>
                                          <p:spTgt spid="1024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024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024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024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1024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8" name="Rectangle 6"/>
          <p:cNvSpPr>
            <a:spLocks noChangeArrowheads="1"/>
          </p:cNvSpPr>
          <p:nvPr/>
        </p:nvSpPr>
        <p:spPr bwMode="auto">
          <a:xfrm>
            <a:off x="2100263" y="-628650"/>
            <a:ext cx="9144000" cy="0"/>
          </a:xfrm>
          <a:prstGeom prst="rect">
            <a:avLst/>
          </a:prstGeom>
          <a:noFill/>
          <a:ln w="9525">
            <a:noFill/>
            <a:miter lim="800000"/>
            <a:headEnd/>
            <a:tailEnd/>
          </a:ln>
          <a:effectLst/>
        </p:spPr>
        <p:txBody>
          <a:bodyPr>
            <a:spAutoFit/>
          </a:bodyPr>
          <a:lstStyle/>
          <a:p>
            <a:endParaRPr lang="en-US"/>
          </a:p>
        </p:txBody>
      </p:sp>
      <p:pic>
        <p:nvPicPr>
          <p:cNvPr id="3077" name="Picture 5"/>
          <p:cNvPicPr>
            <a:picLocks noChangeAspect="1" noChangeArrowheads="1"/>
          </p:cNvPicPr>
          <p:nvPr/>
        </p:nvPicPr>
        <p:blipFill>
          <a:blip r:embed="rId3" cstate="print"/>
          <a:srcRect l="34842" t="23212" r="33217" b="6558"/>
          <a:stretch>
            <a:fillRect/>
          </a:stretch>
        </p:blipFill>
        <p:spPr bwMode="auto">
          <a:xfrm>
            <a:off x="228600" y="228600"/>
            <a:ext cx="3910013" cy="6419850"/>
          </a:xfrm>
          <a:prstGeom prst="rect">
            <a:avLst/>
          </a:prstGeom>
          <a:noFill/>
        </p:spPr>
      </p:pic>
      <p:sp>
        <p:nvSpPr>
          <p:cNvPr id="3083" name="Rectangle 11"/>
          <p:cNvSpPr>
            <a:spLocks noGrp="1" noChangeArrowheads="1"/>
          </p:cNvSpPr>
          <p:nvPr>
            <p:ph type="body" sz="half" idx="2"/>
          </p:nvPr>
        </p:nvSpPr>
        <p:spPr>
          <a:xfrm>
            <a:off x="4648200" y="228600"/>
            <a:ext cx="3810000" cy="6400800"/>
          </a:xfrm>
          <a:noFill/>
          <a:ln/>
        </p:spPr>
        <p:txBody>
          <a:bodyPr/>
          <a:lstStyle/>
          <a:p>
            <a:pPr marL="457200" indent="-457200" algn="ctr">
              <a:lnSpc>
                <a:spcPct val="90000"/>
              </a:lnSpc>
              <a:buFontTx/>
              <a:buNone/>
            </a:pPr>
            <a:r>
              <a:rPr lang="en-US" sz="4000" b="1"/>
              <a:t>POSTER #1</a:t>
            </a:r>
          </a:p>
          <a:p>
            <a:pPr marL="457200" indent="-457200" algn="ctr">
              <a:lnSpc>
                <a:spcPct val="90000"/>
              </a:lnSpc>
              <a:buFontTx/>
              <a:buNone/>
            </a:pPr>
            <a:endParaRPr lang="en-US" sz="1200" b="1"/>
          </a:p>
          <a:p>
            <a:pPr marL="457200" indent="-457200">
              <a:lnSpc>
                <a:spcPct val="90000"/>
              </a:lnSpc>
              <a:buFontTx/>
              <a:buAutoNum type="arabicPeriod"/>
            </a:pPr>
            <a:r>
              <a:rPr lang="en-US"/>
              <a:t>What do you see in this poster? Describe it in detail.</a:t>
            </a:r>
          </a:p>
          <a:p>
            <a:pPr marL="457200" indent="-457200">
              <a:lnSpc>
                <a:spcPct val="90000"/>
              </a:lnSpc>
              <a:buFontTx/>
              <a:buAutoNum type="arabicPeriod"/>
            </a:pPr>
            <a:endParaRPr lang="en-US"/>
          </a:p>
          <a:p>
            <a:pPr marL="457200" indent="-457200">
              <a:lnSpc>
                <a:spcPct val="90000"/>
              </a:lnSpc>
              <a:buFontTx/>
              <a:buAutoNum type="arabicPeriod"/>
            </a:pPr>
            <a:r>
              <a:rPr lang="en-US"/>
              <a:t>Why might the girl ask her father this question? What should his answer be?</a:t>
            </a:r>
          </a:p>
          <a:p>
            <a:pPr marL="457200" indent="-457200">
              <a:lnSpc>
                <a:spcPct val="90000"/>
              </a:lnSpc>
              <a:buFontTx/>
              <a:buAutoNum type="arabicPeriod"/>
            </a:pPr>
            <a:endParaRPr lang="en-US"/>
          </a:p>
          <a:p>
            <a:pPr marL="457200" indent="-457200">
              <a:lnSpc>
                <a:spcPct val="90000"/>
              </a:lnSpc>
              <a:buFontTx/>
              <a:buAutoNum type="arabicPeriod"/>
            </a:pPr>
            <a:r>
              <a:rPr lang="en-US"/>
              <a:t>What do you </a:t>
            </a:r>
            <a:r>
              <a:rPr lang="en-US" i="1"/>
              <a:t>think</a:t>
            </a:r>
            <a:r>
              <a:rPr lang="en-US"/>
              <a:t> is the main message in this poster? Why?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077"/>
                                        </p:tgtEl>
                                        <p:attrNameLst>
                                          <p:attrName>style.visibility</p:attrName>
                                        </p:attrNameLst>
                                      </p:cBhvr>
                                      <p:to>
                                        <p:strVal val="visible"/>
                                      </p:to>
                                    </p:set>
                                    <p:anim calcmode="lin" valueType="num">
                                      <p:cBhvr additive="base">
                                        <p:cTn id="7" dur="500" fill="hold"/>
                                        <p:tgtEl>
                                          <p:spTgt spid="3077"/>
                                        </p:tgtEl>
                                        <p:attrNameLst>
                                          <p:attrName>ppt_x</p:attrName>
                                        </p:attrNameLst>
                                      </p:cBhvr>
                                      <p:tavLst>
                                        <p:tav tm="0">
                                          <p:val>
                                            <p:strVal val="0-#ppt_w/2"/>
                                          </p:val>
                                        </p:tav>
                                        <p:tav tm="100000">
                                          <p:val>
                                            <p:strVal val="#ppt_x"/>
                                          </p:val>
                                        </p:tav>
                                      </p:tavLst>
                                    </p:anim>
                                    <p:anim calcmode="lin" valueType="num">
                                      <p:cBhvr additive="base">
                                        <p:cTn id="8" dur="500" fill="hold"/>
                                        <p:tgtEl>
                                          <p:spTgt spid="307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308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308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308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30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3"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ChangeArrowheads="1"/>
          </p:cNvSpPr>
          <p:nvPr/>
        </p:nvSpPr>
        <p:spPr bwMode="auto">
          <a:xfrm>
            <a:off x="2085975" y="-628650"/>
            <a:ext cx="9144000" cy="0"/>
          </a:xfrm>
          <a:prstGeom prst="rect">
            <a:avLst/>
          </a:prstGeom>
          <a:noFill/>
          <a:ln w="9525">
            <a:noFill/>
            <a:miter lim="800000"/>
            <a:headEnd/>
            <a:tailEnd/>
          </a:ln>
          <a:effectLst/>
        </p:spPr>
        <p:txBody>
          <a:bodyPr>
            <a:spAutoFit/>
          </a:bodyPr>
          <a:lstStyle/>
          <a:p>
            <a:endParaRPr lang="en-US"/>
          </a:p>
        </p:txBody>
      </p:sp>
      <p:pic>
        <p:nvPicPr>
          <p:cNvPr id="9218" name="Picture 2"/>
          <p:cNvPicPr>
            <a:picLocks noChangeAspect="1" noChangeArrowheads="1"/>
          </p:cNvPicPr>
          <p:nvPr/>
        </p:nvPicPr>
        <p:blipFill>
          <a:blip r:embed="rId3" cstate="print"/>
          <a:srcRect l="33333" t="2547" r="25717" b="8333"/>
          <a:stretch>
            <a:fillRect/>
          </a:stretch>
        </p:blipFill>
        <p:spPr bwMode="auto">
          <a:xfrm>
            <a:off x="228600" y="228600"/>
            <a:ext cx="3922713" cy="6400800"/>
          </a:xfrm>
          <a:prstGeom prst="rect">
            <a:avLst/>
          </a:prstGeom>
          <a:noFill/>
        </p:spPr>
      </p:pic>
      <p:sp>
        <p:nvSpPr>
          <p:cNvPr id="9220" name="Rectangle 4"/>
          <p:cNvSpPr>
            <a:spLocks noChangeArrowheads="1"/>
          </p:cNvSpPr>
          <p:nvPr/>
        </p:nvSpPr>
        <p:spPr bwMode="auto">
          <a:xfrm>
            <a:off x="4648200" y="228600"/>
            <a:ext cx="3810000" cy="6400800"/>
          </a:xfrm>
          <a:prstGeom prst="rect">
            <a:avLst/>
          </a:prstGeom>
          <a:noFill/>
          <a:ln w="9525">
            <a:noFill/>
            <a:miter lim="800000"/>
            <a:headEnd/>
            <a:tailEnd/>
          </a:ln>
          <a:effectLst/>
        </p:spPr>
        <p:txBody>
          <a:bodyPr/>
          <a:lstStyle/>
          <a:p>
            <a:pPr marL="457200" indent="-457200" algn="ctr">
              <a:spcBef>
                <a:spcPct val="20000"/>
              </a:spcBef>
            </a:pPr>
            <a:r>
              <a:rPr lang="en-US" sz="3600" b="1"/>
              <a:t>POSTER #2</a:t>
            </a:r>
          </a:p>
          <a:p>
            <a:pPr marL="457200" indent="-457200" algn="ctr">
              <a:spcBef>
                <a:spcPct val="20000"/>
              </a:spcBef>
            </a:pPr>
            <a:endParaRPr lang="en-US" sz="1000" b="1"/>
          </a:p>
          <a:p>
            <a:pPr marL="457200" indent="-457200">
              <a:spcBef>
                <a:spcPct val="20000"/>
              </a:spcBef>
              <a:buFontTx/>
              <a:buAutoNum type="arabicPeriod"/>
            </a:pPr>
            <a:r>
              <a:rPr lang="en-US"/>
              <a:t>What do you see in this poster? Describe it in detail.</a:t>
            </a:r>
          </a:p>
          <a:p>
            <a:pPr marL="457200" indent="-457200">
              <a:spcBef>
                <a:spcPct val="20000"/>
              </a:spcBef>
              <a:buFontTx/>
              <a:buAutoNum type="arabicPeriod"/>
            </a:pPr>
            <a:endParaRPr lang="en-US"/>
          </a:p>
          <a:p>
            <a:pPr marL="457200" indent="-457200">
              <a:spcBef>
                <a:spcPct val="20000"/>
              </a:spcBef>
              <a:buFontTx/>
              <a:buAutoNum type="arabicPeriod"/>
            </a:pPr>
            <a:r>
              <a:rPr lang="en-US"/>
              <a:t>To whom are the women supposed to say “Go!”? Why should they actually tell these people to go?</a:t>
            </a:r>
          </a:p>
          <a:p>
            <a:pPr marL="457200" indent="-457200">
              <a:spcBef>
                <a:spcPct val="20000"/>
              </a:spcBef>
              <a:buFontTx/>
              <a:buAutoNum type="arabicPeriod"/>
            </a:pPr>
            <a:endParaRPr lang="en-US"/>
          </a:p>
          <a:p>
            <a:pPr marL="457200" indent="-457200">
              <a:spcBef>
                <a:spcPct val="20000"/>
              </a:spcBef>
              <a:buFontTx/>
              <a:buAutoNum type="arabicPeriod"/>
            </a:pPr>
            <a:r>
              <a:rPr lang="en-US"/>
              <a:t>What do you </a:t>
            </a:r>
            <a:r>
              <a:rPr lang="en-US" i="1"/>
              <a:t>think</a:t>
            </a:r>
            <a:r>
              <a:rPr lang="en-US"/>
              <a:t> is the main message in this poster? Why?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0-#ppt_w/2"/>
                                          </p:val>
                                        </p:tav>
                                        <p:tav tm="100000">
                                          <p:val>
                                            <p:strVal val="#ppt_x"/>
                                          </p:val>
                                        </p:tav>
                                      </p:tavLst>
                                    </p:anim>
                                    <p:anim calcmode="lin" valueType="num">
                                      <p:cBhvr additive="base">
                                        <p:cTn id="8" dur="500" fill="hold"/>
                                        <p:tgtEl>
                                          <p:spTgt spid="92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9220">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922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9220">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922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ChangeArrowheads="1"/>
          </p:cNvSpPr>
          <p:nvPr/>
        </p:nvSpPr>
        <p:spPr bwMode="auto">
          <a:xfrm>
            <a:off x="4648200" y="228600"/>
            <a:ext cx="3810000" cy="6400800"/>
          </a:xfrm>
          <a:prstGeom prst="rect">
            <a:avLst/>
          </a:prstGeom>
          <a:noFill/>
          <a:ln w="9525">
            <a:noFill/>
            <a:miter lim="800000"/>
            <a:headEnd/>
            <a:tailEnd/>
          </a:ln>
          <a:effectLst/>
        </p:spPr>
        <p:txBody>
          <a:bodyPr/>
          <a:lstStyle/>
          <a:p>
            <a:pPr marL="457200" indent="-457200" algn="ctr">
              <a:spcBef>
                <a:spcPct val="20000"/>
              </a:spcBef>
            </a:pPr>
            <a:r>
              <a:rPr lang="en-US" sz="3600" b="1"/>
              <a:t>POSTER #3</a:t>
            </a:r>
          </a:p>
          <a:p>
            <a:pPr marL="457200" indent="-457200" algn="ctr">
              <a:spcBef>
                <a:spcPct val="20000"/>
              </a:spcBef>
            </a:pPr>
            <a:endParaRPr lang="en-US" sz="1000" b="1"/>
          </a:p>
          <a:p>
            <a:pPr marL="457200" indent="-457200">
              <a:spcBef>
                <a:spcPct val="20000"/>
              </a:spcBef>
              <a:buFontTx/>
              <a:buAutoNum type="arabicPeriod"/>
            </a:pPr>
            <a:r>
              <a:rPr lang="en-US"/>
              <a:t>What do you see in this poster? Describe it in detail.</a:t>
            </a:r>
          </a:p>
          <a:p>
            <a:pPr marL="457200" indent="-457200">
              <a:spcBef>
                <a:spcPct val="20000"/>
              </a:spcBef>
              <a:buFontTx/>
              <a:buAutoNum type="arabicPeriod"/>
            </a:pPr>
            <a:endParaRPr lang="en-US"/>
          </a:p>
          <a:p>
            <a:pPr marL="457200" indent="-457200">
              <a:spcBef>
                <a:spcPct val="20000"/>
              </a:spcBef>
              <a:buFontTx/>
              <a:buAutoNum type="arabicPeriod"/>
            </a:pPr>
            <a:r>
              <a:rPr lang="en-US"/>
              <a:t>Why might the poster include men dressed for playing sports? Why not just the soldier?</a:t>
            </a:r>
          </a:p>
          <a:p>
            <a:pPr marL="457200" indent="-457200">
              <a:spcBef>
                <a:spcPct val="20000"/>
              </a:spcBef>
              <a:buFontTx/>
              <a:buAutoNum type="arabicPeriod"/>
            </a:pPr>
            <a:endParaRPr lang="en-US"/>
          </a:p>
          <a:p>
            <a:pPr marL="457200" indent="-457200">
              <a:spcBef>
                <a:spcPct val="20000"/>
              </a:spcBef>
              <a:buFontTx/>
              <a:buAutoNum type="arabicPeriod"/>
            </a:pPr>
            <a:r>
              <a:rPr lang="en-US"/>
              <a:t>What do you </a:t>
            </a:r>
            <a:r>
              <a:rPr lang="en-US" i="1"/>
              <a:t>think</a:t>
            </a:r>
            <a:r>
              <a:rPr lang="en-US"/>
              <a:t> is the main message in this poster? Why?</a:t>
            </a:r>
          </a:p>
        </p:txBody>
      </p:sp>
      <p:sp>
        <p:nvSpPr>
          <p:cNvPr id="8198" name="Rectangle 6"/>
          <p:cNvSpPr>
            <a:spLocks noChangeArrowheads="1"/>
          </p:cNvSpPr>
          <p:nvPr/>
        </p:nvSpPr>
        <p:spPr bwMode="auto">
          <a:xfrm>
            <a:off x="2066925" y="-685800"/>
            <a:ext cx="9144000" cy="0"/>
          </a:xfrm>
          <a:prstGeom prst="rect">
            <a:avLst/>
          </a:prstGeom>
          <a:noFill/>
          <a:ln w="9525">
            <a:noFill/>
            <a:miter lim="800000"/>
            <a:headEnd/>
            <a:tailEnd/>
          </a:ln>
          <a:effectLst/>
        </p:spPr>
        <p:txBody>
          <a:bodyPr>
            <a:spAutoFit/>
          </a:bodyPr>
          <a:lstStyle/>
          <a:p>
            <a:endParaRPr lang="en-US"/>
          </a:p>
        </p:txBody>
      </p:sp>
      <p:pic>
        <p:nvPicPr>
          <p:cNvPr id="8197" name="Picture 5"/>
          <p:cNvPicPr>
            <a:picLocks noChangeAspect="1" noChangeArrowheads="1"/>
          </p:cNvPicPr>
          <p:nvPr/>
        </p:nvPicPr>
        <p:blipFill>
          <a:blip r:embed="rId2" cstate="print"/>
          <a:srcRect l="34331" t="23061" r="33217" b="6558"/>
          <a:stretch>
            <a:fillRect/>
          </a:stretch>
        </p:blipFill>
        <p:spPr bwMode="auto">
          <a:xfrm>
            <a:off x="152400" y="152400"/>
            <a:ext cx="3990975" cy="6477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197"/>
                                        </p:tgtEl>
                                        <p:attrNameLst>
                                          <p:attrName>style.visibility</p:attrName>
                                        </p:attrNameLst>
                                      </p:cBhvr>
                                      <p:to>
                                        <p:strVal val="visible"/>
                                      </p:to>
                                    </p:set>
                                    <p:anim calcmode="lin" valueType="num">
                                      <p:cBhvr additive="base">
                                        <p:cTn id="7" dur="500" fill="hold"/>
                                        <p:tgtEl>
                                          <p:spTgt spid="8197"/>
                                        </p:tgtEl>
                                        <p:attrNameLst>
                                          <p:attrName>ppt_x</p:attrName>
                                        </p:attrNameLst>
                                      </p:cBhvr>
                                      <p:tavLst>
                                        <p:tav tm="0">
                                          <p:val>
                                            <p:strVal val="0-#ppt_w/2"/>
                                          </p:val>
                                        </p:tav>
                                        <p:tav tm="100000">
                                          <p:val>
                                            <p:strVal val="#ppt_x"/>
                                          </p:val>
                                        </p:tav>
                                      </p:tavLst>
                                    </p:anim>
                                    <p:anim calcmode="lin" valueType="num">
                                      <p:cBhvr additive="base">
                                        <p:cTn id="8" dur="500" fill="hold"/>
                                        <p:tgtEl>
                                          <p:spTgt spid="819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819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819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8196">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819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ChangeArrowheads="1"/>
          </p:cNvSpPr>
          <p:nvPr/>
        </p:nvSpPr>
        <p:spPr bwMode="auto">
          <a:xfrm>
            <a:off x="4648200" y="228600"/>
            <a:ext cx="3810000" cy="6400800"/>
          </a:xfrm>
          <a:prstGeom prst="rect">
            <a:avLst/>
          </a:prstGeom>
          <a:noFill/>
          <a:ln w="9525">
            <a:noFill/>
            <a:miter lim="800000"/>
            <a:headEnd/>
            <a:tailEnd/>
          </a:ln>
          <a:effectLst/>
        </p:spPr>
        <p:txBody>
          <a:bodyPr/>
          <a:lstStyle/>
          <a:p>
            <a:pPr marL="457200" indent="-457200" algn="ctr">
              <a:spcBef>
                <a:spcPct val="20000"/>
              </a:spcBef>
            </a:pPr>
            <a:r>
              <a:rPr lang="en-US" sz="3600" b="1"/>
              <a:t>POSTER #4</a:t>
            </a:r>
          </a:p>
          <a:p>
            <a:pPr marL="457200" indent="-457200" algn="ctr">
              <a:spcBef>
                <a:spcPct val="20000"/>
              </a:spcBef>
            </a:pPr>
            <a:endParaRPr lang="en-US" sz="1000" b="1"/>
          </a:p>
          <a:p>
            <a:pPr marL="457200" indent="-457200">
              <a:spcBef>
                <a:spcPct val="20000"/>
              </a:spcBef>
              <a:buFontTx/>
              <a:buAutoNum type="arabicPeriod"/>
            </a:pPr>
            <a:r>
              <a:rPr lang="en-US"/>
              <a:t>What do you see in this poster? Describe it in detail.</a:t>
            </a:r>
          </a:p>
          <a:p>
            <a:pPr marL="457200" indent="-457200">
              <a:spcBef>
                <a:spcPct val="20000"/>
              </a:spcBef>
              <a:buFontTx/>
              <a:buAutoNum type="arabicPeriod"/>
            </a:pPr>
            <a:endParaRPr lang="en-US"/>
          </a:p>
          <a:p>
            <a:pPr marL="457200" indent="-457200">
              <a:spcBef>
                <a:spcPct val="20000"/>
              </a:spcBef>
              <a:buFontTx/>
              <a:buAutoNum type="arabicPeriod"/>
            </a:pPr>
            <a:r>
              <a:rPr lang="en-US"/>
              <a:t>Why might this poster show a woman instead of a man?</a:t>
            </a:r>
          </a:p>
          <a:p>
            <a:pPr marL="457200" indent="-457200">
              <a:spcBef>
                <a:spcPct val="20000"/>
              </a:spcBef>
              <a:buFontTx/>
              <a:buAutoNum type="arabicPeriod"/>
            </a:pPr>
            <a:endParaRPr lang="en-US"/>
          </a:p>
          <a:p>
            <a:pPr marL="457200" indent="-457200">
              <a:spcBef>
                <a:spcPct val="20000"/>
              </a:spcBef>
              <a:buFontTx/>
              <a:buAutoNum type="arabicPeriod"/>
            </a:pPr>
            <a:r>
              <a:rPr lang="en-US"/>
              <a:t>What do you </a:t>
            </a:r>
            <a:r>
              <a:rPr lang="en-US" i="1"/>
              <a:t>think</a:t>
            </a:r>
            <a:r>
              <a:rPr lang="en-US"/>
              <a:t> is the main message in this poster? Why?</a:t>
            </a:r>
          </a:p>
        </p:txBody>
      </p:sp>
      <p:sp>
        <p:nvSpPr>
          <p:cNvPr id="7174" name="Rectangle 6"/>
          <p:cNvSpPr>
            <a:spLocks noChangeArrowheads="1"/>
          </p:cNvSpPr>
          <p:nvPr/>
        </p:nvSpPr>
        <p:spPr bwMode="auto">
          <a:xfrm>
            <a:off x="2100263" y="-628650"/>
            <a:ext cx="9144000" cy="0"/>
          </a:xfrm>
          <a:prstGeom prst="rect">
            <a:avLst/>
          </a:prstGeom>
          <a:noFill/>
          <a:ln w="9525">
            <a:noFill/>
            <a:miter lim="800000"/>
            <a:headEnd/>
            <a:tailEnd/>
          </a:ln>
          <a:effectLst/>
        </p:spPr>
        <p:txBody>
          <a:bodyPr>
            <a:spAutoFit/>
          </a:bodyPr>
          <a:lstStyle/>
          <a:p>
            <a:endParaRPr lang="en-US"/>
          </a:p>
        </p:txBody>
      </p:sp>
      <p:pic>
        <p:nvPicPr>
          <p:cNvPr id="7173" name="Picture 5"/>
          <p:cNvPicPr>
            <a:picLocks noChangeAspect="1" noChangeArrowheads="1"/>
          </p:cNvPicPr>
          <p:nvPr/>
        </p:nvPicPr>
        <p:blipFill>
          <a:blip r:embed="rId2" cstate="print"/>
          <a:srcRect l="34390" t="23061" r="33217" b="6558"/>
          <a:stretch>
            <a:fillRect/>
          </a:stretch>
        </p:blipFill>
        <p:spPr bwMode="auto">
          <a:xfrm>
            <a:off x="152400" y="152400"/>
            <a:ext cx="4040188" cy="6553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173"/>
                                        </p:tgtEl>
                                        <p:attrNameLst>
                                          <p:attrName>style.visibility</p:attrName>
                                        </p:attrNameLst>
                                      </p:cBhvr>
                                      <p:to>
                                        <p:strVal val="visible"/>
                                      </p:to>
                                    </p:set>
                                    <p:anim calcmode="lin" valueType="num">
                                      <p:cBhvr additive="base">
                                        <p:cTn id="7" dur="500" fill="hold"/>
                                        <p:tgtEl>
                                          <p:spTgt spid="7173"/>
                                        </p:tgtEl>
                                        <p:attrNameLst>
                                          <p:attrName>ppt_x</p:attrName>
                                        </p:attrNameLst>
                                      </p:cBhvr>
                                      <p:tavLst>
                                        <p:tav tm="0">
                                          <p:val>
                                            <p:strVal val="0-#ppt_w/2"/>
                                          </p:val>
                                        </p:tav>
                                        <p:tav tm="100000">
                                          <p:val>
                                            <p:strVal val="#ppt_x"/>
                                          </p:val>
                                        </p:tav>
                                      </p:tavLst>
                                    </p:anim>
                                    <p:anim calcmode="lin" valueType="num">
                                      <p:cBhvr additive="base">
                                        <p:cTn id="8" dur="500" fill="hold"/>
                                        <p:tgtEl>
                                          <p:spTgt spid="717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7172">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717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717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717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autoUpdateAnimBg="0"/>
    </p:bldLst>
  </p:timing>
</p:sld>
</file>

<file path=ppt/theme/theme1.xml><?xml version="1.0" encoding="utf-8"?>
<a:theme xmlns:a="http://schemas.openxmlformats.org/drawingml/2006/main" name="Default Design">
  <a:themeElements>
    <a:clrScheme name="">
      <a:dk1>
        <a:srgbClr val="808080"/>
      </a:dk1>
      <a:lt1>
        <a:srgbClr val="FFFFFF"/>
      </a:lt1>
      <a:dk2>
        <a:srgbClr val="000000"/>
      </a:dk2>
      <a:lt2>
        <a:srgbClr val="FFFFFF"/>
      </a:lt2>
      <a:accent1>
        <a:srgbClr val="00CC99"/>
      </a:accent1>
      <a:accent2>
        <a:srgbClr val="3333CC"/>
      </a:accent2>
      <a:accent3>
        <a:srgbClr val="AAAAAA"/>
      </a:accent3>
      <a:accent4>
        <a:srgbClr val="DADADA"/>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TotalTime>
  <Words>882</Words>
  <Application>Microsoft Office PowerPoint</Application>
  <PresentationFormat>On-screen Show (4:3)</PresentationFormat>
  <Paragraphs>95</Paragraphs>
  <Slides>12</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Times New Roman</vt:lpstr>
      <vt:lpstr>Wingdings</vt:lpstr>
      <vt:lpstr>Default Design</vt:lpstr>
      <vt:lpstr>WWI Propaganda</vt:lpstr>
      <vt:lpstr>PDN</vt:lpstr>
      <vt:lpstr>Objectives</vt:lpstr>
      <vt:lpstr>WWI &amp; the Media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WWI Propaganda</dc:title>
  <dc:creator>school</dc:creator>
  <cp:lastModifiedBy>User</cp:lastModifiedBy>
  <cp:revision>20</cp:revision>
  <dcterms:created xsi:type="dcterms:W3CDTF">2010-01-21T14:45:44Z</dcterms:created>
  <dcterms:modified xsi:type="dcterms:W3CDTF">2017-09-20T15:10:38Z</dcterms:modified>
</cp:coreProperties>
</file>