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454" r:id="rId198"/>
    <p:sldId id="455" r:id="rId199"/>
    <p:sldId id="456" r:id="rId200"/>
    <p:sldId id="457" r:id="rId2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44" autoAdjust="0"/>
  </p:normalViewPr>
  <p:slideViewPr>
    <p:cSldViewPr snapToGrid="0">
      <p:cViewPr varScale="1">
        <p:scale>
          <a:sx n="104" d="100"/>
          <a:sy n="104" d="100"/>
        </p:scale>
        <p:origin x="87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microsoft.com/office/2016/11/relationships/changesInfo" Target="changesInfos/changesInfo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alt" userId="fd13fb1c-2923-4df2-9852-9d7e0d04f1b5" providerId="ADAL" clId="{ABE97B57-E8B3-4FAC-A069-4C13E467FDB1}"/>
    <pc:docChg chg="undo custSel addSld delSld modSld sldOrd">
      <pc:chgData name="Karen Malt" userId="fd13fb1c-2923-4df2-9852-9d7e0d04f1b5" providerId="ADAL" clId="{ABE97B57-E8B3-4FAC-A069-4C13E467FDB1}" dt="2024-01-29T19:27:38.837" v="1209" actId="6549"/>
      <pc:docMkLst>
        <pc:docMk/>
      </pc:docMkLst>
      <pc:sldChg chg="modSp mod">
        <pc:chgData name="Karen Malt" userId="fd13fb1c-2923-4df2-9852-9d7e0d04f1b5" providerId="ADAL" clId="{ABE97B57-E8B3-4FAC-A069-4C13E467FDB1}" dt="2024-01-29T14:55:09.443" v="83" actId="120"/>
        <pc:sldMkLst>
          <pc:docMk/>
          <pc:sldMk cId="2690021963" sldId="258"/>
        </pc:sldMkLst>
        <pc:spChg chg="mod">
          <ac:chgData name="Karen Malt" userId="fd13fb1c-2923-4df2-9852-9d7e0d04f1b5" providerId="ADAL" clId="{ABE97B57-E8B3-4FAC-A069-4C13E467FDB1}" dt="2024-01-29T14:54:19.995" v="43" actId="20577"/>
          <ac:spMkLst>
            <pc:docMk/>
            <pc:sldMk cId="2690021963" sldId="258"/>
            <ac:spMk id="2" creationId="{00000000-0000-0000-0000-000000000000}"/>
          </ac:spMkLst>
        </pc:spChg>
        <pc:spChg chg="mod">
          <ac:chgData name="Karen Malt" userId="fd13fb1c-2923-4df2-9852-9d7e0d04f1b5" providerId="ADAL" clId="{ABE97B57-E8B3-4FAC-A069-4C13E467FDB1}" dt="2024-01-29T14:55:09.443" v="83" actId="120"/>
          <ac:spMkLst>
            <pc:docMk/>
            <pc:sldMk cId="2690021963" sldId="258"/>
            <ac:spMk id="3" creationId="{00000000-0000-0000-0000-000000000000}"/>
          </ac:spMkLst>
        </pc:spChg>
      </pc:sldChg>
      <pc:sldChg chg="modSp mod">
        <pc:chgData name="Karen Malt" userId="fd13fb1c-2923-4df2-9852-9d7e0d04f1b5" providerId="ADAL" clId="{ABE97B57-E8B3-4FAC-A069-4C13E467FDB1}" dt="2024-01-29T14:55:44.427" v="128" actId="33524"/>
        <pc:sldMkLst>
          <pc:docMk/>
          <pc:sldMk cId="3334461533" sldId="259"/>
        </pc:sldMkLst>
        <pc:spChg chg="mod">
          <ac:chgData name="Karen Malt" userId="fd13fb1c-2923-4df2-9852-9d7e0d04f1b5" providerId="ADAL" clId="{ABE97B57-E8B3-4FAC-A069-4C13E467FDB1}" dt="2024-01-29T14:55:34.169" v="127" actId="20577"/>
          <ac:spMkLst>
            <pc:docMk/>
            <pc:sldMk cId="3334461533" sldId="259"/>
            <ac:spMk id="2" creationId="{00000000-0000-0000-0000-000000000000}"/>
          </ac:spMkLst>
        </pc:spChg>
        <pc:spChg chg="mod">
          <ac:chgData name="Karen Malt" userId="fd13fb1c-2923-4df2-9852-9d7e0d04f1b5" providerId="ADAL" clId="{ABE97B57-E8B3-4FAC-A069-4C13E467FDB1}" dt="2024-01-29T14:55:44.427" v="128" actId="33524"/>
          <ac:spMkLst>
            <pc:docMk/>
            <pc:sldMk cId="3334461533" sldId="259"/>
            <ac:spMk id="3" creationId="{00000000-0000-0000-0000-000000000000}"/>
          </ac:spMkLst>
        </pc:spChg>
      </pc:sldChg>
      <pc:sldChg chg="modSp mod">
        <pc:chgData name="Karen Malt" userId="fd13fb1c-2923-4df2-9852-9d7e0d04f1b5" providerId="ADAL" clId="{ABE97B57-E8B3-4FAC-A069-4C13E467FDB1}" dt="2024-01-29T14:56:20.302" v="148" actId="20577"/>
        <pc:sldMkLst>
          <pc:docMk/>
          <pc:sldMk cId="633418952" sldId="260"/>
        </pc:sldMkLst>
        <pc:spChg chg="mod">
          <ac:chgData name="Karen Malt" userId="fd13fb1c-2923-4df2-9852-9d7e0d04f1b5" providerId="ADAL" clId="{ABE97B57-E8B3-4FAC-A069-4C13E467FDB1}" dt="2024-01-29T14:56:20.302" v="148" actId="20577"/>
          <ac:spMkLst>
            <pc:docMk/>
            <pc:sldMk cId="633418952" sldId="260"/>
            <ac:spMk id="2" creationId="{00000000-0000-0000-0000-000000000000}"/>
          </ac:spMkLst>
        </pc:spChg>
      </pc:sldChg>
      <pc:sldChg chg="modSp mod">
        <pc:chgData name="Karen Malt" userId="fd13fb1c-2923-4df2-9852-9d7e0d04f1b5" providerId="ADAL" clId="{ABE97B57-E8B3-4FAC-A069-4C13E467FDB1}" dt="2024-01-29T14:58:06.641" v="173" actId="20577"/>
        <pc:sldMkLst>
          <pc:docMk/>
          <pc:sldMk cId="2141485755" sldId="261"/>
        </pc:sldMkLst>
        <pc:spChg chg="mod">
          <ac:chgData name="Karen Malt" userId="fd13fb1c-2923-4df2-9852-9d7e0d04f1b5" providerId="ADAL" clId="{ABE97B57-E8B3-4FAC-A069-4C13E467FDB1}" dt="2024-01-29T14:58:06.641" v="173" actId="20577"/>
          <ac:spMkLst>
            <pc:docMk/>
            <pc:sldMk cId="2141485755" sldId="261"/>
            <ac:spMk id="2" creationId="{00000000-0000-0000-0000-000000000000}"/>
          </ac:spMkLst>
        </pc:spChg>
      </pc:sldChg>
      <pc:sldChg chg="modSp mod">
        <pc:chgData name="Karen Malt" userId="fd13fb1c-2923-4df2-9852-9d7e0d04f1b5" providerId="ADAL" clId="{ABE97B57-E8B3-4FAC-A069-4C13E467FDB1}" dt="2024-01-29T14:58:49.864" v="192" actId="20577"/>
        <pc:sldMkLst>
          <pc:docMk/>
          <pc:sldMk cId="1786870173" sldId="262"/>
        </pc:sldMkLst>
        <pc:spChg chg="mod">
          <ac:chgData name="Karen Malt" userId="fd13fb1c-2923-4df2-9852-9d7e0d04f1b5" providerId="ADAL" clId="{ABE97B57-E8B3-4FAC-A069-4C13E467FDB1}" dt="2024-01-29T14:58:49.864" v="192" actId="20577"/>
          <ac:spMkLst>
            <pc:docMk/>
            <pc:sldMk cId="1786870173" sldId="262"/>
            <ac:spMk id="2" creationId="{00000000-0000-0000-0000-000000000000}"/>
          </ac:spMkLst>
        </pc:spChg>
      </pc:sldChg>
      <pc:sldChg chg="modSp mod">
        <pc:chgData name="Karen Malt" userId="fd13fb1c-2923-4df2-9852-9d7e0d04f1b5" providerId="ADAL" clId="{ABE97B57-E8B3-4FAC-A069-4C13E467FDB1}" dt="2024-01-29T14:59:13.592" v="212" actId="33524"/>
        <pc:sldMkLst>
          <pc:docMk/>
          <pc:sldMk cId="3652784136" sldId="263"/>
        </pc:sldMkLst>
        <pc:spChg chg="mod">
          <ac:chgData name="Karen Malt" userId="fd13fb1c-2923-4df2-9852-9d7e0d04f1b5" providerId="ADAL" clId="{ABE97B57-E8B3-4FAC-A069-4C13E467FDB1}" dt="2024-01-29T14:59:00.392" v="211" actId="20577"/>
          <ac:spMkLst>
            <pc:docMk/>
            <pc:sldMk cId="3652784136" sldId="263"/>
            <ac:spMk id="2" creationId="{00000000-0000-0000-0000-000000000000}"/>
          </ac:spMkLst>
        </pc:spChg>
        <pc:spChg chg="mod">
          <ac:chgData name="Karen Malt" userId="fd13fb1c-2923-4df2-9852-9d7e0d04f1b5" providerId="ADAL" clId="{ABE97B57-E8B3-4FAC-A069-4C13E467FDB1}" dt="2024-01-29T14:59:13.592" v="212" actId="33524"/>
          <ac:spMkLst>
            <pc:docMk/>
            <pc:sldMk cId="3652784136" sldId="263"/>
            <ac:spMk id="3" creationId="{00000000-0000-0000-0000-000000000000}"/>
          </ac:spMkLst>
        </pc:spChg>
      </pc:sldChg>
      <pc:sldChg chg="modSp mod">
        <pc:chgData name="Karen Malt" userId="fd13fb1c-2923-4df2-9852-9d7e0d04f1b5" providerId="ADAL" clId="{ABE97B57-E8B3-4FAC-A069-4C13E467FDB1}" dt="2024-01-29T14:59:33.108" v="234" actId="33524"/>
        <pc:sldMkLst>
          <pc:docMk/>
          <pc:sldMk cId="2527609812" sldId="264"/>
        </pc:sldMkLst>
        <pc:spChg chg="mod">
          <ac:chgData name="Karen Malt" userId="fd13fb1c-2923-4df2-9852-9d7e0d04f1b5" providerId="ADAL" clId="{ABE97B57-E8B3-4FAC-A069-4C13E467FDB1}" dt="2024-01-29T14:59:26.819" v="233" actId="20577"/>
          <ac:spMkLst>
            <pc:docMk/>
            <pc:sldMk cId="2527609812" sldId="264"/>
            <ac:spMk id="2" creationId="{00000000-0000-0000-0000-000000000000}"/>
          </ac:spMkLst>
        </pc:spChg>
        <pc:spChg chg="mod">
          <ac:chgData name="Karen Malt" userId="fd13fb1c-2923-4df2-9852-9d7e0d04f1b5" providerId="ADAL" clId="{ABE97B57-E8B3-4FAC-A069-4C13E467FDB1}" dt="2024-01-29T14:59:33.108" v="234" actId="33524"/>
          <ac:spMkLst>
            <pc:docMk/>
            <pc:sldMk cId="2527609812" sldId="264"/>
            <ac:spMk id="3" creationId="{00000000-0000-0000-0000-000000000000}"/>
          </ac:spMkLst>
        </pc:spChg>
      </pc:sldChg>
      <pc:sldChg chg="modSp mod">
        <pc:chgData name="Karen Malt" userId="fd13fb1c-2923-4df2-9852-9d7e0d04f1b5" providerId="ADAL" clId="{ABE97B57-E8B3-4FAC-A069-4C13E467FDB1}" dt="2024-01-29T15:00:06.203" v="254" actId="33524"/>
        <pc:sldMkLst>
          <pc:docMk/>
          <pc:sldMk cId="2759452148" sldId="265"/>
        </pc:sldMkLst>
        <pc:spChg chg="mod">
          <ac:chgData name="Karen Malt" userId="fd13fb1c-2923-4df2-9852-9d7e0d04f1b5" providerId="ADAL" clId="{ABE97B57-E8B3-4FAC-A069-4C13E467FDB1}" dt="2024-01-29T14:59:54.547" v="253" actId="20577"/>
          <ac:spMkLst>
            <pc:docMk/>
            <pc:sldMk cId="2759452148" sldId="265"/>
            <ac:spMk id="2" creationId="{00000000-0000-0000-0000-000000000000}"/>
          </ac:spMkLst>
        </pc:spChg>
        <pc:spChg chg="mod">
          <ac:chgData name="Karen Malt" userId="fd13fb1c-2923-4df2-9852-9d7e0d04f1b5" providerId="ADAL" clId="{ABE97B57-E8B3-4FAC-A069-4C13E467FDB1}" dt="2024-01-29T15:00:06.203" v="254" actId="33524"/>
          <ac:spMkLst>
            <pc:docMk/>
            <pc:sldMk cId="2759452148" sldId="265"/>
            <ac:spMk id="3" creationId="{00000000-0000-0000-0000-000000000000}"/>
          </ac:spMkLst>
        </pc:spChg>
      </pc:sldChg>
      <pc:sldChg chg="modSp mod">
        <pc:chgData name="Karen Malt" userId="fd13fb1c-2923-4df2-9852-9d7e0d04f1b5" providerId="ADAL" clId="{ABE97B57-E8B3-4FAC-A069-4C13E467FDB1}" dt="2024-01-29T15:00:27.610" v="273" actId="20577"/>
        <pc:sldMkLst>
          <pc:docMk/>
          <pc:sldMk cId="3013890654" sldId="266"/>
        </pc:sldMkLst>
        <pc:spChg chg="mod">
          <ac:chgData name="Karen Malt" userId="fd13fb1c-2923-4df2-9852-9d7e0d04f1b5" providerId="ADAL" clId="{ABE97B57-E8B3-4FAC-A069-4C13E467FDB1}" dt="2024-01-29T15:00:27.610" v="273" actId="20577"/>
          <ac:spMkLst>
            <pc:docMk/>
            <pc:sldMk cId="3013890654" sldId="266"/>
            <ac:spMk id="2" creationId="{00000000-0000-0000-0000-000000000000}"/>
          </ac:spMkLst>
        </pc:spChg>
      </pc:sldChg>
      <pc:sldChg chg="modSp mod">
        <pc:chgData name="Karen Malt" userId="fd13fb1c-2923-4df2-9852-9d7e0d04f1b5" providerId="ADAL" clId="{ABE97B57-E8B3-4FAC-A069-4C13E467FDB1}" dt="2024-01-29T15:00:56.430" v="292" actId="20577"/>
        <pc:sldMkLst>
          <pc:docMk/>
          <pc:sldMk cId="2378216629" sldId="267"/>
        </pc:sldMkLst>
        <pc:spChg chg="mod">
          <ac:chgData name="Karen Malt" userId="fd13fb1c-2923-4df2-9852-9d7e0d04f1b5" providerId="ADAL" clId="{ABE97B57-E8B3-4FAC-A069-4C13E467FDB1}" dt="2024-01-29T15:00:56.430" v="292" actId="20577"/>
          <ac:spMkLst>
            <pc:docMk/>
            <pc:sldMk cId="2378216629" sldId="267"/>
            <ac:spMk id="2" creationId="{00000000-0000-0000-0000-000000000000}"/>
          </ac:spMkLst>
        </pc:spChg>
      </pc:sldChg>
      <pc:sldChg chg="modSp mod">
        <pc:chgData name="Karen Malt" userId="fd13fb1c-2923-4df2-9852-9d7e0d04f1b5" providerId="ADAL" clId="{ABE97B57-E8B3-4FAC-A069-4C13E467FDB1}" dt="2024-01-29T15:01:06.500" v="311" actId="20577"/>
        <pc:sldMkLst>
          <pc:docMk/>
          <pc:sldMk cId="159794174" sldId="268"/>
        </pc:sldMkLst>
        <pc:spChg chg="mod">
          <ac:chgData name="Karen Malt" userId="fd13fb1c-2923-4df2-9852-9d7e0d04f1b5" providerId="ADAL" clId="{ABE97B57-E8B3-4FAC-A069-4C13E467FDB1}" dt="2024-01-29T15:01:06.500" v="311" actId="20577"/>
          <ac:spMkLst>
            <pc:docMk/>
            <pc:sldMk cId="159794174" sldId="268"/>
            <ac:spMk id="2" creationId="{00000000-0000-0000-0000-000000000000}"/>
          </ac:spMkLst>
        </pc:spChg>
      </pc:sldChg>
      <pc:sldChg chg="modSp mod">
        <pc:chgData name="Karen Malt" userId="fd13fb1c-2923-4df2-9852-9d7e0d04f1b5" providerId="ADAL" clId="{ABE97B57-E8B3-4FAC-A069-4C13E467FDB1}" dt="2024-01-29T15:01:15.810" v="330" actId="20577"/>
        <pc:sldMkLst>
          <pc:docMk/>
          <pc:sldMk cId="4225654554" sldId="269"/>
        </pc:sldMkLst>
        <pc:spChg chg="mod">
          <ac:chgData name="Karen Malt" userId="fd13fb1c-2923-4df2-9852-9d7e0d04f1b5" providerId="ADAL" clId="{ABE97B57-E8B3-4FAC-A069-4C13E467FDB1}" dt="2024-01-29T15:01:15.810" v="330" actId="20577"/>
          <ac:spMkLst>
            <pc:docMk/>
            <pc:sldMk cId="4225654554" sldId="269"/>
            <ac:spMk id="2" creationId="{00000000-0000-0000-0000-000000000000}"/>
          </ac:spMkLst>
        </pc:spChg>
      </pc:sldChg>
      <pc:sldChg chg="modSp mod">
        <pc:chgData name="Karen Malt" userId="fd13fb1c-2923-4df2-9852-9d7e0d04f1b5" providerId="ADAL" clId="{ABE97B57-E8B3-4FAC-A069-4C13E467FDB1}" dt="2024-01-29T15:02:09.114" v="350" actId="33524"/>
        <pc:sldMkLst>
          <pc:docMk/>
          <pc:sldMk cId="1224139741" sldId="270"/>
        </pc:sldMkLst>
        <pc:spChg chg="mod">
          <ac:chgData name="Karen Malt" userId="fd13fb1c-2923-4df2-9852-9d7e0d04f1b5" providerId="ADAL" clId="{ABE97B57-E8B3-4FAC-A069-4C13E467FDB1}" dt="2024-01-29T15:02:04.390" v="349" actId="20577"/>
          <ac:spMkLst>
            <pc:docMk/>
            <pc:sldMk cId="1224139741" sldId="270"/>
            <ac:spMk id="2" creationId="{00000000-0000-0000-0000-000000000000}"/>
          </ac:spMkLst>
        </pc:spChg>
        <pc:spChg chg="mod">
          <ac:chgData name="Karen Malt" userId="fd13fb1c-2923-4df2-9852-9d7e0d04f1b5" providerId="ADAL" clId="{ABE97B57-E8B3-4FAC-A069-4C13E467FDB1}" dt="2024-01-29T15:02:09.114" v="350" actId="33524"/>
          <ac:spMkLst>
            <pc:docMk/>
            <pc:sldMk cId="1224139741" sldId="270"/>
            <ac:spMk id="3" creationId="{00000000-0000-0000-0000-000000000000}"/>
          </ac:spMkLst>
        </pc:spChg>
      </pc:sldChg>
      <pc:sldChg chg="modSp mod">
        <pc:chgData name="Karen Malt" userId="fd13fb1c-2923-4df2-9852-9d7e0d04f1b5" providerId="ADAL" clId="{ABE97B57-E8B3-4FAC-A069-4C13E467FDB1}" dt="2024-01-29T15:02:27.546" v="369" actId="20577"/>
        <pc:sldMkLst>
          <pc:docMk/>
          <pc:sldMk cId="478996510" sldId="271"/>
        </pc:sldMkLst>
        <pc:spChg chg="mod">
          <ac:chgData name="Karen Malt" userId="fd13fb1c-2923-4df2-9852-9d7e0d04f1b5" providerId="ADAL" clId="{ABE97B57-E8B3-4FAC-A069-4C13E467FDB1}" dt="2024-01-29T15:02:27.546" v="369" actId="20577"/>
          <ac:spMkLst>
            <pc:docMk/>
            <pc:sldMk cId="478996510" sldId="271"/>
            <ac:spMk id="2" creationId="{00000000-0000-0000-0000-000000000000}"/>
          </ac:spMkLst>
        </pc:spChg>
      </pc:sldChg>
      <pc:sldChg chg="modSp mod">
        <pc:chgData name="Karen Malt" userId="fd13fb1c-2923-4df2-9852-9d7e0d04f1b5" providerId="ADAL" clId="{ABE97B57-E8B3-4FAC-A069-4C13E467FDB1}" dt="2024-01-29T15:02:43.921" v="388" actId="20577"/>
        <pc:sldMkLst>
          <pc:docMk/>
          <pc:sldMk cId="3528699460" sldId="272"/>
        </pc:sldMkLst>
        <pc:spChg chg="mod">
          <ac:chgData name="Karen Malt" userId="fd13fb1c-2923-4df2-9852-9d7e0d04f1b5" providerId="ADAL" clId="{ABE97B57-E8B3-4FAC-A069-4C13E467FDB1}" dt="2024-01-29T15:02:43.921" v="388" actId="20577"/>
          <ac:spMkLst>
            <pc:docMk/>
            <pc:sldMk cId="3528699460" sldId="272"/>
            <ac:spMk id="2" creationId="{00000000-0000-0000-0000-000000000000}"/>
          </ac:spMkLst>
        </pc:spChg>
      </pc:sldChg>
      <pc:sldChg chg="modSp mod">
        <pc:chgData name="Karen Malt" userId="fd13fb1c-2923-4df2-9852-9d7e0d04f1b5" providerId="ADAL" clId="{ABE97B57-E8B3-4FAC-A069-4C13E467FDB1}" dt="2024-01-29T15:03:04.600" v="407" actId="20577"/>
        <pc:sldMkLst>
          <pc:docMk/>
          <pc:sldMk cId="3734339795" sldId="273"/>
        </pc:sldMkLst>
        <pc:spChg chg="mod">
          <ac:chgData name="Karen Malt" userId="fd13fb1c-2923-4df2-9852-9d7e0d04f1b5" providerId="ADAL" clId="{ABE97B57-E8B3-4FAC-A069-4C13E467FDB1}" dt="2024-01-29T15:03:04.600" v="407" actId="20577"/>
          <ac:spMkLst>
            <pc:docMk/>
            <pc:sldMk cId="3734339795" sldId="273"/>
            <ac:spMk id="2" creationId="{00000000-0000-0000-0000-000000000000}"/>
          </ac:spMkLst>
        </pc:spChg>
      </pc:sldChg>
      <pc:sldChg chg="modSp mod">
        <pc:chgData name="Karen Malt" userId="fd13fb1c-2923-4df2-9852-9d7e0d04f1b5" providerId="ADAL" clId="{ABE97B57-E8B3-4FAC-A069-4C13E467FDB1}" dt="2024-01-29T15:03:17.469" v="426" actId="20577"/>
        <pc:sldMkLst>
          <pc:docMk/>
          <pc:sldMk cId="1240363990" sldId="274"/>
        </pc:sldMkLst>
        <pc:spChg chg="mod">
          <ac:chgData name="Karen Malt" userId="fd13fb1c-2923-4df2-9852-9d7e0d04f1b5" providerId="ADAL" clId="{ABE97B57-E8B3-4FAC-A069-4C13E467FDB1}" dt="2024-01-29T15:03:17.469" v="426" actId="20577"/>
          <ac:spMkLst>
            <pc:docMk/>
            <pc:sldMk cId="1240363990" sldId="274"/>
            <ac:spMk id="2" creationId="{00000000-0000-0000-0000-000000000000}"/>
          </ac:spMkLst>
        </pc:spChg>
      </pc:sldChg>
      <pc:sldChg chg="modSp mod">
        <pc:chgData name="Karen Malt" userId="fd13fb1c-2923-4df2-9852-9d7e0d04f1b5" providerId="ADAL" clId="{ABE97B57-E8B3-4FAC-A069-4C13E467FDB1}" dt="2024-01-29T15:03:34.507" v="445" actId="20577"/>
        <pc:sldMkLst>
          <pc:docMk/>
          <pc:sldMk cId="2061330259" sldId="275"/>
        </pc:sldMkLst>
        <pc:spChg chg="mod">
          <ac:chgData name="Karen Malt" userId="fd13fb1c-2923-4df2-9852-9d7e0d04f1b5" providerId="ADAL" clId="{ABE97B57-E8B3-4FAC-A069-4C13E467FDB1}" dt="2024-01-29T15:03:34.507" v="445" actId="20577"/>
          <ac:spMkLst>
            <pc:docMk/>
            <pc:sldMk cId="2061330259" sldId="275"/>
            <ac:spMk id="2" creationId="{00000000-0000-0000-0000-000000000000}"/>
          </ac:spMkLst>
        </pc:spChg>
      </pc:sldChg>
      <pc:sldChg chg="modSp mod">
        <pc:chgData name="Karen Malt" userId="fd13fb1c-2923-4df2-9852-9d7e0d04f1b5" providerId="ADAL" clId="{ABE97B57-E8B3-4FAC-A069-4C13E467FDB1}" dt="2024-01-29T15:03:47.848" v="465" actId="20577"/>
        <pc:sldMkLst>
          <pc:docMk/>
          <pc:sldMk cId="2625766194" sldId="276"/>
        </pc:sldMkLst>
        <pc:spChg chg="mod">
          <ac:chgData name="Karen Malt" userId="fd13fb1c-2923-4df2-9852-9d7e0d04f1b5" providerId="ADAL" clId="{ABE97B57-E8B3-4FAC-A069-4C13E467FDB1}" dt="2024-01-29T15:03:47.848" v="465" actId="20577"/>
          <ac:spMkLst>
            <pc:docMk/>
            <pc:sldMk cId="2625766194" sldId="276"/>
            <ac:spMk id="2" creationId="{00000000-0000-0000-0000-000000000000}"/>
          </ac:spMkLst>
        </pc:spChg>
      </pc:sldChg>
      <pc:sldChg chg="modSp mod">
        <pc:chgData name="Karen Malt" userId="fd13fb1c-2923-4df2-9852-9d7e0d04f1b5" providerId="ADAL" clId="{ABE97B57-E8B3-4FAC-A069-4C13E467FDB1}" dt="2024-01-29T15:04:22.376" v="484" actId="20577"/>
        <pc:sldMkLst>
          <pc:docMk/>
          <pc:sldMk cId="1641011370" sldId="277"/>
        </pc:sldMkLst>
        <pc:spChg chg="mod">
          <ac:chgData name="Karen Malt" userId="fd13fb1c-2923-4df2-9852-9d7e0d04f1b5" providerId="ADAL" clId="{ABE97B57-E8B3-4FAC-A069-4C13E467FDB1}" dt="2024-01-29T15:04:22.376" v="484" actId="20577"/>
          <ac:spMkLst>
            <pc:docMk/>
            <pc:sldMk cId="1641011370" sldId="277"/>
            <ac:spMk id="2" creationId="{00000000-0000-0000-0000-000000000000}"/>
          </ac:spMkLst>
        </pc:spChg>
      </pc:sldChg>
      <pc:sldChg chg="modSp mod">
        <pc:chgData name="Karen Malt" userId="fd13fb1c-2923-4df2-9852-9d7e0d04f1b5" providerId="ADAL" clId="{ABE97B57-E8B3-4FAC-A069-4C13E467FDB1}" dt="2024-01-29T15:04:59.438" v="511" actId="20577"/>
        <pc:sldMkLst>
          <pc:docMk/>
          <pc:sldMk cId="391685601" sldId="278"/>
        </pc:sldMkLst>
        <pc:spChg chg="mod">
          <ac:chgData name="Karen Malt" userId="fd13fb1c-2923-4df2-9852-9d7e0d04f1b5" providerId="ADAL" clId="{ABE97B57-E8B3-4FAC-A069-4C13E467FDB1}" dt="2024-01-29T15:04:39.760" v="503" actId="20577"/>
          <ac:spMkLst>
            <pc:docMk/>
            <pc:sldMk cId="391685601" sldId="278"/>
            <ac:spMk id="2" creationId="{00000000-0000-0000-0000-000000000000}"/>
          </ac:spMkLst>
        </pc:spChg>
        <pc:spChg chg="mod">
          <ac:chgData name="Karen Malt" userId="fd13fb1c-2923-4df2-9852-9d7e0d04f1b5" providerId="ADAL" clId="{ABE97B57-E8B3-4FAC-A069-4C13E467FDB1}" dt="2024-01-29T15:04:59.438" v="511" actId="20577"/>
          <ac:spMkLst>
            <pc:docMk/>
            <pc:sldMk cId="391685601" sldId="278"/>
            <ac:spMk id="3" creationId="{00000000-0000-0000-0000-000000000000}"/>
          </ac:spMkLst>
        </pc:spChg>
      </pc:sldChg>
      <pc:sldChg chg="modSp mod">
        <pc:chgData name="Karen Malt" userId="fd13fb1c-2923-4df2-9852-9d7e0d04f1b5" providerId="ADAL" clId="{ABE97B57-E8B3-4FAC-A069-4C13E467FDB1}" dt="2024-01-29T15:05:14.294" v="530" actId="20577"/>
        <pc:sldMkLst>
          <pc:docMk/>
          <pc:sldMk cId="2282821260" sldId="279"/>
        </pc:sldMkLst>
        <pc:spChg chg="mod">
          <ac:chgData name="Karen Malt" userId="fd13fb1c-2923-4df2-9852-9d7e0d04f1b5" providerId="ADAL" clId="{ABE97B57-E8B3-4FAC-A069-4C13E467FDB1}" dt="2024-01-29T15:05:14.294" v="530" actId="20577"/>
          <ac:spMkLst>
            <pc:docMk/>
            <pc:sldMk cId="2282821260" sldId="279"/>
            <ac:spMk id="2" creationId="{00000000-0000-0000-0000-000000000000}"/>
          </ac:spMkLst>
        </pc:spChg>
      </pc:sldChg>
      <pc:sldChg chg="modSp mod">
        <pc:chgData name="Karen Malt" userId="fd13fb1c-2923-4df2-9852-9d7e0d04f1b5" providerId="ADAL" clId="{ABE97B57-E8B3-4FAC-A069-4C13E467FDB1}" dt="2024-01-29T15:05:28.630" v="549" actId="20577"/>
        <pc:sldMkLst>
          <pc:docMk/>
          <pc:sldMk cId="3136121828" sldId="280"/>
        </pc:sldMkLst>
        <pc:spChg chg="mod">
          <ac:chgData name="Karen Malt" userId="fd13fb1c-2923-4df2-9852-9d7e0d04f1b5" providerId="ADAL" clId="{ABE97B57-E8B3-4FAC-A069-4C13E467FDB1}" dt="2024-01-29T15:05:28.630" v="549" actId="20577"/>
          <ac:spMkLst>
            <pc:docMk/>
            <pc:sldMk cId="3136121828" sldId="280"/>
            <ac:spMk id="2" creationId="{00000000-0000-0000-0000-000000000000}"/>
          </ac:spMkLst>
        </pc:spChg>
      </pc:sldChg>
      <pc:sldChg chg="modSp mod">
        <pc:chgData name="Karen Malt" userId="fd13fb1c-2923-4df2-9852-9d7e0d04f1b5" providerId="ADAL" clId="{ABE97B57-E8B3-4FAC-A069-4C13E467FDB1}" dt="2024-01-29T15:05:41.761" v="568" actId="20577"/>
        <pc:sldMkLst>
          <pc:docMk/>
          <pc:sldMk cId="1865856806" sldId="281"/>
        </pc:sldMkLst>
        <pc:spChg chg="mod">
          <ac:chgData name="Karen Malt" userId="fd13fb1c-2923-4df2-9852-9d7e0d04f1b5" providerId="ADAL" clId="{ABE97B57-E8B3-4FAC-A069-4C13E467FDB1}" dt="2024-01-29T15:05:41.761" v="568" actId="20577"/>
          <ac:spMkLst>
            <pc:docMk/>
            <pc:sldMk cId="1865856806" sldId="281"/>
            <ac:spMk id="2" creationId="{00000000-0000-0000-0000-000000000000}"/>
          </ac:spMkLst>
        </pc:spChg>
      </pc:sldChg>
      <pc:sldChg chg="modSp mod">
        <pc:chgData name="Karen Malt" userId="fd13fb1c-2923-4df2-9852-9d7e0d04f1b5" providerId="ADAL" clId="{ABE97B57-E8B3-4FAC-A069-4C13E467FDB1}" dt="2024-01-29T15:06:02.200" v="588" actId="20577"/>
        <pc:sldMkLst>
          <pc:docMk/>
          <pc:sldMk cId="1466267123" sldId="282"/>
        </pc:sldMkLst>
        <pc:spChg chg="mod">
          <ac:chgData name="Karen Malt" userId="fd13fb1c-2923-4df2-9852-9d7e0d04f1b5" providerId="ADAL" clId="{ABE97B57-E8B3-4FAC-A069-4C13E467FDB1}" dt="2024-01-29T15:06:02.200" v="588" actId="20577"/>
          <ac:spMkLst>
            <pc:docMk/>
            <pc:sldMk cId="1466267123" sldId="282"/>
            <ac:spMk id="2" creationId="{00000000-0000-0000-0000-000000000000}"/>
          </ac:spMkLst>
        </pc:spChg>
      </pc:sldChg>
      <pc:sldChg chg="modSp mod">
        <pc:chgData name="Karen Malt" userId="fd13fb1c-2923-4df2-9852-9d7e0d04f1b5" providerId="ADAL" clId="{ABE97B57-E8B3-4FAC-A069-4C13E467FDB1}" dt="2024-01-29T15:06:34.172" v="611" actId="33524"/>
        <pc:sldMkLst>
          <pc:docMk/>
          <pc:sldMk cId="3060728010" sldId="283"/>
        </pc:sldMkLst>
        <pc:spChg chg="mod">
          <ac:chgData name="Karen Malt" userId="fd13fb1c-2923-4df2-9852-9d7e0d04f1b5" providerId="ADAL" clId="{ABE97B57-E8B3-4FAC-A069-4C13E467FDB1}" dt="2024-01-29T15:06:19.762" v="608" actId="20577"/>
          <ac:spMkLst>
            <pc:docMk/>
            <pc:sldMk cId="3060728010" sldId="283"/>
            <ac:spMk id="2" creationId="{00000000-0000-0000-0000-000000000000}"/>
          </ac:spMkLst>
        </pc:spChg>
        <pc:spChg chg="mod">
          <ac:chgData name="Karen Malt" userId="fd13fb1c-2923-4df2-9852-9d7e0d04f1b5" providerId="ADAL" clId="{ABE97B57-E8B3-4FAC-A069-4C13E467FDB1}" dt="2024-01-29T15:06:34.172" v="611" actId="33524"/>
          <ac:spMkLst>
            <pc:docMk/>
            <pc:sldMk cId="3060728010" sldId="283"/>
            <ac:spMk id="3" creationId="{00000000-0000-0000-0000-000000000000}"/>
          </ac:spMkLst>
        </pc:spChg>
      </pc:sldChg>
      <pc:sldChg chg="modSp mod">
        <pc:chgData name="Karen Malt" userId="fd13fb1c-2923-4df2-9852-9d7e0d04f1b5" providerId="ADAL" clId="{ABE97B57-E8B3-4FAC-A069-4C13E467FDB1}" dt="2024-01-29T15:06:48.666" v="631" actId="20577"/>
        <pc:sldMkLst>
          <pc:docMk/>
          <pc:sldMk cId="3481526303" sldId="284"/>
        </pc:sldMkLst>
        <pc:spChg chg="mod">
          <ac:chgData name="Karen Malt" userId="fd13fb1c-2923-4df2-9852-9d7e0d04f1b5" providerId="ADAL" clId="{ABE97B57-E8B3-4FAC-A069-4C13E467FDB1}" dt="2024-01-29T15:06:48.666" v="631" actId="20577"/>
          <ac:spMkLst>
            <pc:docMk/>
            <pc:sldMk cId="3481526303" sldId="284"/>
            <ac:spMk id="2" creationId="{00000000-0000-0000-0000-000000000000}"/>
          </ac:spMkLst>
        </pc:spChg>
      </pc:sldChg>
      <pc:sldChg chg="modSp mod">
        <pc:chgData name="Karen Malt" userId="fd13fb1c-2923-4df2-9852-9d7e0d04f1b5" providerId="ADAL" clId="{ABE97B57-E8B3-4FAC-A069-4C13E467FDB1}" dt="2024-01-29T15:07:23.307" v="652" actId="33524"/>
        <pc:sldMkLst>
          <pc:docMk/>
          <pc:sldMk cId="1864885164" sldId="285"/>
        </pc:sldMkLst>
        <pc:spChg chg="mod">
          <ac:chgData name="Karen Malt" userId="fd13fb1c-2923-4df2-9852-9d7e0d04f1b5" providerId="ADAL" clId="{ABE97B57-E8B3-4FAC-A069-4C13E467FDB1}" dt="2024-01-29T15:07:06.266" v="651" actId="20577"/>
          <ac:spMkLst>
            <pc:docMk/>
            <pc:sldMk cId="1864885164" sldId="285"/>
            <ac:spMk id="2" creationId="{00000000-0000-0000-0000-000000000000}"/>
          </ac:spMkLst>
        </pc:spChg>
        <pc:spChg chg="mod">
          <ac:chgData name="Karen Malt" userId="fd13fb1c-2923-4df2-9852-9d7e0d04f1b5" providerId="ADAL" clId="{ABE97B57-E8B3-4FAC-A069-4C13E467FDB1}" dt="2024-01-29T15:07:23.307" v="652" actId="33524"/>
          <ac:spMkLst>
            <pc:docMk/>
            <pc:sldMk cId="1864885164" sldId="285"/>
            <ac:spMk id="3" creationId="{00000000-0000-0000-0000-000000000000}"/>
          </ac:spMkLst>
        </pc:spChg>
      </pc:sldChg>
      <pc:sldChg chg="modSp mod">
        <pc:chgData name="Karen Malt" userId="fd13fb1c-2923-4df2-9852-9d7e0d04f1b5" providerId="ADAL" clId="{ABE97B57-E8B3-4FAC-A069-4C13E467FDB1}" dt="2024-01-29T15:08:29.131" v="674" actId="20577"/>
        <pc:sldMkLst>
          <pc:docMk/>
          <pc:sldMk cId="2582007557" sldId="286"/>
        </pc:sldMkLst>
        <pc:spChg chg="mod">
          <ac:chgData name="Karen Malt" userId="fd13fb1c-2923-4df2-9852-9d7e0d04f1b5" providerId="ADAL" clId="{ABE97B57-E8B3-4FAC-A069-4C13E467FDB1}" dt="2024-01-29T15:08:29.131" v="674" actId="20577"/>
          <ac:spMkLst>
            <pc:docMk/>
            <pc:sldMk cId="2582007557" sldId="286"/>
            <ac:spMk id="2" creationId="{00000000-0000-0000-0000-000000000000}"/>
          </ac:spMkLst>
        </pc:spChg>
      </pc:sldChg>
      <pc:sldChg chg="modSp mod">
        <pc:chgData name="Karen Malt" userId="fd13fb1c-2923-4df2-9852-9d7e0d04f1b5" providerId="ADAL" clId="{ABE97B57-E8B3-4FAC-A069-4C13E467FDB1}" dt="2024-01-29T15:11:33.803" v="676" actId="33524"/>
        <pc:sldMkLst>
          <pc:docMk/>
          <pc:sldMk cId="604520023" sldId="292"/>
        </pc:sldMkLst>
        <pc:spChg chg="mod">
          <ac:chgData name="Karen Malt" userId="fd13fb1c-2923-4df2-9852-9d7e0d04f1b5" providerId="ADAL" clId="{ABE97B57-E8B3-4FAC-A069-4C13E467FDB1}" dt="2024-01-29T15:11:33.803" v="676" actId="33524"/>
          <ac:spMkLst>
            <pc:docMk/>
            <pc:sldMk cId="604520023" sldId="292"/>
            <ac:spMk id="3" creationId="{00000000-0000-0000-0000-000000000000}"/>
          </ac:spMkLst>
        </pc:spChg>
      </pc:sldChg>
      <pc:sldChg chg="del">
        <pc:chgData name="Karen Malt" userId="fd13fb1c-2923-4df2-9852-9d7e0d04f1b5" providerId="ADAL" clId="{ABE97B57-E8B3-4FAC-A069-4C13E467FDB1}" dt="2024-01-29T15:12:08.902" v="677" actId="47"/>
        <pc:sldMkLst>
          <pc:docMk/>
          <pc:sldMk cId="3292804883" sldId="294"/>
        </pc:sldMkLst>
      </pc:sldChg>
      <pc:sldChg chg="modSp mod">
        <pc:chgData name="Karen Malt" userId="fd13fb1c-2923-4df2-9852-9d7e0d04f1b5" providerId="ADAL" clId="{ABE97B57-E8B3-4FAC-A069-4C13E467FDB1}" dt="2024-01-29T15:14:00.204" v="678" actId="33524"/>
        <pc:sldMkLst>
          <pc:docMk/>
          <pc:sldMk cId="3265854489" sldId="303"/>
        </pc:sldMkLst>
        <pc:spChg chg="mod">
          <ac:chgData name="Karen Malt" userId="fd13fb1c-2923-4df2-9852-9d7e0d04f1b5" providerId="ADAL" clId="{ABE97B57-E8B3-4FAC-A069-4C13E467FDB1}" dt="2024-01-29T15:14:00.204" v="678" actId="33524"/>
          <ac:spMkLst>
            <pc:docMk/>
            <pc:sldMk cId="3265854489" sldId="303"/>
            <ac:spMk id="3" creationId="{00000000-0000-0000-0000-000000000000}"/>
          </ac:spMkLst>
        </pc:spChg>
      </pc:sldChg>
      <pc:sldChg chg="ord">
        <pc:chgData name="Karen Malt" userId="fd13fb1c-2923-4df2-9852-9d7e0d04f1b5" providerId="ADAL" clId="{ABE97B57-E8B3-4FAC-A069-4C13E467FDB1}" dt="2024-01-29T15:14:36.666" v="680"/>
        <pc:sldMkLst>
          <pc:docMk/>
          <pc:sldMk cId="2381850786" sldId="306"/>
        </pc:sldMkLst>
      </pc:sldChg>
      <pc:sldChg chg="modSp mod">
        <pc:chgData name="Karen Malt" userId="fd13fb1c-2923-4df2-9852-9d7e0d04f1b5" providerId="ADAL" clId="{ABE97B57-E8B3-4FAC-A069-4C13E467FDB1}" dt="2024-01-29T15:15:28.652" v="681" actId="33524"/>
        <pc:sldMkLst>
          <pc:docMk/>
          <pc:sldMk cId="254088961" sldId="309"/>
        </pc:sldMkLst>
        <pc:spChg chg="mod">
          <ac:chgData name="Karen Malt" userId="fd13fb1c-2923-4df2-9852-9d7e0d04f1b5" providerId="ADAL" clId="{ABE97B57-E8B3-4FAC-A069-4C13E467FDB1}" dt="2024-01-29T15:15:28.652" v="681" actId="33524"/>
          <ac:spMkLst>
            <pc:docMk/>
            <pc:sldMk cId="254088961" sldId="309"/>
            <ac:spMk id="3" creationId="{00000000-0000-0000-0000-000000000000}"/>
          </ac:spMkLst>
        </pc:spChg>
      </pc:sldChg>
      <pc:sldChg chg="modSp mod">
        <pc:chgData name="Karen Malt" userId="fd13fb1c-2923-4df2-9852-9d7e0d04f1b5" providerId="ADAL" clId="{ABE97B57-E8B3-4FAC-A069-4C13E467FDB1}" dt="2024-01-29T15:28:42.580" v="682" actId="33524"/>
        <pc:sldMkLst>
          <pc:docMk/>
          <pc:sldMk cId="18982011" sldId="327"/>
        </pc:sldMkLst>
        <pc:spChg chg="mod">
          <ac:chgData name="Karen Malt" userId="fd13fb1c-2923-4df2-9852-9d7e0d04f1b5" providerId="ADAL" clId="{ABE97B57-E8B3-4FAC-A069-4C13E467FDB1}" dt="2024-01-29T15:28:42.580" v="682" actId="33524"/>
          <ac:spMkLst>
            <pc:docMk/>
            <pc:sldMk cId="18982011" sldId="327"/>
            <ac:spMk id="3" creationId="{00000000-0000-0000-0000-000000000000}"/>
          </ac:spMkLst>
        </pc:spChg>
      </pc:sldChg>
      <pc:sldChg chg="modSp mod">
        <pc:chgData name="Karen Malt" userId="fd13fb1c-2923-4df2-9852-9d7e0d04f1b5" providerId="ADAL" clId="{ABE97B57-E8B3-4FAC-A069-4C13E467FDB1}" dt="2024-01-29T15:29:03.215" v="683" actId="33524"/>
        <pc:sldMkLst>
          <pc:docMk/>
          <pc:sldMk cId="850165699" sldId="328"/>
        </pc:sldMkLst>
        <pc:spChg chg="mod">
          <ac:chgData name="Karen Malt" userId="fd13fb1c-2923-4df2-9852-9d7e0d04f1b5" providerId="ADAL" clId="{ABE97B57-E8B3-4FAC-A069-4C13E467FDB1}" dt="2024-01-29T15:29:03.215" v="683" actId="33524"/>
          <ac:spMkLst>
            <pc:docMk/>
            <pc:sldMk cId="850165699" sldId="328"/>
            <ac:spMk id="3" creationId="{00000000-0000-0000-0000-000000000000}"/>
          </ac:spMkLst>
        </pc:spChg>
      </pc:sldChg>
      <pc:sldChg chg="modSp mod">
        <pc:chgData name="Karen Malt" userId="fd13fb1c-2923-4df2-9852-9d7e0d04f1b5" providerId="ADAL" clId="{ABE97B57-E8B3-4FAC-A069-4C13E467FDB1}" dt="2024-01-29T15:32:54.993" v="684" actId="33524"/>
        <pc:sldMkLst>
          <pc:docMk/>
          <pc:sldMk cId="2562311633" sldId="342"/>
        </pc:sldMkLst>
        <pc:spChg chg="mod">
          <ac:chgData name="Karen Malt" userId="fd13fb1c-2923-4df2-9852-9d7e0d04f1b5" providerId="ADAL" clId="{ABE97B57-E8B3-4FAC-A069-4C13E467FDB1}" dt="2024-01-29T15:32:54.993" v="684" actId="33524"/>
          <ac:spMkLst>
            <pc:docMk/>
            <pc:sldMk cId="2562311633" sldId="342"/>
            <ac:spMk id="3" creationId="{00000000-0000-0000-0000-000000000000}"/>
          </ac:spMkLst>
        </pc:spChg>
      </pc:sldChg>
      <pc:sldChg chg="modSp mod">
        <pc:chgData name="Karen Malt" userId="fd13fb1c-2923-4df2-9852-9d7e0d04f1b5" providerId="ADAL" clId="{ABE97B57-E8B3-4FAC-A069-4C13E467FDB1}" dt="2024-01-29T15:33:35.056" v="692" actId="20577"/>
        <pc:sldMkLst>
          <pc:docMk/>
          <pc:sldMk cId="3505629960" sldId="343"/>
        </pc:sldMkLst>
        <pc:spChg chg="mod">
          <ac:chgData name="Karen Malt" userId="fd13fb1c-2923-4df2-9852-9d7e0d04f1b5" providerId="ADAL" clId="{ABE97B57-E8B3-4FAC-A069-4C13E467FDB1}" dt="2024-01-29T15:33:35.056" v="692" actId="20577"/>
          <ac:spMkLst>
            <pc:docMk/>
            <pc:sldMk cId="3505629960" sldId="343"/>
            <ac:spMk id="3" creationId="{00000000-0000-0000-0000-000000000000}"/>
          </ac:spMkLst>
        </pc:spChg>
      </pc:sldChg>
      <pc:sldChg chg="modSp mod">
        <pc:chgData name="Karen Malt" userId="fd13fb1c-2923-4df2-9852-9d7e0d04f1b5" providerId="ADAL" clId="{ABE97B57-E8B3-4FAC-A069-4C13E467FDB1}" dt="2024-01-29T15:40:41.534" v="743" actId="255"/>
        <pc:sldMkLst>
          <pc:docMk/>
          <pc:sldMk cId="3711643828" sldId="345"/>
        </pc:sldMkLst>
        <pc:spChg chg="mod">
          <ac:chgData name="Karen Malt" userId="fd13fb1c-2923-4df2-9852-9d7e0d04f1b5" providerId="ADAL" clId="{ABE97B57-E8B3-4FAC-A069-4C13E467FDB1}" dt="2024-01-29T15:40:41.534" v="743" actId="255"/>
          <ac:spMkLst>
            <pc:docMk/>
            <pc:sldMk cId="3711643828" sldId="345"/>
            <ac:spMk id="3" creationId="{00000000-0000-0000-0000-000000000000}"/>
          </ac:spMkLst>
        </pc:spChg>
      </pc:sldChg>
      <pc:sldChg chg="modSp mod">
        <pc:chgData name="Karen Malt" userId="fd13fb1c-2923-4df2-9852-9d7e0d04f1b5" providerId="ADAL" clId="{ABE97B57-E8B3-4FAC-A069-4C13E467FDB1}" dt="2024-01-29T15:41:00.646" v="744" actId="33524"/>
        <pc:sldMkLst>
          <pc:docMk/>
          <pc:sldMk cId="3110249675" sldId="346"/>
        </pc:sldMkLst>
        <pc:spChg chg="mod">
          <ac:chgData name="Karen Malt" userId="fd13fb1c-2923-4df2-9852-9d7e0d04f1b5" providerId="ADAL" clId="{ABE97B57-E8B3-4FAC-A069-4C13E467FDB1}" dt="2024-01-29T15:41:00.646" v="744" actId="33524"/>
          <ac:spMkLst>
            <pc:docMk/>
            <pc:sldMk cId="3110249675" sldId="346"/>
            <ac:spMk id="3" creationId="{00000000-0000-0000-0000-000000000000}"/>
          </ac:spMkLst>
        </pc:spChg>
      </pc:sldChg>
      <pc:sldChg chg="modSp mod">
        <pc:chgData name="Karen Malt" userId="fd13fb1c-2923-4df2-9852-9d7e0d04f1b5" providerId="ADAL" clId="{ABE97B57-E8B3-4FAC-A069-4C13E467FDB1}" dt="2024-01-29T15:41:42.067" v="746" actId="33524"/>
        <pc:sldMkLst>
          <pc:docMk/>
          <pc:sldMk cId="772880186" sldId="348"/>
        </pc:sldMkLst>
        <pc:spChg chg="mod">
          <ac:chgData name="Karen Malt" userId="fd13fb1c-2923-4df2-9852-9d7e0d04f1b5" providerId="ADAL" clId="{ABE97B57-E8B3-4FAC-A069-4C13E467FDB1}" dt="2024-01-29T15:41:42.067" v="746" actId="33524"/>
          <ac:spMkLst>
            <pc:docMk/>
            <pc:sldMk cId="772880186" sldId="348"/>
            <ac:spMk id="3" creationId="{00000000-0000-0000-0000-000000000000}"/>
          </ac:spMkLst>
        </pc:spChg>
      </pc:sldChg>
      <pc:sldChg chg="modSp mod">
        <pc:chgData name="Karen Malt" userId="fd13fb1c-2923-4df2-9852-9d7e0d04f1b5" providerId="ADAL" clId="{ABE97B57-E8B3-4FAC-A069-4C13E467FDB1}" dt="2024-01-29T15:42:26.162" v="747" actId="33524"/>
        <pc:sldMkLst>
          <pc:docMk/>
          <pc:sldMk cId="3377103585" sldId="350"/>
        </pc:sldMkLst>
        <pc:spChg chg="mod">
          <ac:chgData name="Karen Malt" userId="fd13fb1c-2923-4df2-9852-9d7e0d04f1b5" providerId="ADAL" clId="{ABE97B57-E8B3-4FAC-A069-4C13E467FDB1}" dt="2024-01-29T15:42:26.162" v="747" actId="33524"/>
          <ac:spMkLst>
            <pc:docMk/>
            <pc:sldMk cId="3377103585" sldId="350"/>
            <ac:spMk id="3" creationId="{00000000-0000-0000-0000-000000000000}"/>
          </ac:spMkLst>
        </pc:spChg>
      </pc:sldChg>
      <pc:sldChg chg="modSp mod">
        <pc:chgData name="Karen Malt" userId="fd13fb1c-2923-4df2-9852-9d7e0d04f1b5" providerId="ADAL" clId="{ABE97B57-E8B3-4FAC-A069-4C13E467FDB1}" dt="2024-01-29T17:54:07.724" v="749" actId="33524"/>
        <pc:sldMkLst>
          <pc:docMk/>
          <pc:sldMk cId="2022863747" sldId="353"/>
        </pc:sldMkLst>
        <pc:spChg chg="mod">
          <ac:chgData name="Karen Malt" userId="fd13fb1c-2923-4df2-9852-9d7e0d04f1b5" providerId="ADAL" clId="{ABE97B57-E8B3-4FAC-A069-4C13E467FDB1}" dt="2024-01-29T17:54:07.724" v="749" actId="33524"/>
          <ac:spMkLst>
            <pc:docMk/>
            <pc:sldMk cId="2022863747" sldId="353"/>
            <ac:spMk id="3" creationId="{00000000-0000-0000-0000-000000000000}"/>
          </ac:spMkLst>
        </pc:spChg>
      </pc:sldChg>
      <pc:sldChg chg="modSp mod">
        <pc:chgData name="Karen Malt" userId="fd13fb1c-2923-4df2-9852-9d7e0d04f1b5" providerId="ADAL" clId="{ABE97B57-E8B3-4FAC-A069-4C13E467FDB1}" dt="2024-01-29T17:55:36.697" v="760" actId="20577"/>
        <pc:sldMkLst>
          <pc:docMk/>
          <pc:sldMk cId="1972161878" sldId="355"/>
        </pc:sldMkLst>
        <pc:spChg chg="mod">
          <ac:chgData name="Karen Malt" userId="fd13fb1c-2923-4df2-9852-9d7e0d04f1b5" providerId="ADAL" clId="{ABE97B57-E8B3-4FAC-A069-4C13E467FDB1}" dt="2024-01-29T17:55:36.697" v="760" actId="20577"/>
          <ac:spMkLst>
            <pc:docMk/>
            <pc:sldMk cId="1972161878" sldId="355"/>
            <ac:spMk id="3" creationId="{00000000-0000-0000-0000-000000000000}"/>
          </ac:spMkLst>
        </pc:spChg>
      </pc:sldChg>
      <pc:sldChg chg="modSp mod">
        <pc:chgData name="Karen Malt" userId="fd13fb1c-2923-4df2-9852-9d7e0d04f1b5" providerId="ADAL" clId="{ABE97B57-E8B3-4FAC-A069-4C13E467FDB1}" dt="2024-01-29T17:59:58.084" v="772" actId="33524"/>
        <pc:sldMkLst>
          <pc:docMk/>
          <pc:sldMk cId="2428550178" sldId="360"/>
        </pc:sldMkLst>
        <pc:spChg chg="mod">
          <ac:chgData name="Karen Malt" userId="fd13fb1c-2923-4df2-9852-9d7e0d04f1b5" providerId="ADAL" clId="{ABE97B57-E8B3-4FAC-A069-4C13E467FDB1}" dt="2024-01-29T17:59:58.084" v="772" actId="33524"/>
          <ac:spMkLst>
            <pc:docMk/>
            <pc:sldMk cId="2428550178" sldId="360"/>
            <ac:spMk id="3" creationId="{00000000-0000-0000-0000-000000000000}"/>
          </ac:spMkLst>
        </pc:spChg>
      </pc:sldChg>
      <pc:sldChg chg="modSp mod">
        <pc:chgData name="Karen Malt" userId="fd13fb1c-2923-4df2-9852-9d7e0d04f1b5" providerId="ADAL" clId="{ABE97B57-E8B3-4FAC-A069-4C13E467FDB1}" dt="2024-01-29T18:00:26.128" v="780" actId="20577"/>
        <pc:sldMkLst>
          <pc:docMk/>
          <pc:sldMk cId="3807543521" sldId="361"/>
        </pc:sldMkLst>
        <pc:spChg chg="mod">
          <ac:chgData name="Karen Malt" userId="fd13fb1c-2923-4df2-9852-9d7e0d04f1b5" providerId="ADAL" clId="{ABE97B57-E8B3-4FAC-A069-4C13E467FDB1}" dt="2024-01-29T18:00:26.128" v="780" actId="20577"/>
          <ac:spMkLst>
            <pc:docMk/>
            <pc:sldMk cId="3807543521" sldId="361"/>
            <ac:spMk id="3" creationId="{00000000-0000-0000-0000-000000000000}"/>
          </ac:spMkLst>
        </pc:spChg>
      </pc:sldChg>
      <pc:sldChg chg="modSp mod">
        <pc:chgData name="Karen Malt" userId="fd13fb1c-2923-4df2-9852-9d7e0d04f1b5" providerId="ADAL" clId="{ABE97B57-E8B3-4FAC-A069-4C13E467FDB1}" dt="2024-01-29T18:00:36.866" v="781" actId="33524"/>
        <pc:sldMkLst>
          <pc:docMk/>
          <pc:sldMk cId="461490571" sldId="362"/>
        </pc:sldMkLst>
        <pc:spChg chg="mod">
          <ac:chgData name="Karen Malt" userId="fd13fb1c-2923-4df2-9852-9d7e0d04f1b5" providerId="ADAL" clId="{ABE97B57-E8B3-4FAC-A069-4C13E467FDB1}" dt="2024-01-29T18:00:36.866" v="781" actId="33524"/>
          <ac:spMkLst>
            <pc:docMk/>
            <pc:sldMk cId="461490571" sldId="362"/>
            <ac:spMk id="3" creationId="{00000000-0000-0000-0000-000000000000}"/>
          </ac:spMkLst>
        </pc:spChg>
      </pc:sldChg>
      <pc:sldChg chg="modSp mod">
        <pc:chgData name="Karen Malt" userId="fd13fb1c-2923-4df2-9852-9d7e0d04f1b5" providerId="ADAL" clId="{ABE97B57-E8B3-4FAC-A069-4C13E467FDB1}" dt="2024-01-29T18:00:54.949" v="782" actId="20577"/>
        <pc:sldMkLst>
          <pc:docMk/>
          <pc:sldMk cId="1134629781" sldId="366"/>
        </pc:sldMkLst>
        <pc:spChg chg="mod">
          <ac:chgData name="Karen Malt" userId="fd13fb1c-2923-4df2-9852-9d7e0d04f1b5" providerId="ADAL" clId="{ABE97B57-E8B3-4FAC-A069-4C13E467FDB1}" dt="2024-01-29T18:00:54.949" v="782" actId="20577"/>
          <ac:spMkLst>
            <pc:docMk/>
            <pc:sldMk cId="1134629781" sldId="366"/>
            <ac:spMk id="3" creationId="{00000000-0000-0000-0000-000000000000}"/>
          </ac:spMkLst>
        </pc:spChg>
      </pc:sldChg>
      <pc:sldChg chg="modSp mod">
        <pc:chgData name="Karen Malt" userId="fd13fb1c-2923-4df2-9852-9d7e0d04f1b5" providerId="ADAL" clId="{ABE97B57-E8B3-4FAC-A069-4C13E467FDB1}" dt="2024-01-29T18:01:03.676" v="783" actId="33524"/>
        <pc:sldMkLst>
          <pc:docMk/>
          <pc:sldMk cId="2274916594" sldId="367"/>
        </pc:sldMkLst>
        <pc:spChg chg="mod">
          <ac:chgData name="Karen Malt" userId="fd13fb1c-2923-4df2-9852-9d7e0d04f1b5" providerId="ADAL" clId="{ABE97B57-E8B3-4FAC-A069-4C13E467FDB1}" dt="2024-01-29T18:01:03.676" v="783" actId="33524"/>
          <ac:spMkLst>
            <pc:docMk/>
            <pc:sldMk cId="2274916594" sldId="367"/>
            <ac:spMk id="3" creationId="{00000000-0000-0000-0000-000000000000}"/>
          </ac:spMkLst>
        </pc:spChg>
      </pc:sldChg>
      <pc:sldChg chg="modSp mod">
        <pc:chgData name="Karen Malt" userId="fd13fb1c-2923-4df2-9852-9d7e0d04f1b5" providerId="ADAL" clId="{ABE97B57-E8B3-4FAC-A069-4C13E467FDB1}" dt="2024-01-29T18:34:31.008" v="823" actId="33524"/>
        <pc:sldMkLst>
          <pc:docMk/>
          <pc:sldMk cId="3765888783" sldId="372"/>
        </pc:sldMkLst>
        <pc:spChg chg="mod">
          <ac:chgData name="Karen Malt" userId="fd13fb1c-2923-4df2-9852-9d7e0d04f1b5" providerId="ADAL" clId="{ABE97B57-E8B3-4FAC-A069-4C13E467FDB1}" dt="2024-01-29T18:34:24.537" v="822" actId="20577"/>
          <ac:spMkLst>
            <pc:docMk/>
            <pc:sldMk cId="3765888783" sldId="372"/>
            <ac:spMk id="2" creationId="{00000000-0000-0000-0000-000000000000}"/>
          </ac:spMkLst>
        </pc:spChg>
        <pc:spChg chg="mod">
          <ac:chgData name="Karen Malt" userId="fd13fb1c-2923-4df2-9852-9d7e0d04f1b5" providerId="ADAL" clId="{ABE97B57-E8B3-4FAC-A069-4C13E467FDB1}" dt="2024-01-29T18:34:31.008" v="823" actId="33524"/>
          <ac:spMkLst>
            <pc:docMk/>
            <pc:sldMk cId="3765888783" sldId="372"/>
            <ac:spMk id="3" creationId="{00000000-0000-0000-0000-000000000000}"/>
          </ac:spMkLst>
        </pc:spChg>
      </pc:sldChg>
      <pc:sldChg chg="modSp mod">
        <pc:chgData name="Karen Malt" userId="fd13fb1c-2923-4df2-9852-9d7e0d04f1b5" providerId="ADAL" clId="{ABE97B57-E8B3-4FAC-A069-4C13E467FDB1}" dt="2024-01-29T18:34:54.566" v="825" actId="27636"/>
        <pc:sldMkLst>
          <pc:docMk/>
          <pc:sldMk cId="3364112317" sldId="373"/>
        </pc:sldMkLst>
        <pc:spChg chg="mod">
          <ac:chgData name="Karen Malt" userId="fd13fb1c-2923-4df2-9852-9d7e0d04f1b5" providerId="ADAL" clId="{ABE97B57-E8B3-4FAC-A069-4C13E467FDB1}" dt="2024-01-29T18:34:54.566" v="825" actId="27636"/>
          <ac:spMkLst>
            <pc:docMk/>
            <pc:sldMk cId="3364112317" sldId="373"/>
            <ac:spMk id="2" creationId="{00000000-0000-0000-0000-000000000000}"/>
          </ac:spMkLst>
        </pc:spChg>
      </pc:sldChg>
      <pc:sldChg chg="modSp mod">
        <pc:chgData name="Karen Malt" userId="fd13fb1c-2923-4df2-9852-9d7e0d04f1b5" providerId="ADAL" clId="{ABE97B57-E8B3-4FAC-A069-4C13E467FDB1}" dt="2024-01-29T18:35:18.880" v="829" actId="20577"/>
        <pc:sldMkLst>
          <pc:docMk/>
          <pc:sldMk cId="3899492810" sldId="374"/>
        </pc:sldMkLst>
        <pc:spChg chg="mod">
          <ac:chgData name="Karen Malt" userId="fd13fb1c-2923-4df2-9852-9d7e0d04f1b5" providerId="ADAL" clId="{ABE97B57-E8B3-4FAC-A069-4C13E467FDB1}" dt="2024-01-29T18:35:18.880" v="829" actId="20577"/>
          <ac:spMkLst>
            <pc:docMk/>
            <pc:sldMk cId="3899492810" sldId="374"/>
            <ac:spMk id="2" creationId="{00000000-0000-0000-0000-000000000000}"/>
          </ac:spMkLst>
        </pc:spChg>
      </pc:sldChg>
      <pc:sldChg chg="modSp mod">
        <pc:chgData name="Karen Malt" userId="fd13fb1c-2923-4df2-9852-9d7e0d04f1b5" providerId="ADAL" clId="{ABE97B57-E8B3-4FAC-A069-4C13E467FDB1}" dt="2024-01-29T18:36:00.209" v="859" actId="20577"/>
        <pc:sldMkLst>
          <pc:docMk/>
          <pc:sldMk cId="544500126" sldId="376"/>
        </pc:sldMkLst>
        <pc:spChg chg="mod">
          <ac:chgData name="Karen Malt" userId="fd13fb1c-2923-4df2-9852-9d7e0d04f1b5" providerId="ADAL" clId="{ABE97B57-E8B3-4FAC-A069-4C13E467FDB1}" dt="2024-01-29T18:36:00.209" v="859" actId="20577"/>
          <ac:spMkLst>
            <pc:docMk/>
            <pc:sldMk cId="544500126" sldId="376"/>
            <ac:spMk id="2" creationId="{00000000-0000-0000-0000-000000000000}"/>
          </ac:spMkLst>
        </pc:spChg>
      </pc:sldChg>
      <pc:sldChg chg="modSp mod">
        <pc:chgData name="Karen Malt" userId="fd13fb1c-2923-4df2-9852-9d7e0d04f1b5" providerId="ADAL" clId="{ABE97B57-E8B3-4FAC-A069-4C13E467FDB1}" dt="2024-01-29T18:36:09.582" v="861" actId="27636"/>
        <pc:sldMkLst>
          <pc:docMk/>
          <pc:sldMk cId="809673749" sldId="377"/>
        </pc:sldMkLst>
        <pc:spChg chg="mod">
          <ac:chgData name="Karen Malt" userId="fd13fb1c-2923-4df2-9852-9d7e0d04f1b5" providerId="ADAL" clId="{ABE97B57-E8B3-4FAC-A069-4C13E467FDB1}" dt="2024-01-29T18:36:09.582" v="861" actId="27636"/>
          <ac:spMkLst>
            <pc:docMk/>
            <pc:sldMk cId="809673749" sldId="377"/>
            <ac:spMk id="2" creationId="{00000000-0000-0000-0000-000000000000}"/>
          </ac:spMkLst>
        </pc:spChg>
      </pc:sldChg>
      <pc:sldChg chg="modSp mod">
        <pc:chgData name="Karen Malt" userId="fd13fb1c-2923-4df2-9852-9d7e0d04f1b5" providerId="ADAL" clId="{ABE97B57-E8B3-4FAC-A069-4C13E467FDB1}" dt="2024-01-29T18:36:34.133" v="891" actId="20577"/>
        <pc:sldMkLst>
          <pc:docMk/>
          <pc:sldMk cId="1186920015" sldId="378"/>
        </pc:sldMkLst>
        <pc:spChg chg="mod">
          <ac:chgData name="Karen Malt" userId="fd13fb1c-2923-4df2-9852-9d7e0d04f1b5" providerId="ADAL" clId="{ABE97B57-E8B3-4FAC-A069-4C13E467FDB1}" dt="2024-01-29T18:36:34.133" v="891" actId="20577"/>
          <ac:spMkLst>
            <pc:docMk/>
            <pc:sldMk cId="1186920015" sldId="378"/>
            <ac:spMk id="2" creationId="{00000000-0000-0000-0000-000000000000}"/>
          </ac:spMkLst>
        </pc:spChg>
      </pc:sldChg>
      <pc:sldChg chg="modSp mod">
        <pc:chgData name="Karen Malt" userId="fd13fb1c-2923-4df2-9852-9d7e0d04f1b5" providerId="ADAL" clId="{ABE97B57-E8B3-4FAC-A069-4C13E467FDB1}" dt="2024-01-29T18:36:50.192" v="893" actId="27636"/>
        <pc:sldMkLst>
          <pc:docMk/>
          <pc:sldMk cId="4263669248" sldId="379"/>
        </pc:sldMkLst>
        <pc:spChg chg="mod">
          <ac:chgData name="Karen Malt" userId="fd13fb1c-2923-4df2-9852-9d7e0d04f1b5" providerId="ADAL" clId="{ABE97B57-E8B3-4FAC-A069-4C13E467FDB1}" dt="2024-01-29T18:36:50.192" v="893" actId="27636"/>
          <ac:spMkLst>
            <pc:docMk/>
            <pc:sldMk cId="4263669248" sldId="379"/>
            <ac:spMk id="2" creationId="{00000000-0000-0000-0000-000000000000}"/>
          </ac:spMkLst>
        </pc:spChg>
      </pc:sldChg>
      <pc:sldChg chg="modSp mod">
        <pc:chgData name="Karen Malt" userId="fd13fb1c-2923-4df2-9852-9d7e0d04f1b5" providerId="ADAL" clId="{ABE97B57-E8B3-4FAC-A069-4C13E467FDB1}" dt="2024-01-29T18:44:01.344" v="924" actId="33524"/>
        <pc:sldMkLst>
          <pc:docMk/>
          <pc:sldMk cId="1832233309" sldId="380"/>
        </pc:sldMkLst>
        <pc:spChg chg="mod">
          <ac:chgData name="Karen Malt" userId="fd13fb1c-2923-4df2-9852-9d7e0d04f1b5" providerId="ADAL" clId="{ABE97B57-E8B3-4FAC-A069-4C13E467FDB1}" dt="2024-01-29T18:43:55.182" v="923" actId="20577"/>
          <ac:spMkLst>
            <pc:docMk/>
            <pc:sldMk cId="1832233309" sldId="380"/>
            <ac:spMk id="2" creationId="{00000000-0000-0000-0000-000000000000}"/>
          </ac:spMkLst>
        </pc:spChg>
        <pc:spChg chg="mod">
          <ac:chgData name="Karen Malt" userId="fd13fb1c-2923-4df2-9852-9d7e0d04f1b5" providerId="ADAL" clId="{ABE97B57-E8B3-4FAC-A069-4C13E467FDB1}" dt="2024-01-29T18:44:01.344" v="924" actId="33524"/>
          <ac:spMkLst>
            <pc:docMk/>
            <pc:sldMk cId="1832233309" sldId="380"/>
            <ac:spMk id="3" creationId="{00000000-0000-0000-0000-000000000000}"/>
          </ac:spMkLst>
        </pc:spChg>
      </pc:sldChg>
      <pc:sldChg chg="modSp mod">
        <pc:chgData name="Karen Malt" userId="fd13fb1c-2923-4df2-9852-9d7e0d04f1b5" providerId="ADAL" clId="{ABE97B57-E8B3-4FAC-A069-4C13E467FDB1}" dt="2024-01-29T18:44:15.500" v="926" actId="27636"/>
        <pc:sldMkLst>
          <pc:docMk/>
          <pc:sldMk cId="2172397317" sldId="381"/>
        </pc:sldMkLst>
        <pc:spChg chg="mod">
          <ac:chgData name="Karen Malt" userId="fd13fb1c-2923-4df2-9852-9d7e0d04f1b5" providerId="ADAL" clId="{ABE97B57-E8B3-4FAC-A069-4C13E467FDB1}" dt="2024-01-29T18:44:15.500" v="926" actId="27636"/>
          <ac:spMkLst>
            <pc:docMk/>
            <pc:sldMk cId="2172397317" sldId="381"/>
            <ac:spMk id="2" creationId="{00000000-0000-0000-0000-000000000000}"/>
          </ac:spMkLst>
        </pc:spChg>
      </pc:sldChg>
      <pc:sldChg chg="modSp mod">
        <pc:chgData name="Karen Malt" userId="fd13fb1c-2923-4df2-9852-9d7e0d04f1b5" providerId="ADAL" clId="{ABE97B57-E8B3-4FAC-A069-4C13E467FDB1}" dt="2024-01-29T18:44:54.465" v="929" actId="33524"/>
        <pc:sldMkLst>
          <pc:docMk/>
          <pc:sldMk cId="2822485146" sldId="382"/>
        </pc:sldMkLst>
        <pc:spChg chg="mod">
          <ac:chgData name="Karen Malt" userId="fd13fb1c-2923-4df2-9852-9d7e0d04f1b5" providerId="ADAL" clId="{ABE97B57-E8B3-4FAC-A069-4C13E467FDB1}" dt="2024-01-29T18:44:28.531" v="928" actId="27636"/>
          <ac:spMkLst>
            <pc:docMk/>
            <pc:sldMk cId="2822485146" sldId="382"/>
            <ac:spMk id="2" creationId="{00000000-0000-0000-0000-000000000000}"/>
          </ac:spMkLst>
        </pc:spChg>
        <pc:spChg chg="mod">
          <ac:chgData name="Karen Malt" userId="fd13fb1c-2923-4df2-9852-9d7e0d04f1b5" providerId="ADAL" clId="{ABE97B57-E8B3-4FAC-A069-4C13E467FDB1}" dt="2024-01-29T18:44:54.465" v="929" actId="33524"/>
          <ac:spMkLst>
            <pc:docMk/>
            <pc:sldMk cId="2822485146" sldId="382"/>
            <ac:spMk id="3" creationId="{00000000-0000-0000-0000-000000000000}"/>
          </ac:spMkLst>
        </pc:spChg>
      </pc:sldChg>
      <pc:sldChg chg="modSp mod">
        <pc:chgData name="Karen Malt" userId="fd13fb1c-2923-4df2-9852-9d7e0d04f1b5" providerId="ADAL" clId="{ABE97B57-E8B3-4FAC-A069-4C13E467FDB1}" dt="2024-01-29T18:45:22.488" v="931" actId="27636"/>
        <pc:sldMkLst>
          <pc:docMk/>
          <pc:sldMk cId="2739962824" sldId="383"/>
        </pc:sldMkLst>
        <pc:spChg chg="mod">
          <ac:chgData name="Karen Malt" userId="fd13fb1c-2923-4df2-9852-9d7e0d04f1b5" providerId="ADAL" clId="{ABE97B57-E8B3-4FAC-A069-4C13E467FDB1}" dt="2024-01-29T18:45:22.488" v="931" actId="27636"/>
          <ac:spMkLst>
            <pc:docMk/>
            <pc:sldMk cId="2739962824" sldId="383"/>
            <ac:spMk id="2" creationId="{00000000-0000-0000-0000-000000000000}"/>
          </ac:spMkLst>
        </pc:spChg>
      </pc:sldChg>
      <pc:sldChg chg="modSp mod">
        <pc:chgData name="Karen Malt" userId="fd13fb1c-2923-4df2-9852-9d7e0d04f1b5" providerId="ADAL" clId="{ABE97B57-E8B3-4FAC-A069-4C13E467FDB1}" dt="2024-01-29T18:45:31.085" v="933" actId="27636"/>
        <pc:sldMkLst>
          <pc:docMk/>
          <pc:sldMk cId="273613946" sldId="384"/>
        </pc:sldMkLst>
        <pc:spChg chg="mod">
          <ac:chgData name="Karen Malt" userId="fd13fb1c-2923-4df2-9852-9d7e0d04f1b5" providerId="ADAL" clId="{ABE97B57-E8B3-4FAC-A069-4C13E467FDB1}" dt="2024-01-29T18:45:31.085" v="933" actId="27636"/>
          <ac:spMkLst>
            <pc:docMk/>
            <pc:sldMk cId="273613946" sldId="384"/>
            <ac:spMk id="2" creationId="{00000000-0000-0000-0000-000000000000}"/>
          </ac:spMkLst>
        </pc:spChg>
      </pc:sldChg>
      <pc:sldChg chg="modSp mod">
        <pc:chgData name="Karen Malt" userId="fd13fb1c-2923-4df2-9852-9d7e0d04f1b5" providerId="ADAL" clId="{ABE97B57-E8B3-4FAC-A069-4C13E467FDB1}" dt="2024-01-29T18:46:29.551" v="937" actId="20577"/>
        <pc:sldMkLst>
          <pc:docMk/>
          <pc:sldMk cId="2798309421" sldId="385"/>
        </pc:sldMkLst>
        <pc:spChg chg="mod">
          <ac:chgData name="Karen Malt" userId="fd13fb1c-2923-4df2-9852-9d7e0d04f1b5" providerId="ADAL" clId="{ABE97B57-E8B3-4FAC-A069-4C13E467FDB1}" dt="2024-01-29T18:45:50.286" v="935" actId="27636"/>
          <ac:spMkLst>
            <pc:docMk/>
            <pc:sldMk cId="2798309421" sldId="385"/>
            <ac:spMk id="2" creationId="{00000000-0000-0000-0000-000000000000}"/>
          </ac:spMkLst>
        </pc:spChg>
        <pc:spChg chg="mod">
          <ac:chgData name="Karen Malt" userId="fd13fb1c-2923-4df2-9852-9d7e0d04f1b5" providerId="ADAL" clId="{ABE97B57-E8B3-4FAC-A069-4C13E467FDB1}" dt="2024-01-29T18:46:29.551" v="937" actId="20577"/>
          <ac:spMkLst>
            <pc:docMk/>
            <pc:sldMk cId="2798309421" sldId="385"/>
            <ac:spMk id="3" creationId="{00000000-0000-0000-0000-000000000000}"/>
          </ac:spMkLst>
        </pc:spChg>
      </pc:sldChg>
      <pc:sldChg chg="modSp mod">
        <pc:chgData name="Karen Malt" userId="fd13fb1c-2923-4df2-9852-9d7e0d04f1b5" providerId="ADAL" clId="{ABE97B57-E8B3-4FAC-A069-4C13E467FDB1}" dt="2024-01-29T18:46:47.765" v="968" actId="20577"/>
        <pc:sldMkLst>
          <pc:docMk/>
          <pc:sldMk cId="4221888779" sldId="386"/>
        </pc:sldMkLst>
        <pc:spChg chg="mod">
          <ac:chgData name="Karen Malt" userId="fd13fb1c-2923-4df2-9852-9d7e0d04f1b5" providerId="ADAL" clId="{ABE97B57-E8B3-4FAC-A069-4C13E467FDB1}" dt="2024-01-29T18:46:47.765" v="968" actId="20577"/>
          <ac:spMkLst>
            <pc:docMk/>
            <pc:sldMk cId="4221888779" sldId="386"/>
            <ac:spMk id="2" creationId="{00000000-0000-0000-0000-000000000000}"/>
          </ac:spMkLst>
        </pc:spChg>
        <pc:spChg chg="mod">
          <ac:chgData name="Karen Malt" userId="fd13fb1c-2923-4df2-9852-9d7e0d04f1b5" providerId="ADAL" clId="{ABE97B57-E8B3-4FAC-A069-4C13E467FDB1}" dt="2024-01-29T18:46:41.188" v="938" actId="33524"/>
          <ac:spMkLst>
            <pc:docMk/>
            <pc:sldMk cId="4221888779" sldId="386"/>
            <ac:spMk id="3" creationId="{00000000-0000-0000-0000-000000000000}"/>
          </ac:spMkLst>
        </pc:spChg>
      </pc:sldChg>
      <pc:sldChg chg="modSp mod">
        <pc:chgData name="Karen Malt" userId="fd13fb1c-2923-4df2-9852-9d7e0d04f1b5" providerId="ADAL" clId="{ABE97B57-E8B3-4FAC-A069-4C13E467FDB1}" dt="2024-01-29T18:47:03.514" v="970" actId="27636"/>
        <pc:sldMkLst>
          <pc:docMk/>
          <pc:sldMk cId="2018823553" sldId="387"/>
        </pc:sldMkLst>
        <pc:spChg chg="mod">
          <ac:chgData name="Karen Malt" userId="fd13fb1c-2923-4df2-9852-9d7e0d04f1b5" providerId="ADAL" clId="{ABE97B57-E8B3-4FAC-A069-4C13E467FDB1}" dt="2024-01-29T18:47:03.514" v="970" actId="27636"/>
          <ac:spMkLst>
            <pc:docMk/>
            <pc:sldMk cId="2018823553" sldId="387"/>
            <ac:spMk id="2" creationId="{00000000-0000-0000-0000-000000000000}"/>
          </ac:spMkLst>
        </pc:spChg>
      </pc:sldChg>
      <pc:sldChg chg="modSp mod">
        <pc:chgData name="Karen Malt" userId="fd13fb1c-2923-4df2-9852-9d7e0d04f1b5" providerId="ADAL" clId="{ABE97B57-E8B3-4FAC-A069-4C13E467FDB1}" dt="2024-01-29T18:59:58.860" v="1015" actId="20577"/>
        <pc:sldMkLst>
          <pc:docMk/>
          <pc:sldMk cId="2591397598" sldId="388"/>
        </pc:sldMkLst>
        <pc:spChg chg="mod">
          <ac:chgData name="Karen Malt" userId="fd13fb1c-2923-4df2-9852-9d7e0d04f1b5" providerId="ADAL" clId="{ABE97B57-E8B3-4FAC-A069-4C13E467FDB1}" dt="2024-01-29T18:52:38.351" v="974" actId="27636"/>
          <ac:spMkLst>
            <pc:docMk/>
            <pc:sldMk cId="2591397598" sldId="388"/>
            <ac:spMk id="2" creationId="{00000000-0000-0000-0000-000000000000}"/>
          </ac:spMkLst>
        </pc:spChg>
        <pc:spChg chg="mod">
          <ac:chgData name="Karen Malt" userId="fd13fb1c-2923-4df2-9852-9d7e0d04f1b5" providerId="ADAL" clId="{ABE97B57-E8B3-4FAC-A069-4C13E467FDB1}" dt="2024-01-29T18:59:58.860" v="1015" actId="20577"/>
          <ac:spMkLst>
            <pc:docMk/>
            <pc:sldMk cId="2591397598" sldId="388"/>
            <ac:spMk id="3" creationId="{00000000-0000-0000-0000-000000000000}"/>
          </ac:spMkLst>
        </pc:spChg>
      </pc:sldChg>
      <pc:sldChg chg="modSp mod">
        <pc:chgData name="Karen Malt" userId="fd13fb1c-2923-4df2-9852-9d7e0d04f1b5" providerId="ADAL" clId="{ABE97B57-E8B3-4FAC-A069-4C13E467FDB1}" dt="2024-01-29T19:00:48.376" v="1045" actId="20577"/>
        <pc:sldMkLst>
          <pc:docMk/>
          <pc:sldMk cId="2248360254" sldId="389"/>
        </pc:sldMkLst>
        <pc:spChg chg="mod">
          <ac:chgData name="Karen Malt" userId="fd13fb1c-2923-4df2-9852-9d7e0d04f1b5" providerId="ADAL" clId="{ABE97B57-E8B3-4FAC-A069-4C13E467FDB1}" dt="2024-01-29T19:00:48.376" v="1045" actId="20577"/>
          <ac:spMkLst>
            <pc:docMk/>
            <pc:sldMk cId="2248360254" sldId="389"/>
            <ac:spMk id="2" creationId="{00000000-0000-0000-0000-000000000000}"/>
          </ac:spMkLst>
        </pc:spChg>
      </pc:sldChg>
      <pc:sldChg chg="modSp mod">
        <pc:chgData name="Karen Malt" userId="fd13fb1c-2923-4df2-9852-9d7e0d04f1b5" providerId="ADAL" clId="{ABE97B57-E8B3-4FAC-A069-4C13E467FDB1}" dt="2024-01-29T19:01:33.969" v="1047" actId="27636"/>
        <pc:sldMkLst>
          <pc:docMk/>
          <pc:sldMk cId="4248637669" sldId="390"/>
        </pc:sldMkLst>
        <pc:spChg chg="mod">
          <ac:chgData name="Karen Malt" userId="fd13fb1c-2923-4df2-9852-9d7e0d04f1b5" providerId="ADAL" clId="{ABE97B57-E8B3-4FAC-A069-4C13E467FDB1}" dt="2024-01-29T19:01:33.969" v="1047" actId="27636"/>
          <ac:spMkLst>
            <pc:docMk/>
            <pc:sldMk cId="4248637669" sldId="390"/>
            <ac:spMk id="2" creationId="{00000000-0000-0000-0000-000000000000}"/>
          </ac:spMkLst>
        </pc:spChg>
      </pc:sldChg>
      <pc:sldChg chg="modSp mod">
        <pc:chgData name="Karen Malt" userId="fd13fb1c-2923-4df2-9852-9d7e0d04f1b5" providerId="ADAL" clId="{ABE97B57-E8B3-4FAC-A069-4C13E467FDB1}" dt="2024-01-29T19:02:58.581" v="1070" actId="20577"/>
        <pc:sldMkLst>
          <pc:docMk/>
          <pc:sldMk cId="3558114146" sldId="391"/>
        </pc:sldMkLst>
        <pc:spChg chg="mod">
          <ac:chgData name="Karen Malt" userId="fd13fb1c-2923-4df2-9852-9d7e0d04f1b5" providerId="ADAL" clId="{ABE97B57-E8B3-4FAC-A069-4C13E467FDB1}" dt="2024-01-29T19:02:58.581" v="1070" actId="20577"/>
          <ac:spMkLst>
            <pc:docMk/>
            <pc:sldMk cId="3558114146" sldId="391"/>
            <ac:spMk id="2" creationId="{00000000-0000-0000-0000-000000000000}"/>
          </ac:spMkLst>
        </pc:spChg>
      </pc:sldChg>
      <pc:sldChg chg="modSp mod">
        <pc:chgData name="Karen Malt" userId="fd13fb1c-2923-4df2-9852-9d7e0d04f1b5" providerId="ADAL" clId="{ABE97B57-E8B3-4FAC-A069-4C13E467FDB1}" dt="2024-01-29T19:03:39.117" v="1087" actId="20577"/>
        <pc:sldMkLst>
          <pc:docMk/>
          <pc:sldMk cId="720725487" sldId="392"/>
        </pc:sldMkLst>
        <pc:spChg chg="mod">
          <ac:chgData name="Karen Malt" userId="fd13fb1c-2923-4df2-9852-9d7e0d04f1b5" providerId="ADAL" clId="{ABE97B57-E8B3-4FAC-A069-4C13E467FDB1}" dt="2024-01-29T19:03:39.117" v="1087" actId="20577"/>
          <ac:spMkLst>
            <pc:docMk/>
            <pc:sldMk cId="720725487" sldId="392"/>
            <ac:spMk id="2" creationId="{00000000-0000-0000-0000-000000000000}"/>
          </ac:spMkLst>
        </pc:spChg>
      </pc:sldChg>
      <pc:sldChg chg="modSp mod">
        <pc:chgData name="Karen Malt" userId="fd13fb1c-2923-4df2-9852-9d7e0d04f1b5" providerId="ADAL" clId="{ABE97B57-E8B3-4FAC-A069-4C13E467FDB1}" dt="2024-01-29T19:07:02.069" v="1088" actId="6549"/>
        <pc:sldMkLst>
          <pc:docMk/>
          <pc:sldMk cId="2118070648" sldId="393"/>
        </pc:sldMkLst>
        <pc:spChg chg="mod">
          <ac:chgData name="Karen Malt" userId="fd13fb1c-2923-4df2-9852-9d7e0d04f1b5" providerId="ADAL" clId="{ABE97B57-E8B3-4FAC-A069-4C13E467FDB1}" dt="2024-01-29T19:07:02.069" v="1088" actId="6549"/>
          <ac:spMkLst>
            <pc:docMk/>
            <pc:sldMk cId="2118070648" sldId="393"/>
            <ac:spMk id="2" creationId="{00000000-0000-0000-0000-000000000000}"/>
          </ac:spMkLst>
        </pc:spChg>
      </pc:sldChg>
      <pc:sldChg chg="modSp mod">
        <pc:chgData name="Karen Malt" userId="fd13fb1c-2923-4df2-9852-9d7e0d04f1b5" providerId="ADAL" clId="{ABE97B57-E8B3-4FAC-A069-4C13E467FDB1}" dt="2024-01-29T19:07:20.496" v="1089" actId="6549"/>
        <pc:sldMkLst>
          <pc:docMk/>
          <pc:sldMk cId="3460324497" sldId="394"/>
        </pc:sldMkLst>
        <pc:spChg chg="mod">
          <ac:chgData name="Karen Malt" userId="fd13fb1c-2923-4df2-9852-9d7e0d04f1b5" providerId="ADAL" clId="{ABE97B57-E8B3-4FAC-A069-4C13E467FDB1}" dt="2024-01-29T19:07:20.496" v="1089" actId="6549"/>
          <ac:spMkLst>
            <pc:docMk/>
            <pc:sldMk cId="3460324497" sldId="394"/>
            <ac:spMk id="2" creationId="{00000000-0000-0000-0000-000000000000}"/>
          </ac:spMkLst>
        </pc:spChg>
      </pc:sldChg>
      <pc:sldChg chg="modSp mod">
        <pc:chgData name="Karen Malt" userId="fd13fb1c-2923-4df2-9852-9d7e0d04f1b5" providerId="ADAL" clId="{ABE97B57-E8B3-4FAC-A069-4C13E467FDB1}" dt="2024-01-29T19:08:21.228" v="1113" actId="20577"/>
        <pc:sldMkLst>
          <pc:docMk/>
          <pc:sldMk cId="4176745474" sldId="395"/>
        </pc:sldMkLst>
        <pc:spChg chg="mod">
          <ac:chgData name="Karen Malt" userId="fd13fb1c-2923-4df2-9852-9d7e0d04f1b5" providerId="ADAL" clId="{ABE97B57-E8B3-4FAC-A069-4C13E467FDB1}" dt="2024-01-29T19:07:48.432" v="1090" actId="6549"/>
          <ac:spMkLst>
            <pc:docMk/>
            <pc:sldMk cId="4176745474" sldId="395"/>
            <ac:spMk id="2" creationId="{00000000-0000-0000-0000-000000000000}"/>
          </ac:spMkLst>
        </pc:spChg>
        <pc:spChg chg="mod">
          <ac:chgData name="Karen Malt" userId="fd13fb1c-2923-4df2-9852-9d7e0d04f1b5" providerId="ADAL" clId="{ABE97B57-E8B3-4FAC-A069-4C13E467FDB1}" dt="2024-01-29T19:08:21.228" v="1113" actId="20577"/>
          <ac:spMkLst>
            <pc:docMk/>
            <pc:sldMk cId="4176745474" sldId="395"/>
            <ac:spMk id="3" creationId="{00000000-0000-0000-0000-000000000000}"/>
          </ac:spMkLst>
        </pc:spChg>
      </pc:sldChg>
      <pc:sldChg chg="modSp mod">
        <pc:chgData name="Karen Malt" userId="fd13fb1c-2923-4df2-9852-9d7e0d04f1b5" providerId="ADAL" clId="{ABE97B57-E8B3-4FAC-A069-4C13E467FDB1}" dt="2024-01-29T19:08:54.768" v="1115" actId="6549"/>
        <pc:sldMkLst>
          <pc:docMk/>
          <pc:sldMk cId="3096128220" sldId="396"/>
        </pc:sldMkLst>
        <pc:spChg chg="mod">
          <ac:chgData name="Karen Malt" userId="fd13fb1c-2923-4df2-9852-9d7e0d04f1b5" providerId="ADAL" clId="{ABE97B57-E8B3-4FAC-A069-4C13E467FDB1}" dt="2024-01-29T19:08:54.768" v="1115" actId="6549"/>
          <ac:spMkLst>
            <pc:docMk/>
            <pc:sldMk cId="3096128220" sldId="396"/>
            <ac:spMk id="2" creationId="{00000000-0000-0000-0000-000000000000}"/>
          </ac:spMkLst>
        </pc:spChg>
        <pc:spChg chg="mod">
          <ac:chgData name="Karen Malt" userId="fd13fb1c-2923-4df2-9852-9d7e0d04f1b5" providerId="ADAL" clId="{ABE97B57-E8B3-4FAC-A069-4C13E467FDB1}" dt="2024-01-29T19:08:48.100" v="1114" actId="33524"/>
          <ac:spMkLst>
            <pc:docMk/>
            <pc:sldMk cId="3096128220" sldId="396"/>
            <ac:spMk id="3" creationId="{00000000-0000-0000-0000-000000000000}"/>
          </ac:spMkLst>
        </pc:spChg>
      </pc:sldChg>
      <pc:sldChg chg="modSp mod">
        <pc:chgData name="Karen Malt" userId="fd13fb1c-2923-4df2-9852-9d7e0d04f1b5" providerId="ADAL" clId="{ABE97B57-E8B3-4FAC-A069-4C13E467FDB1}" dt="2024-01-29T19:09:02.499" v="1116" actId="6549"/>
        <pc:sldMkLst>
          <pc:docMk/>
          <pc:sldMk cId="78141742" sldId="397"/>
        </pc:sldMkLst>
        <pc:spChg chg="mod">
          <ac:chgData name="Karen Malt" userId="fd13fb1c-2923-4df2-9852-9d7e0d04f1b5" providerId="ADAL" clId="{ABE97B57-E8B3-4FAC-A069-4C13E467FDB1}" dt="2024-01-29T19:09:02.499" v="1116" actId="6549"/>
          <ac:spMkLst>
            <pc:docMk/>
            <pc:sldMk cId="78141742" sldId="397"/>
            <ac:spMk id="2" creationId="{00000000-0000-0000-0000-000000000000}"/>
          </ac:spMkLst>
        </pc:spChg>
      </pc:sldChg>
      <pc:sldChg chg="modSp mod">
        <pc:chgData name="Karen Malt" userId="fd13fb1c-2923-4df2-9852-9d7e0d04f1b5" providerId="ADAL" clId="{ABE97B57-E8B3-4FAC-A069-4C13E467FDB1}" dt="2024-01-29T19:09:26.061" v="1118" actId="33524"/>
        <pc:sldMkLst>
          <pc:docMk/>
          <pc:sldMk cId="639947058" sldId="398"/>
        </pc:sldMkLst>
        <pc:spChg chg="mod">
          <ac:chgData name="Karen Malt" userId="fd13fb1c-2923-4df2-9852-9d7e0d04f1b5" providerId="ADAL" clId="{ABE97B57-E8B3-4FAC-A069-4C13E467FDB1}" dt="2024-01-29T19:09:22.631" v="1117" actId="6549"/>
          <ac:spMkLst>
            <pc:docMk/>
            <pc:sldMk cId="639947058" sldId="398"/>
            <ac:spMk id="2" creationId="{00000000-0000-0000-0000-000000000000}"/>
          </ac:spMkLst>
        </pc:spChg>
        <pc:spChg chg="mod">
          <ac:chgData name="Karen Malt" userId="fd13fb1c-2923-4df2-9852-9d7e0d04f1b5" providerId="ADAL" clId="{ABE97B57-E8B3-4FAC-A069-4C13E467FDB1}" dt="2024-01-29T19:09:26.061" v="1118" actId="33524"/>
          <ac:spMkLst>
            <pc:docMk/>
            <pc:sldMk cId="639947058" sldId="398"/>
            <ac:spMk id="3" creationId="{00000000-0000-0000-0000-000000000000}"/>
          </ac:spMkLst>
        </pc:spChg>
      </pc:sldChg>
      <pc:sldChg chg="modSp mod">
        <pc:chgData name="Karen Malt" userId="fd13fb1c-2923-4df2-9852-9d7e0d04f1b5" providerId="ADAL" clId="{ABE97B57-E8B3-4FAC-A069-4C13E467FDB1}" dt="2024-01-29T19:09:46.990" v="1119" actId="6549"/>
        <pc:sldMkLst>
          <pc:docMk/>
          <pc:sldMk cId="2794633167" sldId="401"/>
        </pc:sldMkLst>
        <pc:spChg chg="mod">
          <ac:chgData name="Karen Malt" userId="fd13fb1c-2923-4df2-9852-9d7e0d04f1b5" providerId="ADAL" clId="{ABE97B57-E8B3-4FAC-A069-4C13E467FDB1}" dt="2024-01-29T19:09:46.990" v="1119" actId="6549"/>
          <ac:spMkLst>
            <pc:docMk/>
            <pc:sldMk cId="2794633167" sldId="401"/>
            <ac:spMk id="2" creationId="{00000000-0000-0000-0000-000000000000}"/>
          </ac:spMkLst>
        </pc:spChg>
      </pc:sldChg>
      <pc:sldChg chg="modSp mod">
        <pc:chgData name="Karen Malt" userId="fd13fb1c-2923-4df2-9852-9d7e0d04f1b5" providerId="ADAL" clId="{ABE97B57-E8B3-4FAC-A069-4C13E467FDB1}" dt="2024-01-29T19:10:00.754" v="1120" actId="6549"/>
        <pc:sldMkLst>
          <pc:docMk/>
          <pc:sldMk cId="1768198734" sldId="402"/>
        </pc:sldMkLst>
        <pc:spChg chg="mod">
          <ac:chgData name="Karen Malt" userId="fd13fb1c-2923-4df2-9852-9d7e0d04f1b5" providerId="ADAL" clId="{ABE97B57-E8B3-4FAC-A069-4C13E467FDB1}" dt="2024-01-29T19:10:00.754" v="1120" actId="6549"/>
          <ac:spMkLst>
            <pc:docMk/>
            <pc:sldMk cId="1768198734" sldId="402"/>
            <ac:spMk id="2" creationId="{00000000-0000-0000-0000-000000000000}"/>
          </ac:spMkLst>
        </pc:spChg>
      </pc:sldChg>
      <pc:sldChg chg="modSp mod">
        <pc:chgData name="Karen Malt" userId="fd13fb1c-2923-4df2-9852-9d7e0d04f1b5" providerId="ADAL" clId="{ABE97B57-E8B3-4FAC-A069-4C13E467FDB1}" dt="2024-01-29T19:10:08.161" v="1121" actId="6549"/>
        <pc:sldMkLst>
          <pc:docMk/>
          <pc:sldMk cId="1520908506" sldId="403"/>
        </pc:sldMkLst>
        <pc:spChg chg="mod">
          <ac:chgData name="Karen Malt" userId="fd13fb1c-2923-4df2-9852-9d7e0d04f1b5" providerId="ADAL" clId="{ABE97B57-E8B3-4FAC-A069-4C13E467FDB1}" dt="2024-01-29T19:10:08.161" v="1121" actId="6549"/>
          <ac:spMkLst>
            <pc:docMk/>
            <pc:sldMk cId="1520908506" sldId="403"/>
            <ac:spMk id="2" creationId="{00000000-0000-0000-0000-000000000000}"/>
          </ac:spMkLst>
        </pc:spChg>
      </pc:sldChg>
      <pc:sldChg chg="modSp mod">
        <pc:chgData name="Karen Malt" userId="fd13fb1c-2923-4df2-9852-9d7e0d04f1b5" providerId="ADAL" clId="{ABE97B57-E8B3-4FAC-A069-4C13E467FDB1}" dt="2024-01-29T19:10:37.509" v="1124" actId="113"/>
        <pc:sldMkLst>
          <pc:docMk/>
          <pc:sldMk cId="1762080306" sldId="404"/>
        </pc:sldMkLst>
        <pc:spChg chg="mod">
          <ac:chgData name="Karen Malt" userId="fd13fb1c-2923-4df2-9852-9d7e0d04f1b5" providerId="ADAL" clId="{ABE97B57-E8B3-4FAC-A069-4C13E467FDB1}" dt="2024-01-29T19:10:21.737" v="1122" actId="6549"/>
          <ac:spMkLst>
            <pc:docMk/>
            <pc:sldMk cId="1762080306" sldId="404"/>
            <ac:spMk id="2" creationId="{00000000-0000-0000-0000-000000000000}"/>
          </ac:spMkLst>
        </pc:spChg>
        <pc:spChg chg="mod">
          <ac:chgData name="Karen Malt" userId="fd13fb1c-2923-4df2-9852-9d7e0d04f1b5" providerId="ADAL" clId="{ABE97B57-E8B3-4FAC-A069-4C13E467FDB1}" dt="2024-01-29T19:10:37.509" v="1124" actId="113"/>
          <ac:spMkLst>
            <pc:docMk/>
            <pc:sldMk cId="1762080306" sldId="404"/>
            <ac:spMk id="3" creationId="{00000000-0000-0000-0000-000000000000}"/>
          </ac:spMkLst>
        </pc:spChg>
      </pc:sldChg>
      <pc:sldChg chg="modSp mod">
        <pc:chgData name="Karen Malt" userId="fd13fb1c-2923-4df2-9852-9d7e0d04f1b5" providerId="ADAL" clId="{ABE97B57-E8B3-4FAC-A069-4C13E467FDB1}" dt="2024-01-29T19:10:47.593" v="1125" actId="6549"/>
        <pc:sldMkLst>
          <pc:docMk/>
          <pc:sldMk cId="4052227510" sldId="405"/>
        </pc:sldMkLst>
        <pc:spChg chg="mod">
          <ac:chgData name="Karen Malt" userId="fd13fb1c-2923-4df2-9852-9d7e0d04f1b5" providerId="ADAL" clId="{ABE97B57-E8B3-4FAC-A069-4C13E467FDB1}" dt="2024-01-29T19:10:47.593" v="1125" actId="6549"/>
          <ac:spMkLst>
            <pc:docMk/>
            <pc:sldMk cId="4052227510" sldId="405"/>
            <ac:spMk id="2" creationId="{00000000-0000-0000-0000-000000000000}"/>
          </ac:spMkLst>
        </pc:spChg>
      </pc:sldChg>
      <pc:sldChg chg="modSp mod">
        <pc:chgData name="Karen Malt" userId="fd13fb1c-2923-4df2-9852-9d7e0d04f1b5" providerId="ADAL" clId="{ABE97B57-E8B3-4FAC-A069-4C13E467FDB1}" dt="2024-01-29T19:11:04.731" v="1126" actId="6549"/>
        <pc:sldMkLst>
          <pc:docMk/>
          <pc:sldMk cId="1389073582" sldId="406"/>
        </pc:sldMkLst>
        <pc:spChg chg="mod">
          <ac:chgData name="Karen Malt" userId="fd13fb1c-2923-4df2-9852-9d7e0d04f1b5" providerId="ADAL" clId="{ABE97B57-E8B3-4FAC-A069-4C13E467FDB1}" dt="2024-01-29T19:11:04.731" v="1126" actId="6549"/>
          <ac:spMkLst>
            <pc:docMk/>
            <pc:sldMk cId="1389073582" sldId="406"/>
            <ac:spMk id="2" creationId="{00000000-0000-0000-0000-000000000000}"/>
          </ac:spMkLst>
        </pc:spChg>
      </pc:sldChg>
      <pc:sldChg chg="modSp mod">
        <pc:chgData name="Karen Malt" userId="fd13fb1c-2923-4df2-9852-9d7e0d04f1b5" providerId="ADAL" clId="{ABE97B57-E8B3-4FAC-A069-4C13E467FDB1}" dt="2024-01-29T19:11:33.843" v="1129" actId="20577"/>
        <pc:sldMkLst>
          <pc:docMk/>
          <pc:sldMk cId="568668491" sldId="407"/>
        </pc:sldMkLst>
        <pc:spChg chg="mod">
          <ac:chgData name="Karen Malt" userId="fd13fb1c-2923-4df2-9852-9d7e0d04f1b5" providerId="ADAL" clId="{ABE97B57-E8B3-4FAC-A069-4C13E467FDB1}" dt="2024-01-29T19:11:15.845" v="1127" actId="6549"/>
          <ac:spMkLst>
            <pc:docMk/>
            <pc:sldMk cId="568668491" sldId="407"/>
            <ac:spMk id="2" creationId="{00000000-0000-0000-0000-000000000000}"/>
          </ac:spMkLst>
        </pc:spChg>
        <pc:spChg chg="mod">
          <ac:chgData name="Karen Malt" userId="fd13fb1c-2923-4df2-9852-9d7e0d04f1b5" providerId="ADAL" clId="{ABE97B57-E8B3-4FAC-A069-4C13E467FDB1}" dt="2024-01-29T19:11:33.843" v="1129" actId="20577"/>
          <ac:spMkLst>
            <pc:docMk/>
            <pc:sldMk cId="568668491" sldId="407"/>
            <ac:spMk id="3" creationId="{00000000-0000-0000-0000-000000000000}"/>
          </ac:spMkLst>
        </pc:spChg>
      </pc:sldChg>
      <pc:sldChg chg="modSp mod">
        <pc:chgData name="Karen Malt" userId="fd13fb1c-2923-4df2-9852-9d7e0d04f1b5" providerId="ADAL" clId="{ABE97B57-E8B3-4FAC-A069-4C13E467FDB1}" dt="2024-01-29T19:12:15.781" v="1131" actId="6549"/>
        <pc:sldMkLst>
          <pc:docMk/>
          <pc:sldMk cId="3047232774" sldId="408"/>
        </pc:sldMkLst>
        <pc:spChg chg="mod">
          <ac:chgData name="Karen Malt" userId="fd13fb1c-2923-4df2-9852-9d7e0d04f1b5" providerId="ADAL" clId="{ABE97B57-E8B3-4FAC-A069-4C13E467FDB1}" dt="2024-01-29T19:12:15.781" v="1131" actId="6549"/>
          <ac:spMkLst>
            <pc:docMk/>
            <pc:sldMk cId="3047232774" sldId="408"/>
            <ac:spMk id="2" creationId="{00000000-0000-0000-0000-000000000000}"/>
          </ac:spMkLst>
        </pc:spChg>
        <pc:spChg chg="mod">
          <ac:chgData name="Karen Malt" userId="fd13fb1c-2923-4df2-9852-9d7e0d04f1b5" providerId="ADAL" clId="{ABE97B57-E8B3-4FAC-A069-4C13E467FDB1}" dt="2024-01-29T19:11:44.539" v="1130" actId="33524"/>
          <ac:spMkLst>
            <pc:docMk/>
            <pc:sldMk cId="3047232774" sldId="408"/>
            <ac:spMk id="3" creationId="{00000000-0000-0000-0000-000000000000}"/>
          </ac:spMkLst>
        </pc:spChg>
      </pc:sldChg>
      <pc:sldChg chg="modSp mod">
        <pc:chgData name="Karen Malt" userId="fd13fb1c-2923-4df2-9852-9d7e0d04f1b5" providerId="ADAL" clId="{ABE97B57-E8B3-4FAC-A069-4C13E467FDB1}" dt="2024-01-29T19:12:20.822" v="1132" actId="6549"/>
        <pc:sldMkLst>
          <pc:docMk/>
          <pc:sldMk cId="2311273800" sldId="409"/>
        </pc:sldMkLst>
        <pc:spChg chg="mod">
          <ac:chgData name="Karen Malt" userId="fd13fb1c-2923-4df2-9852-9d7e0d04f1b5" providerId="ADAL" clId="{ABE97B57-E8B3-4FAC-A069-4C13E467FDB1}" dt="2024-01-29T19:12:20.822" v="1132" actId="6549"/>
          <ac:spMkLst>
            <pc:docMk/>
            <pc:sldMk cId="2311273800" sldId="409"/>
            <ac:spMk id="2" creationId="{00000000-0000-0000-0000-000000000000}"/>
          </ac:spMkLst>
        </pc:spChg>
      </pc:sldChg>
      <pc:sldChg chg="modSp mod">
        <pc:chgData name="Karen Malt" userId="fd13fb1c-2923-4df2-9852-9d7e0d04f1b5" providerId="ADAL" clId="{ABE97B57-E8B3-4FAC-A069-4C13E467FDB1}" dt="2024-01-29T19:12:29.444" v="1133" actId="6549"/>
        <pc:sldMkLst>
          <pc:docMk/>
          <pc:sldMk cId="3462699992" sldId="410"/>
        </pc:sldMkLst>
        <pc:spChg chg="mod">
          <ac:chgData name="Karen Malt" userId="fd13fb1c-2923-4df2-9852-9d7e0d04f1b5" providerId="ADAL" clId="{ABE97B57-E8B3-4FAC-A069-4C13E467FDB1}" dt="2024-01-29T19:12:29.444" v="1133" actId="6549"/>
          <ac:spMkLst>
            <pc:docMk/>
            <pc:sldMk cId="3462699992" sldId="410"/>
            <ac:spMk id="2" creationId="{00000000-0000-0000-0000-000000000000}"/>
          </ac:spMkLst>
        </pc:spChg>
      </pc:sldChg>
      <pc:sldChg chg="modSp mod">
        <pc:chgData name="Karen Malt" userId="fd13fb1c-2923-4df2-9852-9d7e0d04f1b5" providerId="ADAL" clId="{ABE97B57-E8B3-4FAC-A069-4C13E467FDB1}" dt="2024-01-29T19:12:36.942" v="1134" actId="6549"/>
        <pc:sldMkLst>
          <pc:docMk/>
          <pc:sldMk cId="788513988" sldId="411"/>
        </pc:sldMkLst>
        <pc:spChg chg="mod">
          <ac:chgData name="Karen Malt" userId="fd13fb1c-2923-4df2-9852-9d7e0d04f1b5" providerId="ADAL" clId="{ABE97B57-E8B3-4FAC-A069-4C13E467FDB1}" dt="2024-01-29T19:12:36.942" v="1134" actId="6549"/>
          <ac:spMkLst>
            <pc:docMk/>
            <pc:sldMk cId="788513988" sldId="411"/>
            <ac:spMk id="2" creationId="{00000000-0000-0000-0000-000000000000}"/>
          </ac:spMkLst>
        </pc:spChg>
      </pc:sldChg>
      <pc:sldChg chg="modSp mod">
        <pc:chgData name="Karen Malt" userId="fd13fb1c-2923-4df2-9852-9d7e0d04f1b5" providerId="ADAL" clId="{ABE97B57-E8B3-4FAC-A069-4C13E467FDB1}" dt="2024-01-29T19:12:42.873" v="1135" actId="6549"/>
        <pc:sldMkLst>
          <pc:docMk/>
          <pc:sldMk cId="1348741371" sldId="412"/>
        </pc:sldMkLst>
        <pc:spChg chg="mod">
          <ac:chgData name="Karen Malt" userId="fd13fb1c-2923-4df2-9852-9d7e0d04f1b5" providerId="ADAL" clId="{ABE97B57-E8B3-4FAC-A069-4C13E467FDB1}" dt="2024-01-29T19:12:42.873" v="1135" actId="6549"/>
          <ac:spMkLst>
            <pc:docMk/>
            <pc:sldMk cId="1348741371" sldId="412"/>
            <ac:spMk id="2" creationId="{00000000-0000-0000-0000-000000000000}"/>
          </ac:spMkLst>
        </pc:spChg>
      </pc:sldChg>
      <pc:sldChg chg="modSp mod">
        <pc:chgData name="Karen Malt" userId="fd13fb1c-2923-4df2-9852-9d7e0d04f1b5" providerId="ADAL" clId="{ABE97B57-E8B3-4FAC-A069-4C13E467FDB1}" dt="2024-01-29T19:13:46.704" v="1141" actId="6549"/>
        <pc:sldMkLst>
          <pc:docMk/>
          <pc:sldMk cId="3663055572" sldId="413"/>
        </pc:sldMkLst>
        <pc:spChg chg="mod">
          <ac:chgData name="Karen Malt" userId="fd13fb1c-2923-4df2-9852-9d7e0d04f1b5" providerId="ADAL" clId="{ABE97B57-E8B3-4FAC-A069-4C13E467FDB1}" dt="2024-01-29T19:13:46.704" v="1141" actId="6549"/>
          <ac:spMkLst>
            <pc:docMk/>
            <pc:sldMk cId="3663055572" sldId="413"/>
            <ac:spMk id="2" creationId="{00000000-0000-0000-0000-000000000000}"/>
          </ac:spMkLst>
        </pc:spChg>
        <pc:spChg chg="mod">
          <ac:chgData name="Karen Malt" userId="fd13fb1c-2923-4df2-9852-9d7e0d04f1b5" providerId="ADAL" clId="{ABE97B57-E8B3-4FAC-A069-4C13E467FDB1}" dt="2024-01-29T19:13:11.138" v="1138" actId="113"/>
          <ac:spMkLst>
            <pc:docMk/>
            <pc:sldMk cId="3663055572" sldId="413"/>
            <ac:spMk id="3" creationId="{00000000-0000-0000-0000-000000000000}"/>
          </ac:spMkLst>
        </pc:spChg>
      </pc:sldChg>
      <pc:sldChg chg="modSp mod">
        <pc:chgData name="Karen Malt" userId="fd13fb1c-2923-4df2-9852-9d7e0d04f1b5" providerId="ADAL" clId="{ABE97B57-E8B3-4FAC-A069-4C13E467FDB1}" dt="2024-01-29T19:14:06.851" v="1142" actId="6549"/>
        <pc:sldMkLst>
          <pc:docMk/>
          <pc:sldMk cId="2965424554" sldId="414"/>
        </pc:sldMkLst>
        <pc:spChg chg="mod">
          <ac:chgData name="Karen Malt" userId="fd13fb1c-2923-4df2-9852-9d7e0d04f1b5" providerId="ADAL" clId="{ABE97B57-E8B3-4FAC-A069-4C13E467FDB1}" dt="2024-01-29T19:14:06.851" v="1142" actId="6549"/>
          <ac:spMkLst>
            <pc:docMk/>
            <pc:sldMk cId="2965424554" sldId="414"/>
            <ac:spMk id="2" creationId="{00000000-0000-0000-0000-000000000000}"/>
          </ac:spMkLst>
        </pc:spChg>
      </pc:sldChg>
      <pc:sldChg chg="modSp mod">
        <pc:chgData name="Karen Malt" userId="fd13fb1c-2923-4df2-9852-9d7e0d04f1b5" providerId="ADAL" clId="{ABE97B57-E8B3-4FAC-A069-4C13E467FDB1}" dt="2024-01-29T19:14:15.974" v="1143" actId="6549"/>
        <pc:sldMkLst>
          <pc:docMk/>
          <pc:sldMk cId="3669502333" sldId="415"/>
        </pc:sldMkLst>
        <pc:spChg chg="mod">
          <ac:chgData name="Karen Malt" userId="fd13fb1c-2923-4df2-9852-9d7e0d04f1b5" providerId="ADAL" clId="{ABE97B57-E8B3-4FAC-A069-4C13E467FDB1}" dt="2024-01-29T19:14:15.974" v="1143" actId="6549"/>
          <ac:spMkLst>
            <pc:docMk/>
            <pc:sldMk cId="3669502333" sldId="415"/>
            <ac:spMk id="2" creationId="{00000000-0000-0000-0000-000000000000}"/>
          </ac:spMkLst>
        </pc:spChg>
      </pc:sldChg>
      <pc:sldChg chg="modSp mod">
        <pc:chgData name="Karen Malt" userId="fd13fb1c-2923-4df2-9852-9d7e0d04f1b5" providerId="ADAL" clId="{ABE97B57-E8B3-4FAC-A069-4C13E467FDB1}" dt="2024-01-29T19:14:23" v="1144" actId="6549"/>
        <pc:sldMkLst>
          <pc:docMk/>
          <pc:sldMk cId="3852392976" sldId="416"/>
        </pc:sldMkLst>
        <pc:spChg chg="mod">
          <ac:chgData name="Karen Malt" userId="fd13fb1c-2923-4df2-9852-9d7e0d04f1b5" providerId="ADAL" clId="{ABE97B57-E8B3-4FAC-A069-4C13E467FDB1}" dt="2024-01-29T19:14:23" v="1144" actId="6549"/>
          <ac:spMkLst>
            <pc:docMk/>
            <pc:sldMk cId="3852392976" sldId="416"/>
            <ac:spMk id="2" creationId="{00000000-0000-0000-0000-000000000000}"/>
          </ac:spMkLst>
        </pc:spChg>
      </pc:sldChg>
      <pc:sldChg chg="modSp mod">
        <pc:chgData name="Karen Malt" userId="fd13fb1c-2923-4df2-9852-9d7e0d04f1b5" providerId="ADAL" clId="{ABE97B57-E8B3-4FAC-A069-4C13E467FDB1}" dt="2024-01-29T19:16:16.244" v="1145" actId="6549"/>
        <pc:sldMkLst>
          <pc:docMk/>
          <pc:sldMk cId="1618882858" sldId="417"/>
        </pc:sldMkLst>
        <pc:spChg chg="mod">
          <ac:chgData name="Karen Malt" userId="fd13fb1c-2923-4df2-9852-9d7e0d04f1b5" providerId="ADAL" clId="{ABE97B57-E8B3-4FAC-A069-4C13E467FDB1}" dt="2024-01-29T19:16:16.244" v="1145" actId="6549"/>
          <ac:spMkLst>
            <pc:docMk/>
            <pc:sldMk cId="1618882858" sldId="417"/>
            <ac:spMk id="2" creationId="{00000000-0000-0000-0000-000000000000}"/>
          </ac:spMkLst>
        </pc:spChg>
      </pc:sldChg>
      <pc:sldChg chg="modSp mod">
        <pc:chgData name="Karen Malt" userId="fd13fb1c-2923-4df2-9852-9d7e0d04f1b5" providerId="ADAL" clId="{ABE97B57-E8B3-4FAC-A069-4C13E467FDB1}" dt="2024-01-29T19:16:37.121" v="1146" actId="6549"/>
        <pc:sldMkLst>
          <pc:docMk/>
          <pc:sldMk cId="4264132931" sldId="418"/>
        </pc:sldMkLst>
        <pc:spChg chg="mod">
          <ac:chgData name="Karen Malt" userId="fd13fb1c-2923-4df2-9852-9d7e0d04f1b5" providerId="ADAL" clId="{ABE97B57-E8B3-4FAC-A069-4C13E467FDB1}" dt="2024-01-29T19:16:37.121" v="1146" actId="6549"/>
          <ac:spMkLst>
            <pc:docMk/>
            <pc:sldMk cId="4264132931" sldId="418"/>
            <ac:spMk id="2" creationId="{00000000-0000-0000-0000-000000000000}"/>
          </ac:spMkLst>
        </pc:spChg>
      </pc:sldChg>
      <pc:sldChg chg="modSp mod">
        <pc:chgData name="Karen Malt" userId="fd13fb1c-2923-4df2-9852-9d7e0d04f1b5" providerId="ADAL" clId="{ABE97B57-E8B3-4FAC-A069-4C13E467FDB1}" dt="2024-01-29T19:17:17.641" v="1150" actId="20577"/>
        <pc:sldMkLst>
          <pc:docMk/>
          <pc:sldMk cId="3634089313" sldId="419"/>
        </pc:sldMkLst>
        <pc:spChg chg="mod">
          <ac:chgData name="Karen Malt" userId="fd13fb1c-2923-4df2-9852-9d7e0d04f1b5" providerId="ADAL" clId="{ABE97B57-E8B3-4FAC-A069-4C13E467FDB1}" dt="2024-01-29T19:16:45.145" v="1147" actId="6549"/>
          <ac:spMkLst>
            <pc:docMk/>
            <pc:sldMk cId="3634089313" sldId="419"/>
            <ac:spMk id="2" creationId="{00000000-0000-0000-0000-000000000000}"/>
          </ac:spMkLst>
        </pc:spChg>
        <pc:spChg chg="mod">
          <ac:chgData name="Karen Malt" userId="fd13fb1c-2923-4df2-9852-9d7e0d04f1b5" providerId="ADAL" clId="{ABE97B57-E8B3-4FAC-A069-4C13E467FDB1}" dt="2024-01-29T19:17:17.641" v="1150" actId="20577"/>
          <ac:spMkLst>
            <pc:docMk/>
            <pc:sldMk cId="3634089313" sldId="419"/>
            <ac:spMk id="3" creationId="{00000000-0000-0000-0000-000000000000}"/>
          </ac:spMkLst>
        </pc:spChg>
      </pc:sldChg>
      <pc:sldChg chg="modSp mod">
        <pc:chgData name="Karen Malt" userId="fd13fb1c-2923-4df2-9852-9d7e0d04f1b5" providerId="ADAL" clId="{ABE97B57-E8B3-4FAC-A069-4C13E467FDB1}" dt="2024-01-29T19:17:44.701" v="1152" actId="6549"/>
        <pc:sldMkLst>
          <pc:docMk/>
          <pc:sldMk cId="1389753693" sldId="420"/>
        </pc:sldMkLst>
        <pc:spChg chg="mod">
          <ac:chgData name="Karen Malt" userId="fd13fb1c-2923-4df2-9852-9d7e0d04f1b5" providerId="ADAL" clId="{ABE97B57-E8B3-4FAC-A069-4C13E467FDB1}" dt="2024-01-29T19:17:44.701" v="1152" actId="6549"/>
          <ac:spMkLst>
            <pc:docMk/>
            <pc:sldMk cId="1389753693" sldId="420"/>
            <ac:spMk id="2" creationId="{00000000-0000-0000-0000-000000000000}"/>
          </ac:spMkLst>
        </pc:spChg>
        <pc:spChg chg="mod">
          <ac:chgData name="Karen Malt" userId="fd13fb1c-2923-4df2-9852-9d7e0d04f1b5" providerId="ADAL" clId="{ABE97B57-E8B3-4FAC-A069-4C13E467FDB1}" dt="2024-01-29T19:17:36.802" v="1151" actId="33524"/>
          <ac:spMkLst>
            <pc:docMk/>
            <pc:sldMk cId="1389753693" sldId="420"/>
            <ac:spMk id="3" creationId="{00000000-0000-0000-0000-000000000000}"/>
          </ac:spMkLst>
        </pc:spChg>
      </pc:sldChg>
      <pc:sldChg chg="modSp mod">
        <pc:chgData name="Karen Malt" userId="fd13fb1c-2923-4df2-9852-9d7e0d04f1b5" providerId="ADAL" clId="{ABE97B57-E8B3-4FAC-A069-4C13E467FDB1}" dt="2024-01-29T19:18:04.027" v="1153" actId="6549"/>
        <pc:sldMkLst>
          <pc:docMk/>
          <pc:sldMk cId="3030325202" sldId="421"/>
        </pc:sldMkLst>
        <pc:spChg chg="mod">
          <ac:chgData name="Karen Malt" userId="fd13fb1c-2923-4df2-9852-9d7e0d04f1b5" providerId="ADAL" clId="{ABE97B57-E8B3-4FAC-A069-4C13E467FDB1}" dt="2024-01-29T19:18:04.027" v="1153" actId="6549"/>
          <ac:spMkLst>
            <pc:docMk/>
            <pc:sldMk cId="3030325202" sldId="421"/>
            <ac:spMk id="2" creationId="{00000000-0000-0000-0000-000000000000}"/>
          </ac:spMkLst>
        </pc:spChg>
      </pc:sldChg>
      <pc:sldChg chg="modSp mod">
        <pc:chgData name="Karen Malt" userId="fd13fb1c-2923-4df2-9852-9d7e0d04f1b5" providerId="ADAL" clId="{ABE97B57-E8B3-4FAC-A069-4C13E467FDB1}" dt="2024-01-29T19:18:13.188" v="1154" actId="6549"/>
        <pc:sldMkLst>
          <pc:docMk/>
          <pc:sldMk cId="1153348509" sldId="422"/>
        </pc:sldMkLst>
        <pc:spChg chg="mod">
          <ac:chgData name="Karen Malt" userId="fd13fb1c-2923-4df2-9852-9d7e0d04f1b5" providerId="ADAL" clId="{ABE97B57-E8B3-4FAC-A069-4C13E467FDB1}" dt="2024-01-29T19:18:13.188" v="1154" actId="6549"/>
          <ac:spMkLst>
            <pc:docMk/>
            <pc:sldMk cId="1153348509" sldId="422"/>
            <ac:spMk id="2" creationId="{00000000-0000-0000-0000-000000000000}"/>
          </ac:spMkLst>
        </pc:spChg>
      </pc:sldChg>
      <pc:sldChg chg="modSp mod">
        <pc:chgData name="Karen Malt" userId="fd13fb1c-2923-4df2-9852-9d7e0d04f1b5" providerId="ADAL" clId="{ABE97B57-E8B3-4FAC-A069-4C13E467FDB1}" dt="2024-01-29T19:18:22.483" v="1155" actId="6549"/>
        <pc:sldMkLst>
          <pc:docMk/>
          <pc:sldMk cId="98782588" sldId="423"/>
        </pc:sldMkLst>
        <pc:spChg chg="mod">
          <ac:chgData name="Karen Malt" userId="fd13fb1c-2923-4df2-9852-9d7e0d04f1b5" providerId="ADAL" clId="{ABE97B57-E8B3-4FAC-A069-4C13E467FDB1}" dt="2024-01-29T19:18:22.483" v="1155" actId="6549"/>
          <ac:spMkLst>
            <pc:docMk/>
            <pc:sldMk cId="98782588" sldId="423"/>
            <ac:spMk id="2" creationId="{00000000-0000-0000-0000-000000000000}"/>
          </ac:spMkLst>
        </pc:spChg>
      </pc:sldChg>
      <pc:sldChg chg="modSp mod">
        <pc:chgData name="Karen Malt" userId="fd13fb1c-2923-4df2-9852-9d7e0d04f1b5" providerId="ADAL" clId="{ABE97B57-E8B3-4FAC-A069-4C13E467FDB1}" dt="2024-01-29T19:18:43.700" v="1156" actId="6549"/>
        <pc:sldMkLst>
          <pc:docMk/>
          <pc:sldMk cId="3384273553" sldId="424"/>
        </pc:sldMkLst>
        <pc:spChg chg="mod">
          <ac:chgData name="Karen Malt" userId="fd13fb1c-2923-4df2-9852-9d7e0d04f1b5" providerId="ADAL" clId="{ABE97B57-E8B3-4FAC-A069-4C13E467FDB1}" dt="2024-01-29T19:18:43.700" v="1156" actId="6549"/>
          <ac:spMkLst>
            <pc:docMk/>
            <pc:sldMk cId="3384273553" sldId="424"/>
            <ac:spMk id="2" creationId="{00000000-0000-0000-0000-000000000000}"/>
          </ac:spMkLst>
        </pc:spChg>
      </pc:sldChg>
      <pc:sldChg chg="modSp mod">
        <pc:chgData name="Karen Malt" userId="fd13fb1c-2923-4df2-9852-9d7e0d04f1b5" providerId="ADAL" clId="{ABE97B57-E8B3-4FAC-A069-4C13E467FDB1}" dt="2024-01-29T19:18:55.058" v="1158" actId="20577"/>
        <pc:sldMkLst>
          <pc:docMk/>
          <pc:sldMk cId="666497173" sldId="425"/>
        </pc:sldMkLst>
        <pc:spChg chg="mod">
          <ac:chgData name="Karen Malt" userId="fd13fb1c-2923-4df2-9852-9d7e0d04f1b5" providerId="ADAL" clId="{ABE97B57-E8B3-4FAC-A069-4C13E467FDB1}" dt="2024-01-29T19:18:52.272" v="1157" actId="6549"/>
          <ac:spMkLst>
            <pc:docMk/>
            <pc:sldMk cId="666497173" sldId="425"/>
            <ac:spMk id="2" creationId="{00000000-0000-0000-0000-000000000000}"/>
          </ac:spMkLst>
        </pc:spChg>
        <pc:spChg chg="mod">
          <ac:chgData name="Karen Malt" userId="fd13fb1c-2923-4df2-9852-9d7e0d04f1b5" providerId="ADAL" clId="{ABE97B57-E8B3-4FAC-A069-4C13E467FDB1}" dt="2024-01-29T19:18:55.058" v="1158" actId="20577"/>
          <ac:spMkLst>
            <pc:docMk/>
            <pc:sldMk cId="666497173" sldId="425"/>
            <ac:spMk id="3" creationId="{00000000-0000-0000-0000-000000000000}"/>
          </ac:spMkLst>
        </pc:spChg>
      </pc:sldChg>
      <pc:sldChg chg="modSp mod">
        <pc:chgData name="Karen Malt" userId="fd13fb1c-2923-4df2-9852-9d7e0d04f1b5" providerId="ADAL" clId="{ABE97B57-E8B3-4FAC-A069-4C13E467FDB1}" dt="2024-01-29T19:20:56.155" v="1159" actId="6549"/>
        <pc:sldMkLst>
          <pc:docMk/>
          <pc:sldMk cId="1133420290" sldId="426"/>
        </pc:sldMkLst>
        <pc:spChg chg="mod">
          <ac:chgData name="Karen Malt" userId="fd13fb1c-2923-4df2-9852-9d7e0d04f1b5" providerId="ADAL" clId="{ABE97B57-E8B3-4FAC-A069-4C13E467FDB1}" dt="2024-01-29T19:20:56.155" v="1159" actId="6549"/>
          <ac:spMkLst>
            <pc:docMk/>
            <pc:sldMk cId="1133420290" sldId="426"/>
            <ac:spMk id="2" creationId="{00000000-0000-0000-0000-000000000000}"/>
          </ac:spMkLst>
        </pc:spChg>
      </pc:sldChg>
      <pc:sldChg chg="modSp mod">
        <pc:chgData name="Karen Malt" userId="fd13fb1c-2923-4df2-9852-9d7e0d04f1b5" providerId="ADAL" clId="{ABE97B57-E8B3-4FAC-A069-4C13E467FDB1}" dt="2024-01-29T19:21:33.621" v="1168" actId="20577"/>
        <pc:sldMkLst>
          <pc:docMk/>
          <pc:sldMk cId="3906642468" sldId="427"/>
        </pc:sldMkLst>
        <pc:spChg chg="mod">
          <ac:chgData name="Karen Malt" userId="fd13fb1c-2923-4df2-9852-9d7e0d04f1b5" providerId="ADAL" clId="{ABE97B57-E8B3-4FAC-A069-4C13E467FDB1}" dt="2024-01-29T19:21:08.249" v="1160" actId="6549"/>
          <ac:spMkLst>
            <pc:docMk/>
            <pc:sldMk cId="3906642468" sldId="427"/>
            <ac:spMk id="2" creationId="{00000000-0000-0000-0000-000000000000}"/>
          </ac:spMkLst>
        </pc:spChg>
        <pc:spChg chg="mod">
          <ac:chgData name="Karen Malt" userId="fd13fb1c-2923-4df2-9852-9d7e0d04f1b5" providerId="ADAL" clId="{ABE97B57-E8B3-4FAC-A069-4C13E467FDB1}" dt="2024-01-29T19:21:33.621" v="1168" actId="20577"/>
          <ac:spMkLst>
            <pc:docMk/>
            <pc:sldMk cId="3906642468" sldId="427"/>
            <ac:spMk id="3" creationId="{00000000-0000-0000-0000-000000000000}"/>
          </ac:spMkLst>
        </pc:spChg>
      </pc:sldChg>
      <pc:sldChg chg="modSp mod">
        <pc:chgData name="Karen Malt" userId="fd13fb1c-2923-4df2-9852-9d7e0d04f1b5" providerId="ADAL" clId="{ABE97B57-E8B3-4FAC-A069-4C13E467FDB1}" dt="2024-01-29T19:21:42.153" v="1169" actId="6549"/>
        <pc:sldMkLst>
          <pc:docMk/>
          <pc:sldMk cId="664746803" sldId="428"/>
        </pc:sldMkLst>
        <pc:spChg chg="mod">
          <ac:chgData name="Karen Malt" userId="fd13fb1c-2923-4df2-9852-9d7e0d04f1b5" providerId="ADAL" clId="{ABE97B57-E8B3-4FAC-A069-4C13E467FDB1}" dt="2024-01-29T19:21:42.153" v="1169" actId="6549"/>
          <ac:spMkLst>
            <pc:docMk/>
            <pc:sldMk cId="664746803" sldId="428"/>
            <ac:spMk id="2" creationId="{00000000-0000-0000-0000-000000000000}"/>
          </ac:spMkLst>
        </pc:spChg>
      </pc:sldChg>
      <pc:sldChg chg="modSp mod">
        <pc:chgData name="Karen Malt" userId="fd13fb1c-2923-4df2-9852-9d7e0d04f1b5" providerId="ADAL" clId="{ABE97B57-E8B3-4FAC-A069-4C13E467FDB1}" dt="2024-01-29T19:22:04.372" v="1170" actId="6549"/>
        <pc:sldMkLst>
          <pc:docMk/>
          <pc:sldMk cId="340507856" sldId="429"/>
        </pc:sldMkLst>
        <pc:spChg chg="mod">
          <ac:chgData name="Karen Malt" userId="fd13fb1c-2923-4df2-9852-9d7e0d04f1b5" providerId="ADAL" clId="{ABE97B57-E8B3-4FAC-A069-4C13E467FDB1}" dt="2024-01-29T19:22:04.372" v="1170" actId="6549"/>
          <ac:spMkLst>
            <pc:docMk/>
            <pc:sldMk cId="340507856" sldId="429"/>
            <ac:spMk id="2" creationId="{00000000-0000-0000-0000-000000000000}"/>
          </ac:spMkLst>
        </pc:spChg>
      </pc:sldChg>
      <pc:sldChg chg="modSp mod">
        <pc:chgData name="Karen Malt" userId="fd13fb1c-2923-4df2-9852-9d7e0d04f1b5" providerId="ADAL" clId="{ABE97B57-E8B3-4FAC-A069-4C13E467FDB1}" dt="2024-01-29T19:22:45.277" v="1178" actId="115"/>
        <pc:sldMkLst>
          <pc:docMk/>
          <pc:sldMk cId="800127033" sldId="430"/>
        </pc:sldMkLst>
        <pc:spChg chg="mod">
          <ac:chgData name="Karen Malt" userId="fd13fb1c-2923-4df2-9852-9d7e0d04f1b5" providerId="ADAL" clId="{ABE97B57-E8B3-4FAC-A069-4C13E467FDB1}" dt="2024-01-29T19:22:21.589" v="1171" actId="6549"/>
          <ac:spMkLst>
            <pc:docMk/>
            <pc:sldMk cId="800127033" sldId="430"/>
            <ac:spMk id="2" creationId="{00000000-0000-0000-0000-000000000000}"/>
          </ac:spMkLst>
        </pc:spChg>
        <pc:spChg chg="mod">
          <ac:chgData name="Karen Malt" userId="fd13fb1c-2923-4df2-9852-9d7e0d04f1b5" providerId="ADAL" clId="{ABE97B57-E8B3-4FAC-A069-4C13E467FDB1}" dt="2024-01-29T19:22:45.277" v="1178" actId="115"/>
          <ac:spMkLst>
            <pc:docMk/>
            <pc:sldMk cId="800127033" sldId="430"/>
            <ac:spMk id="3" creationId="{00000000-0000-0000-0000-000000000000}"/>
          </ac:spMkLst>
        </pc:spChg>
      </pc:sldChg>
      <pc:sldChg chg="modSp mod">
        <pc:chgData name="Karen Malt" userId="fd13fb1c-2923-4df2-9852-9d7e0d04f1b5" providerId="ADAL" clId="{ABE97B57-E8B3-4FAC-A069-4C13E467FDB1}" dt="2024-01-29T19:22:58.147" v="1180" actId="33524"/>
        <pc:sldMkLst>
          <pc:docMk/>
          <pc:sldMk cId="345469013" sldId="431"/>
        </pc:sldMkLst>
        <pc:spChg chg="mod">
          <ac:chgData name="Karen Malt" userId="fd13fb1c-2923-4df2-9852-9d7e0d04f1b5" providerId="ADAL" clId="{ABE97B57-E8B3-4FAC-A069-4C13E467FDB1}" dt="2024-01-29T19:22:54.611" v="1179" actId="6549"/>
          <ac:spMkLst>
            <pc:docMk/>
            <pc:sldMk cId="345469013" sldId="431"/>
            <ac:spMk id="2" creationId="{00000000-0000-0000-0000-000000000000}"/>
          </ac:spMkLst>
        </pc:spChg>
        <pc:spChg chg="mod">
          <ac:chgData name="Karen Malt" userId="fd13fb1c-2923-4df2-9852-9d7e0d04f1b5" providerId="ADAL" clId="{ABE97B57-E8B3-4FAC-A069-4C13E467FDB1}" dt="2024-01-29T19:22:58.147" v="1180" actId="33524"/>
          <ac:spMkLst>
            <pc:docMk/>
            <pc:sldMk cId="345469013" sldId="431"/>
            <ac:spMk id="3" creationId="{00000000-0000-0000-0000-000000000000}"/>
          </ac:spMkLst>
        </pc:spChg>
      </pc:sldChg>
      <pc:sldChg chg="modSp mod">
        <pc:chgData name="Karen Malt" userId="fd13fb1c-2923-4df2-9852-9d7e0d04f1b5" providerId="ADAL" clId="{ABE97B57-E8B3-4FAC-A069-4C13E467FDB1}" dt="2024-01-29T19:23:15.212" v="1181" actId="6549"/>
        <pc:sldMkLst>
          <pc:docMk/>
          <pc:sldMk cId="2100861398" sldId="434"/>
        </pc:sldMkLst>
        <pc:spChg chg="mod">
          <ac:chgData name="Karen Malt" userId="fd13fb1c-2923-4df2-9852-9d7e0d04f1b5" providerId="ADAL" clId="{ABE97B57-E8B3-4FAC-A069-4C13E467FDB1}" dt="2024-01-29T19:23:15.212" v="1181" actId="6549"/>
          <ac:spMkLst>
            <pc:docMk/>
            <pc:sldMk cId="2100861398" sldId="434"/>
            <ac:spMk id="2" creationId="{00000000-0000-0000-0000-000000000000}"/>
          </ac:spMkLst>
        </pc:spChg>
      </pc:sldChg>
      <pc:sldChg chg="modSp mod">
        <pc:chgData name="Karen Malt" userId="fd13fb1c-2923-4df2-9852-9d7e0d04f1b5" providerId="ADAL" clId="{ABE97B57-E8B3-4FAC-A069-4C13E467FDB1}" dt="2024-01-29T19:23:22.308" v="1182" actId="6549"/>
        <pc:sldMkLst>
          <pc:docMk/>
          <pc:sldMk cId="3480262512" sldId="435"/>
        </pc:sldMkLst>
        <pc:spChg chg="mod">
          <ac:chgData name="Karen Malt" userId="fd13fb1c-2923-4df2-9852-9d7e0d04f1b5" providerId="ADAL" clId="{ABE97B57-E8B3-4FAC-A069-4C13E467FDB1}" dt="2024-01-29T19:23:22.308" v="1182" actId="6549"/>
          <ac:spMkLst>
            <pc:docMk/>
            <pc:sldMk cId="3480262512" sldId="435"/>
            <ac:spMk id="2" creationId="{00000000-0000-0000-0000-000000000000}"/>
          </ac:spMkLst>
        </pc:spChg>
      </pc:sldChg>
      <pc:sldChg chg="modSp mod">
        <pc:chgData name="Karen Malt" userId="fd13fb1c-2923-4df2-9852-9d7e0d04f1b5" providerId="ADAL" clId="{ABE97B57-E8B3-4FAC-A069-4C13E467FDB1}" dt="2024-01-29T19:23:28.700" v="1183" actId="6549"/>
        <pc:sldMkLst>
          <pc:docMk/>
          <pc:sldMk cId="831415340" sldId="436"/>
        </pc:sldMkLst>
        <pc:spChg chg="mod">
          <ac:chgData name="Karen Malt" userId="fd13fb1c-2923-4df2-9852-9d7e0d04f1b5" providerId="ADAL" clId="{ABE97B57-E8B3-4FAC-A069-4C13E467FDB1}" dt="2024-01-29T19:23:28.700" v="1183" actId="6549"/>
          <ac:spMkLst>
            <pc:docMk/>
            <pc:sldMk cId="831415340" sldId="436"/>
            <ac:spMk id="2" creationId="{00000000-0000-0000-0000-000000000000}"/>
          </ac:spMkLst>
        </pc:spChg>
      </pc:sldChg>
      <pc:sldChg chg="modSp mod">
        <pc:chgData name="Karen Malt" userId="fd13fb1c-2923-4df2-9852-9d7e0d04f1b5" providerId="ADAL" clId="{ABE97B57-E8B3-4FAC-A069-4C13E467FDB1}" dt="2024-01-29T19:23:35.052" v="1184" actId="6549"/>
        <pc:sldMkLst>
          <pc:docMk/>
          <pc:sldMk cId="3438144838" sldId="437"/>
        </pc:sldMkLst>
        <pc:spChg chg="mod">
          <ac:chgData name="Karen Malt" userId="fd13fb1c-2923-4df2-9852-9d7e0d04f1b5" providerId="ADAL" clId="{ABE97B57-E8B3-4FAC-A069-4C13E467FDB1}" dt="2024-01-29T19:23:35.052" v="1184" actId="6549"/>
          <ac:spMkLst>
            <pc:docMk/>
            <pc:sldMk cId="3438144838" sldId="437"/>
            <ac:spMk id="2" creationId="{00000000-0000-0000-0000-000000000000}"/>
          </ac:spMkLst>
        </pc:spChg>
      </pc:sldChg>
      <pc:sldChg chg="modSp mod">
        <pc:chgData name="Karen Malt" userId="fd13fb1c-2923-4df2-9852-9d7e0d04f1b5" providerId="ADAL" clId="{ABE97B57-E8B3-4FAC-A069-4C13E467FDB1}" dt="2024-01-29T19:23:44.209" v="1185" actId="6549"/>
        <pc:sldMkLst>
          <pc:docMk/>
          <pc:sldMk cId="2578614483" sldId="438"/>
        </pc:sldMkLst>
        <pc:spChg chg="mod">
          <ac:chgData name="Karen Malt" userId="fd13fb1c-2923-4df2-9852-9d7e0d04f1b5" providerId="ADAL" clId="{ABE97B57-E8B3-4FAC-A069-4C13E467FDB1}" dt="2024-01-29T19:23:44.209" v="1185" actId="6549"/>
          <ac:spMkLst>
            <pc:docMk/>
            <pc:sldMk cId="2578614483" sldId="438"/>
            <ac:spMk id="2" creationId="{00000000-0000-0000-0000-000000000000}"/>
          </ac:spMkLst>
        </pc:spChg>
      </pc:sldChg>
      <pc:sldChg chg="modSp mod">
        <pc:chgData name="Karen Malt" userId="fd13fb1c-2923-4df2-9852-9d7e0d04f1b5" providerId="ADAL" clId="{ABE97B57-E8B3-4FAC-A069-4C13E467FDB1}" dt="2024-01-29T19:24:13.487" v="1188" actId="33524"/>
        <pc:sldMkLst>
          <pc:docMk/>
          <pc:sldMk cId="1440042207" sldId="439"/>
        </pc:sldMkLst>
        <pc:spChg chg="mod">
          <ac:chgData name="Karen Malt" userId="fd13fb1c-2923-4df2-9852-9d7e0d04f1b5" providerId="ADAL" clId="{ABE97B57-E8B3-4FAC-A069-4C13E467FDB1}" dt="2024-01-29T19:24:05.144" v="1186" actId="6549"/>
          <ac:spMkLst>
            <pc:docMk/>
            <pc:sldMk cId="1440042207" sldId="439"/>
            <ac:spMk id="2" creationId="{00000000-0000-0000-0000-000000000000}"/>
          </ac:spMkLst>
        </pc:spChg>
        <pc:spChg chg="mod">
          <ac:chgData name="Karen Malt" userId="fd13fb1c-2923-4df2-9852-9d7e0d04f1b5" providerId="ADAL" clId="{ABE97B57-E8B3-4FAC-A069-4C13E467FDB1}" dt="2024-01-29T19:24:13.487" v="1188" actId="33524"/>
          <ac:spMkLst>
            <pc:docMk/>
            <pc:sldMk cId="1440042207" sldId="439"/>
            <ac:spMk id="3" creationId="{00000000-0000-0000-0000-000000000000}"/>
          </ac:spMkLst>
        </pc:spChg>
      </pc:sldChg>
      <pc:sldChg chg="modSp mod">
        <pc:chgData name="Karen Malt" userId="fd13fb1c-2923-4df2-9852-9d7e0d04f1b5" providerId="ADAL" clId="{ABE97B57-E8B3-4FAC-A069-4C13E467FDB1}" dt="2024-01-29T19:24:23.785" v="1189" actId="6549"/>
        <pc:sldMkLst>
          <pc:docMk/>
          <pc:sldMk cId="2340213631" sldId="440"/>
        </pc:sldMkLst>
        <pc:spChg chg="mod">
          <ac:chgData name="Karen Malt" userId="fd13fb1c-2923-4df2-9852-9d7e0d04f1b5" providerId="ADAL" clId="{ABE97B57-E8B3-4FAC-A069-4C13E467FDB1}" dt="2024-01-29T19:24:23.785" v="1189" actId="6549"/>
          <ac:spMkLst>
            <pc:docMk/>
            <pc:sldMk cId="2340213631" sldId="440"/>
            <ac:spMk id="2" creationId="{00000000-0000-0000-0000-000000000000}"/>
          </ac:spMkLst>
        </pc:spChg>
      </pc:sldChg>
      <pc:sldChg chg="modSp mod">
        <pc:chgData name="Karen Malt" userId="fd13fb1c-2923-4df2-9852-9d7e0d04f1b5" providerId="ADAL" clId="{ABE97B57-E8B3-4FAC-A069-4C13E467FDB1}" dt="2024-01-29T19:24:47.212" v="1190" actId="6549"/>
        <pc:sldMkLst>
          <pc:docMk/>
          <pc:sldMk cId="2619871855" sldId="441"/>
        </pc:sldMkLst>
        <pc:spChg chg="mod">
          <ac:chgData name="Karen Malt" userId="fd13fb1c-2923-4df2-9852-9d7e0d04f1b5" providerId="ADAL" clId="{ABE97B57-E8B3-4FAC-A069-4C13E467FDB1}" dt="2024-01-29T19:24:47.212" v="1190" actId="6549"/>
          <ac:spMkLst>
            <pc:docMk/>
            <pc:sldMk cId="2619871855" sldId="441"/>
            <ac:spMk id="2" creationId="{00000000-0000-0000-0000-000000000000}"/>
          </ac:spMkLst>
        </pc:spChg>
      </pc:sldChg>
      <pc:sldChg chg="modSp mod">
        <pc:chgData name="Karen Malt" userId="fd13fb1c-2923-4df2-9852-9d7e0d04f1b5" providerId="ADAL" clId="{ABE97B57-E8B3-4FAC-A069-4C13E467FDB1}" dt="2024-01-29T19:24:54.419" v="1191" actId="6549"/>
        <pc:sldMkLst>
          <pc:docMk/>
          <pc:sldMk cId="2253457780" sldId="442"/>
        </pc:sldMkLst>
        <pc:spChg chg="mod">
          <ac:chgData name="Karen Malt" userId="fd13fb1c-2923-4df2-9852-9d7e0d04f1b5" providerId="ADAL" clId="{ABE97B57-E8B3-4FAC-A069-4C13E467FDB1}" dt="2024-01-29T19:24:54.419" v="1191" actId="6549"/>
          <ac:spMkLst>
            <pc:docMk/>
            <pc:sldMk cId="2253457780" sldId="442"/>
            <ac:spMk id="2" creationId="{00000000-0000-0000-0000-000000000000}"/>
          </ac:spMkLst>
        </pc:spChg>
      </pc:sldChg>
      <pc:sldChg chg="modSp mod">
        <pc:chgData name="Karen Malt" userId="fd13fb1c-2923-4df2-9852-9d7e0d04f1b5" providerId="ADAL" clId="{ABE97B57-E8B3-4FAC-A069-4C13E467FDB1}" dt="2024-01-29T19:25:01.536" v="1192" actId="6549"/>
        <pc:sldMkLst>
          <pc:docMk/>
          <pc:sldMk cId="242139312" sldId="443"/>
        </pc:sldMkLst>
        <pc:spChg chg="mod">
          <ac:chgData name="Karen Malt" userId="fd13fb1c-2923-4df2-9852-9d7e0d04f1b5" providerId="ADAL" clId="{ABE97B57-E8B3-4FAC-A069-4C13E467FDB1}" dt="2024-01-29T19:25:01.536" v="1192" actId="6549"/>
          <ac:spMkLst>
            <pc:docMk/>
            <pc:sldMk cId="242139312" sldId="443"/>
            <ac:spMk id="2" creationId="{00000000-0000-0000-0000-000000000000}"/>
          </ac:spMkLst>
        </pc:spChg>
      </pc:sldChg>
      <pc:sldChg chg="modSp mod">
        <pc:chgData name="Karen Malt" userId="fd13fb1c-2923-4df2-9852-9d7e0d04f1b5" providerId="ADAL" clId="{ABE97B57-E8B3-4FAC-A069-4C13E467FDB1}" dt="2024-01-29T19:25:09.505" v="1193" actId="6549"/>
        <pc:sldMkLst>
          <pc:docMk/>
          <pc:sldMk cId="3316022365" sldId="444"/>
        </pc:sldMkLst>
        <pc:spChg chg="mod">
          <ac:chgData name="Karen Malt" userId="fd13fb1c-2923-4df2-9852-9d7e0d04f1b5" providerId="ADAL" clId="{ABE97B57-E8B3-4FAC-A069-4C13E467FDB1}" dt="2024-01-29T19:25:09.505" v="1193" actId="6549"/>
          <ac:spMkLst>
            <pc:docMk/>
            <pc:sldMk cId="3316022365" sldId="444"/>
            <ac:spMk id="2" creationId="{00000000-0000-0000-0000-000000000000}"/>
          </ac:spMkLst>
        </pc:spChg>
      </pc:sldChg>
      <pc:sldChg chg="modSp mod">
        <pc:chgData name="Karen Malt" userId="fd13fb1c-2923-4df2-9852-9d7e0d04f1b5" providerId="ADAL" clId="{ABE97B57-E8B3-4FAC-A069-4C13E467FDB1}" dt="2024-01-29T19:25:14.571" v="1194" actId="6549"/>
        <pc:sldMkLst>
          <pc:docMk/>
          <pc:sldMk cId="4207368715" sldId="445"/>
        </pc:sldMkLst>
        <pc:spChg chg="mod">
          <ac:chgData name="Karen Malt" userId="fd13fb1c-2923-4df2-9852-9d7e0d04f1b5" providerId="ADAL" clId="{ABE97B57-E8B3-4FAC-A069-4C13E467FDB1}" dt="2024-01-29T19:25:14.571" v="1194" actId="6549"/>
          <ac:spMkLst>
            <pc:docMk/>
            <pc:sldMk cId="4207368715" sldId="445"/>
            <ac:spMk id="2" creationId="{00000000-0000-0000-0000-000000000000}"/>
          </ac:spMkLst>
        </pc:spChg>
      </pc:sldChg>
      <pc:sldChg chg="modSp mod">
        <pc:chgData name="Karen Malt" userId="fd13fb1c-2923-4df2-9852-9d7e0d04f1b5" providerId="ADAL" clId="{ABE97B57-E8B3-4FAC-A069-4C13E467FDB1}" dt="2024-01-29T19:25:19.671" v="1195" actId="6549"/>
        <pc:sldMkLst>
          <pc:docMk/>
          <pc:sldMk cId="1024355088" sldId="446"/>
        </pc:sldMkLst>
        <pc:spChg chg="mod">
          <ac:chgData name="Karen Malt" userId="fd13fb1c-2923-4df2-9852-9d7e0d04f1b5" providerId="ADAL" clId="{ABE97B57-E8B3-4FAC-A069-4C13E467FDB1}" dt="2024-01-29T19:25:19.671" v="1195" actId="6549"/>
          <ac:spMkLst>
            <pc:docMk/>
            <pc:sldMk cId="1024355088" sldId="446"/>
            <ac:spMk id="2" creationId="{00000000-0000-0000-0000-000000000000}"/>
          </ac:spMkLst>
        </pc:spChg>
      </pc:sldChg>
      <pc:sldChg chg="modSp mod">
        <pc:chgData name="Karen Malt" userId="fd13fb1c-2923-4df2-9852-9d7e0d04f1b5" providerId="ADAL" clId="{ABE97B57-E8B3-4FAC-A069-4C13E467FDB1}" dt="2024-01-29T19:25:31.757" v="1196" actId="6549"/>
        <pc:sldMkLst>
          <pc:docMk/>
          <pc:sldMk cId="76226855" sldId="447"/>
        </pc:sldMkLst>
        <pc:spChg chg="mod">
          <ac:chgData name="Karen Malt" userId="fd13fb1c-2923-4df2-9852-9d7e0d04f1b5" providerId="ADAL" clId="{ABE97B57-E8B3-4FAC-A069-4C13E467FDB1}" dt="2024-01-29T19:25:31.757" v="1196" actId="6549"/>
          <ac:spMkLst>
            <pc:docMk/>
            <pc:sldMk cId="76226855" sldId="447"/>
            <ac:spMk id="2" creationId="{00000000-0000-0000-0000-000000000000}"/>
          </ac:spMkLst>
        </pc:spChg>
      </pc:sldChg>
      <pc:sldChg chg="modSp mod">
        <pc:chgData name="Karen Malt" userId="fd13fb1c-2923-4df2-9852-9d7e0d04f1b5" providerId="ADAL" clId="{ABE97B57-E8B3-4FAC-A069-4C13E467FDB1}" dt="2024-01-29T19:25:45.087" v="1197" actId="6549"/>
        <pc:sldMkLst>
          <pc:docMk/>
          <pc:sldMk cId="2126696319" sldId="448"/>
        </pc:sldMkLst>
        <pc:spChg chg="mod">
          <ac:chgData name="Karen Malt" userId="fd13fb1c-2923-4df2-9852-9d7e0d04f1b5" providerId="ADAL" clId="{ABE97B57-E8B3-4FAC-A069-4C13E467FDB1}" dt="2024-01-29T19:25:45.087" v="1197" actId="6549"/>
          <ac:spMkLst>
            <pc:docMk/>
            <pc:sldMk cId="2126696319" sldId="448"/>
            <ac:spMk id="2" creationId="{00000000-0000-0000-0000-000000000000}"/>
          </ac:spMkLst>
        </pc:spChg>
      </pc:sldChg>
      <pc:sldChg chg="modSp mod">
        <pc:chgData name="Karen Malt" userId="fd13fb1c-2923-4df2-9852-9d7e0d04f1b5" providerId="ADAL" clId="{ABE97B57-E8B3-4FAC-A069-4C13E467FDB1}" dt="2024-01-29T19:25:50.834" v="1198" actId="6549"/>
        <pc:sldMkLst>
          <pc:docMk/>
          <pc:sldMk cId="461955341" sldId="449"/>
        </pc:sldMkLst>
        <pc:spChg chg="mod">
          <ac:chgData name="Karen Malt" userId="fd13fb1c-2923-4df2-9852-9d7e0d04f1b5" providerId="ADAL" clId="{ABE97B57-E8B3-4FAC-A069-4C13E467FDB1}" dt="2024-01-29T19:25:50.834" v="1198" actId="6549"/>
          <ac:spMkLst>
            <pc:docMk/>
            <pc:sldMk cId="461955341" sldId="449"/>
            <ac:spMk id="2" creationId="{00000000-0000-0000-0000-000000000000}"/>
          </ac:spMkLst>
        </pc:spChg>
      </pc:sldChg>
      <pc:sldChg chg="modSp mod">
        <pc:chgData name="Karen Malt" userId="fd13fb1c-2923-4df2-9852-9d7e0d04f1b5" providerId="ADAL" clId="{ABE97B57-E8B3-4FAC-A069-4C13E467FDB1}" dt="2024-01-29T19:26:26.922" v="1199" actId="6549"/>
        <pc:sldMkLst>
          <pc:docMk/>
          <pc:sldMk cId="3550849438" sldId="450"/>
        </pc:sldMkLst>
        <pc:spChg chg="mod">
          <ac:chgData name="Karen Malt" userId="fd13fb1c-2923-4df2-9852-9d7e0d04f1b5" providerId="ADAL" clId="{ABE97B57-E8B3-4FAC-A069-4C13E467FDB1}" dt="2024-01-29T19:26:26.922" v="1199" actId="6549"/>
          <ac:spMkLst>
            <pc:docMk/>
            <pc:sldMk cId="3550849438" sldId="450"/>
            <ac:spMk id="2" creationId="{00000000-0000-0000-0000-000000000000}"/>
          </ac:spMkLst>
        </pc:spChg>
      </pc:sldChg>
      <pc:sldChg chg="modSp mod">
        <pc:chgData name="Karen Malt" userId="fd13fb1c-2923-4df2-9852-9d7e0d04f1b5" providerId="ADAL" clId="{ABE97B57-E8B3-4FAC-A069-4C13E467FDB1}" dt="2024-01-29T19:26:39.154" v="1202" actId="6549"/>
        <pc:sldMkLst>
          <pc:docMk/>
          <pc:sldMk cId="1882322466" sldId="451"/>
        </pc:sldMkLst>
        <pc:spChg chg="mod">
          <ac:chgData name="Karen Malt" userId="fd13fb1c-2923-4df2-9852-9d7e0d04f1b5" providerId="ADAL" clId="{ABE97B57-E8B3-4FAC-A069-4C13E467FDB1}" dt="2024-01-29T19:26:39.154" v="1202" actId="6549"/>
          <ac:spMkLst>
            <pc:docMk/>
            <pc:sldMk cId="1882322466" sldId="451"/>
            <ac:spMk id="2" creationId="{00000000-0000-0000-0000-000000000000}"/>
          </ac:spMkLst>
        </pc:spChg>
        <pc:spChg chg="mod">
          <ac:chgData name="Karen Malt" userId="fd13fb1c-2923-4df2-9852-9d7e0d04f1b5" providerId="ADAL" clId="{ABE97B57-E8B3-4FAC-A069-4C13E467FDB1}" dt="2024-01-29T19:26:35.684" v="1201" actId="20577"/>
          <ac:spMkLst>
            <pc:docMk/>
            <pc:sldMk cId="1882322466" sldId="451"/>
            <ac:spMk id="3" creationId="{00000000-0000-0000-0000-000000000000}"/>
          </ac:spMkLst>
        </pc:spChg>
      </pc:sldChg>
      <pc:sldChg chg="modSp mod">
        <pc:chgData name="Karen Malt" userId="fd13fb1c-2923-4df2-9852-9d7e0d04f1b5" providerId="ADAL" clId="{ABE97B57-E8B3-4FAC-A069-4C13E467FDB1}" dt="2024-01-29T19:26:45.998" v="1203" actId="6549"/>
        <pc:sldMkLst>
          <pc:docMk/>
          <pc:sldMk cId="1735481814" sldId="452"/>
        </pc:sldMkLst>
        <pc:spChg chg="mod">
          <ac:chgData name="Karen Malt" userId="fd13fb1c-2923-4df2-9852-9d7e0d04f1b5" providerId="ADAL" clId="{ABE97B57-E8B3-4FAC-A069-4C13E467FDB1}" dt="2024-01-29T19:26:45.998" v="1203" actId="6549"/>
          <ac:spMkLst>
            <pc:docMk/>
            <pc:sldMk cId="1735481814" sldId="452"/>
            <ac:spMk id="2" creationId="{00000000-0000-0000-0000-000000000000}"/>
          </ac:spMkLst>
        </pc:spChg>
      </pc:sldChg>
      <pc:sldChg chg="modSp mod">
        <pc:chgData name="Karen Malt" userId="fd13fb1c-2923-4df2-9852-9d7e0d04f1b5" providerId="ADAL" clId="{ABE97B57-E8B3-4FAC-A069-4C13E467FDB1}" dt="2024-01-29T19:27:04.119" v="1205" actId="6549"/>
        <pc:sldMkLst>
          <pc:docMk/>
          <pc:sldMk cId="346591762" sldId="453"/>
        </pc:sldMkLst>
        <pc:spChg chg="mod">
          <ac:chgData name="Karen Malt" userId="fd13fb1c-2923-4df2-9852-9d7e0d04f1b5" providerId="ADAL" clId="{ABE97B57-E8B3-4FAC-A069-4C13E467FDB1}" dt="2024-01-29T19:27:04.119" v="1205" actId="6549"/>
          <ac:spMkLst>
            <pc:docMk/>
            <pc:sldMk cId="346591762" sldId="453"/>
            <ac:spMk id="2" creationId="{00000000-0000-0000-0000-000000000000}"/>
          </ac:spMkLst>
        </pc:spChg>
        <pc:spChg chg="mod">
          <ac:chgData name="Karen Malt" userId="fd13fb1c-2923-4df2-9852-9d7e0d04f1b5" providerId="ADAL" clId="{ABE97B57-E8B3-4FAC-A069-4C13E467FDB1}" dt="2024-01-29T19:26:56.396" v="1204" actId="33524"/>
          <ac:spMkLst>
            <pc:docMk/>
            <pc:sldMk cId="346591762" sldId="453"/>
            <ac:spMk id="3" creationId="{00000000-0000-0000-0000-000000000000}"/>
          </ac:spMkLst>
        </pc:spChg>
      </pc:sldChg>
      <pc:sldChg chg="modSp mod">
        <pc:chgData name="Karen Malt" userId="fd13fb1c-2923-4df2-9852-9d7e0d04f1b5" providerId="ADAL" clId="{ABE97B57-E8B3-4FAC-A069-4C13E467FDB1}" dt="2024-01-29T19:27:12.407" v="1206" actId="6549"/>
        <pc:sldMkLst>
          <pc:docMk/>
          <pc:sldMk cId="1825218154" sldId="454"/>
        </pc:sldMkLst>
        <pc:spChg chg="mod">
          <ac:chgData name="Karen Malt" userId="fd13fb1c-2923-4df2-9852-9d7e0d04f1b5" providerId="ADAL" clId="{ABE97B57-E8B3-4FAC-A069-4C13E467FDB1}" dt="2024-01-29T19:27:12.407" v="1206" actId="6549"/>
          <ac:spMkLst>
            <pc:docMk/>
            <pc:sldMk cId="1825218154" sldId="454"/>
            <ac:spMk id="2" creationId="{00000000-0000-0000-0000-000000000000}"/>
          </ac:spMkLst>
        </pc:spChg>
      </pc:sldChg>
      <pc:sldChg chg="modSp mod">
        <pc:chgData name="Karen Malt" userId="fd13fb1c-2923-4df2-9852-9d7e0d04f1b5" providerId="ADAL" clId="{ABE97B57-E8B3-4FAC-A069-4C13E467FDB1}" dt="2024-01-29T19:27:21.840" v="1207" actId="6549"/>
        <pc:sldMkLst>
          <pc:docMk/>
          <pc:sldMk cId="1422782451" sldId="455"/>
        </pc:sldMkLst>
        <pc:spChg chg="mod">
          <ac:chgData name="Karen Malt" userId="fd13fb1c-2923-4df2-9852-9d7e0d04f1b5" providerId="ADAL" clId="{ABE97B57-E8B3-4FAC-A069-4C13E467FDB1}" dt="2024-01-29T19:27:21.840" v="1207" actId="6549"/>
          <ac:spMkLst>
            <pc:docMk/>
            <pc:sldMk cId="1422782451" sldId="455"/>
            <ac:spMk id="2" creationId="{00000000-0000-0000-0000-000000000000}"/>
          </ac:spMkLst>
        </pc:spChg>
      </pc:sldChg>
      <pc:sldChg chg="modSp mod">
        <pc:chgData name="Karen Malt" userId="fd13fb1c-2923-4df2-9852-9d7e0d04f1b5" providerId="ADAL" clId="{ABE97B57-E8B3-4FAC-A069-4C13E467FDB1}" dt="2024-01-29T19:27:32.408" v="1208" actId="6549"/>
        <pc:sldMkLst>
          <pc:docMk/>
          <pc:sldMk cId="3021791503" sldId="456"/>
        </pc:sldMkLst>
        <pc:spChg chg="mod">
          <ac:chgData name="Karen Malt" userId="fd13fb1c-2923-4df2-9852-9d7e0d04f1b5" providerId="ADAL" clId="{ABE97B57-E8B3-4FAC-A069-4C13E467FDB1}" dt="2024-01-29T19:27:32.408" v="1208" actId="6549"/>
          <ac:spMkLst>
            <pc:docMk/>
            <pc:sldMk cId="3021791503" sldId="456"/>
            <ac:spMk id="2" creationId="{00000000-0000-0000-0000-000000000000}"/>
          </ac:spMkLst>
        </pc:spChg>
      </pc:sldChg>
      <pc:sldChg chg="modSp mod">
        <pc:chgData name="Karen Malt" userId="fd13fb1c-2923-4df2-9852-9d7e0d04f1b5" providerId="ADAL" clId="{ABE97B57-E8B3-4FAC-A069-4C13E467FDB1}" dt="2024-01-29T19:27:38.837" v="1209" actId="6549"/>
        <pc:sldMkLst>
          <pc:docMk/>
          <pc:sldMk cId="673668684" sldId="457"/>
        </pc:sldMkLst>
        <pc:spChg chg="mod">
          <ac:chgData name="Karen Malt" userId="fd13fb1c-2923-4df2-9852-9d7e0d04f1b5" providerId="ADAL" clId="{ABE97B57-E8B3-4FAC-A069-4C13E467FDB1}" dt="2024-01-29T19:27:38.837" v="1209" actId="6549"/>
          <ac:spMkLst>
            <pc:docMk/>
            <pc:sldMk cId="673668684" sldId="457"/>
            <ac:spMk id="2" creationId="{00000000-0000-0000-0000-000000000000}"/>
          </ac:spMkLst>
        </pc:spChg>
      </pc:sldChg>
      <pc:sldChg chg="new del">
        <pc:chgData name="Karen Malt" userId="fd13fb1c-2923-4df2-9852-9d7e0d04f1b5" providerId="ADAL" clId="{ABE97B57-E8B3-4FAC-A069-4C13E467FDB1}" dt="2024-01-29T18:22:30.793" v="789" actId="47"/>
        <pc:sldMkLst>
          <pc:docMk/>
          <pc:sldMk cId="405177662" sldId="458"/>
        </pc:sldMkLst>
      </pc:sldChg>
      <pc:sldChg chg="new del">
        <pc:chgData name="Karen Malt" userId="fd13fb1c-2923-4df2-9852-9d7e0d04f1b5" providerId="ADAL" clId="{ABE97B57-E8B3-4FAC-A069-4C13E467FDB1}" dt="2024-01-29T18:14:39.488" v="787" actId="47"/>
        <pc:sldMkLst>
          <pc:docMk/>
          <pc:sldMk cId="2123754025" sldId="458"/>
        </pc:sldMkLst>
      </pc:sldChg>
      <pc:sldChg chg="new del">
        <pc:chgData name="Karen Malt" userId="fd13fb1c-2923-4df2-9852-9d7e0d04f1b5" providerId="ADAL" clId="{ABE97B57-E8B3-4FAC-A069-4C13E467FDB1}" dt="2024-01-29T18:32:36.615" v="793" actId="47"/>
        <pc:sldMkLst>
          <pc:docMk/>
          <pc:sldMk cId="2127170536" sldId="458"/>
        </pc:sldMkLst>
      </pc:sldChg>
      <pc:sldChg chg="new del">
        <pc:chgData name="Karen Malt" userId="fd13fb1c-2923-4df2-9852-9d7e0d04f1b5" providerId="ADAL" clId="{ABE97B57-E8B3-4FAC-A069-4C13E467FDB1}" dt="2024-01-29T18:09:29.265" v="785" actId="47"/>
        <pc:sldMkLst>
          <pc:docMk/>
          <pc:sldMk cId="2473136753" sldId="458"/>
        </pc:sldMkLst>
      </pc:sldChg>
      <pc:sldChg chg="new del">
        <pc:chgData name="Karen Malt" userId="fd13fb1c-2923-4df2-9852-9d7e0d04f1b5" providerId="ADAL" clId="{ABE97B57-E8B3-4FAC-A069-4C13E467FDB1}" dt="2024-01-29T18:27:33.698" v="791" actId="47"/>
        <pc:sldMkLst>
          <pc:docMk/>
          <pc:sldMk cId="3487560215" sldId="4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hyperlink" Target="http://www.google.com/url?sa=i&amp;rct=j&amp;q=&amp;esrc=s&amp;source=images&amp;cd=&amp;cad=rja&amp;uact=8&amp;ved=2ahUKEwiE_ez30LfZAhUwU98KHcNeADEQjRx6BAgAEAY&amp;url=http://emedicine.medscape.com/article/1294801-overview&amp;psig=AOvVaw1K8X7sXwkoxdz5fuUk87B1&amp;ust=1519323947334505"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mentalhealthamerica.net/conditions/depression-older-adults-more-fact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Geriatrics </a:t>
            </a:r>
          </a:p>
        </p:txBody>
      </p:sp>
      <p:sp>
        <p:nvSpPr>
          <p:cNvPr id="3" name="Subtitle 2"/>
          <p:cNvSpPr>
            <a:spLocks noGrp="1"/>
          </p:cNvSpPr>
          <p:nvPr>
            <p:ph type="subTitle" idx="1"/>
          </p:nvPr>
        </p:nvSpPr>
        <p:spPr/>
        <p:txBody>
          <a:bodyPr/>
          <a:lstStyle/>
          <a:p>
            <a:r>
              <a:rPr lang="en-US" dirty="0"/>
              <a:t>Karen Malt, MSN, RN</a:t>
            </a:r>
          </a:p>
        </p:txBody>
      </p:sp>
    </p:spTree>
    <p:extLst>
      <p:ext uri="{BB962C8B-B14F-4D97-AF65-F5344CB8AC3E}">
        <p14:creationId xmlns:p14="http://schemas.microsoft.com/office/powerpoint/2010/main" val="127448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2133600"/>
            <a:ext cx="8915400" cy="4572000"/>
          </a:xfrm>
        </p:spPr>
        <p:txBody>
          <a:bodyPr>
            <a:normAutofit/>
          </a:bodyPr>
          <a:lstStyle/>
          <a:p>
            <a:r>
              <a:rPr lang="en-US" b="1" dirty="0"/>
              <a:t>Congestive Heart Failure (CHF) </a:t>
            </a:r>
            <a:r>
              <a:rPr lang="en-US" dirty="0"/>
              <a:t>–</a:t>
            </a:r>
          </a:p>
          <a:p>
            <a:pPr lvl="1"/>
            <a:r>
              <a:rPr lang="en-US" b="1" dirty="0"/>
              <a:t>Nursing Responsibilities in Caring for the Client with CHF include:</a:t>
            </a:r>
          </a:p>
          <a:p>
            <a:pPr lvl="2"/>
            <a:r>
              <a:rPr lang="en-US" sz="1600" b="1" dirty="0"/>
              <a:t>Look for increased fluid in dependent parts; feet, legs, sacral area, and lungs, abdomen, and around eyes.</a:t>
            </a:r>
          </a:p>
          <a:p>
            <a:pPr lvl="2"/>
            <a:r>
              <a:rPr lang="en-US" sz="1600" b="1" dirty="0"/>
              <a:t>Assess for weight gain especially with decreased appetite.  Have clients maintain a weight diary to see fluctuations and report to physician.</a:t>
            </a:r>
          </a:p>
          <a:p>
            <a:pPr lvl="2"/>
            <a:r>
              <a:rPr lang="en-US" sz="1600" b="1" dirty="0"/>
              <a:t>Blood pressure and pulse should be checked after 5-10 minutes of rest or in a flat position, again within one minute of sitting, and again one minute after standing.  Also, ask the client if dizziness or vertigo occurs with these changes in position.  Clients should also be taught how to control balance and use of equipment such as a cane.  If clients are suffering from severe side effects of the medication used to treat CHF, medications may need to be changed or altered.  Keep in mind postural hypotension can be caused by normal aging changes in pressure receptors in blood vessels.</a:t>
            </a:r>
          </a:p>
          <a:p>
            <a:pPr lvl="2"/>
            <a:r>
              <a:rPr lang="en-US" sz="1600" b="1" dirty="0"/>
              <a:t>Clients should be encouraged to drink enough fluids.</a:t>
            </a:r>
          </a:p>
          <a:p>
            <a:pPr lvl="2"/>
            <a:endParaRPr lang="en-US" dirty="0"/>
          </a:p>
          <a:p>
            <a:pPr lvl="2"/>
            <a:endParaRPr lang="en-US" dirty="0"/>
          </a:p>
        </p:txBody>
      </p:sp>
    </p:spTree>
    <p:extLst>
      <p:ext uri="{BB962C8B-B14F-4D97-AF65-F5344CB8AC3E}">
        <p14:creationId xmlns:p14="http://schemas.microsoft.com/office/powerpoint/2010/main" val="27594521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6985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838200"/>
            <a:ext cx="8915400" cy="5073022"/>
          </a:xfrm>
        </p:spPr>
        <p:txBody>
          <a:bodyPr>
            <a:normAutofit/>
          </a:bodyPr>
          <a:lstStyle/>
          <a:p>
            <a:r>
              <a:rPr lang="en-US" sz="2000" b="1" dirty="0"/>
              <a:t>Nonverbal Communication </a:t>
            </a:r>
            <a:r>
              <a:rPr lang="en-US" sz="2000" dirty="0"/>
              <a:t>(continued)</a:t>
            </a:r>
          </a:p>
          <a:p>
            <a:pPr lvl="1"/>
            <a:r>
              <a:rPr lang="en-US" sz="2000" b="1" dirty="0"/>
              <a:t>Problem Behaviors </a:t>
            </a:r>
            <a:r>
              <a:rPr lang="en-US" sz="2000" dirty="0"/>
              <a:t>– Can be due to numerous causes.  These behaviors can occur after a roommate change or a client becomes accustomed to the staff.  Behavioral changes can also be related to medication changes, disease progression.  Not all clients with behavior issues act aggressively.  Some people sit quietly, others respond well to light conversation and touch.  Assess the situation and act appropriately.</a:t>
            </a:r>
          </a:p>
          <a:p>
            <a:pPr lvl="2"/>
            <a:r>
              <a:rPr lang="en-US" sz="2000" dirty="0"/>
              <a:t>If an older client is yelling, never respond with anger.  Listen to what is being said in an attempt to identify the underlying issue.  Some clients may have hallucinations and delusions.  </a:t>
            </a:r>
          </a:p>
          <a:p>
            <a:pPr lvl="2"/>
            <a:r>
              <a:rPr lang="en-US" sz="2000" dirty="0"/>
              <a:t>Always stay calm, and tell the truth to the client.  If you are feeling as though you may be in danger, get assistance.</a:t>
            </a:r>
          </a:p>
        </p:txBody>
      </p:sp>
    </p:spTree>
    <p:extLst>
      <p:ext uri="{BB962C8B-B14F-4D97-AF65-F5344CB8AC3E}">
        <p14:creationId xmlns:p14="http://schemas.microsoft.com/office/powerpoint/2010/main" val="17725302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2400"/>
            <a:ext cx="8911687" cy="10160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800100"/>
            <a:ext cx="8915400" cy="5930900"/>
          </a:xfrm>
        </p:spPr>
        <p:txBody>
          <a:bodyPr>
            <a:normAutofit/>
          </a:bodyPr>
          <a:lstStyle/>
          <a:p>
            <a:r>
              <a:rPr lang="en-US" b="1" dirty="0"/>
              <a:t>Agitation</a:t>
            </a:r>
            <a:r>
              <a:rPr lang="en-US" dirty="0"/>
              <a:t> – Can occur due to physiological or psychological problems.  People can become violent when agitated.</a:t>
            </a:r>
          </a:p>
          <a:p>
            <a:pPr lvl="1"/>
            <a:r>
              <a:rPr lang="en-US" sz="1800" b="1" dirty="0"/>
              <a:t>Common psychological problems that can cause agitation are</a:t>
            </a:r>
            <a:r>
              <a:rPr lang="en-US" sz="1800" dirty="0"/>
              <a:t>;</a:t>
            </a:r>
          </a:p>
          <a:p>
            <a:pPr lvl="2"/>
            <a:r>
              <a:rPr lang="en-US" sz="1800" dirty="0"/>
              <a:t>Manic Phase of Bipolar</a:t>
            </a:r>
          </a:p>
          <a:p>
            <a:pPr lvl="2"/>
            <a:r>
              <a:rPr lang="en-US" sz="1800" dirty="0"/>
              <a:t>Stress</a:t>
            </a:r>
          </a:p>
          <a:p>
            <a:pPr lvl="2"/>
            <a:r>
              <a:rPr lang="en-US" sz="1800" dirty="0"/>
              <a:t>Anxiety</a:t>
            </a:r>
          </a:p>
          <a:p>
            <a:pPr lvl="2"/>
            <a:r>
              <a:rPr lang="en-US" sz="1800" dirty="0"/>
              <a:t>Flashbacks</a:t>
            </a:r>
          </a:p>
          <a:p>
            <a:pPr lvl="2"/>
            <a:r>
              <a:rPr lang="en-US" sz="1800" dirty="0"/>
              <a:t>Reactions from Abuse</a:t>
            </a:r>
          </a:p>
          <a:p>
            <a:pPr lvl="2"/>
            <a:r>
              <a:rPr lang="en-US" sz="1800" dirty="0"/>
              <a:t>Dementia</a:t>
            </a:r>
          </a:p>
          <a:p>
            <a:pPr lvl="3"/>
            <a:r>
              <a:rPr lang="en-US" sz="1800" b="1" dirty="0"/>
              <a:t>Signs of Agitation </a:t>
            </a:r>
            <a:r>
              <a:rPr lang="en-US" sz="1800" dirty="0"/>
              <a:t>– increasing irritability, sudden explosive outbursts, talking loudly, pacing, making threatening comments.  When dealing with an agitated person stand back 4-6 feet while talking with them.  In many cases, matching the individuals breathing pattern or tone of voice is calming.  Many facilities provide in-service training on caring for the aggressive client.</a:t>
            </a:r>
          </a:p>
        </p:txBody>
      </p:sp>
    </p:spTree>
    <p:extLst>
      <p:ext uri="{BB962C8B-B14F-4D97-AF65-F5344CB8AC3E}">
        <p14:creationId xmlns:p14="http://schemas.microsoft.com/office/powerpoint/2010/main" val="38491812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4300"/>
            <a:ext cx="8911687" cy="8128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927100"/>
            <a:ext cx="8915400" cy="5765800"/>
          </a:xfrm>
        </p:spPr>
        <p:txBody>
          <a:bodyPr>
            <a:normAutofit/>
          </a:bodyPr>
          <a:lstStyle/>
          <a:p>
            <a:r>
              <a:rPr lang="en-US" sz="2000" b="1" dirty="0"/>
              <a:t>Violent Behavior </a:t>
            </a:r>
            <a:r>
              <a:rPr lang="en-US" sz="2000" dirty="0"/>
              <a:t>– Protect these individuals’ from their own behavior.  Call for help, get assistance to keep the client safe.  Do Not Yell at the client, stay calm.  Keeping everyone safe is the number one priority.</a:t>
            </a:r>
          </a:p>
          <a:p>
            <a:r>
              <a:rPr lang="en-US" sz="2000" b="1" dirty="0"/>
              <a:t>Sexual Acting Out- </a:t>
            </a:r>
            <a:r>
              <a:rPr lang="en-US" sz="2000" dirty="0"/>
              <a:t>Client’s with early dementia may have increased desire for sexual activity.  Individuals with Bipolar Disorder may display inappropriate sexual feelings.  Dealing with these behaviors is difficult.  Consider if the behavior is a way of attention seeking.  Notice any factors that may trigger the behavior and attempt to intervene prior to its start.</a:t>
            </a:r>
          </a:p>
          <a:p>
            <a:r>
              <a:rPr lang="en-US" sz="2000" b="1" dirty="0"/>
              <a:t>Dealing with Psychological Problems Caused by Stress;</a:t>
            </a:r>
          </a:p>
          <a:p>
            <a:pPr lvl="1"/>
            <a:r>
              <a:rPr lang="en-US" sz="2000" b="1" dirty="0"/>
              <a:t>Continuity of Care </a:t>
            </a:r>
            <a:r>
              <a:rPr lang="en-US" sz="2000" dirty="0"/>
              <a:t>– Assign the client with psychological issues the same caregivers.  Keep familiar belongings close by.  This promotes self-worth and helps to prevent disorientation.  Play familiar music in the client’s room.  </a:t>
            </a:r>
          </a:p>
        </p:txBody>
      </p:sp>
    </p:spTree>
    <p:extLst>
      <p:ext uri="{BB962C8B-B14F-4D97-AF65-F5344CB8AC3E}">
        <p14:creationId xmlns:p14="http://schemas.microsoft.com/office/powerpoint/2010/main" val="25203417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6096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749300"/>
            <a:ext cx="8915400" cy="5994400"/>
          </a:xfrm>
        </p:spPr>
        <p:txBody>
          <a:bodyPr>
            <a:normAutofit lnSpcReduction="10000"/>
          </a:bodyPr>
          <a:lstStyle/>
          <a:p>
            <a:r>
              <a:rPr lang="en-US" b="1" dirty="0"/>
              <a:t>Specialized Communicating Skills </a:t>
            </a:r>
            <a:r>
              <a:rPr lang="en-US" dirty="0"/>
              <a:t>– Communicating skills that can be used in addition to the previous techniques discussed in this section.</a:t>
            </a:r>
          </a:p>
          <a:p>
            <a:pPr lvl="1"/>
            <a:r>
              <a:rPr lang="en-US" sz="1800" b="1" dirty="0"/>
              <a:t>Validation Method </a:t>
            </a:r>
            <a:r>
              <a:rPr lang="en-US" sz="1800" dirty="0"/>
              <a:t>– A communicating approach for relating to disoriented older adults.  This method assists in allowing the older adult to express themselves. Calling someone by their legal name, not “sweetie” or “Grandma.”</a:t>
            </a:r>
          </a:p>
          <a:p>
            <a:pPr lvl="1"/>
            <a:r>
              <a:rPr lang="en-US" sz="1800" b="1" dirty="0"/>
              <a:t>Preferred Sense Words </a:t>
            </a:r>
            <a:r>
              <a:rPr lang="en-US" sz="1800" dirty="0"/>
              <a:t>– Most people respond more through one sense than through others.  Some people respond more to visual versus auditory or touch.  Attempt to assess which sense is most appropriate for the client.  Example; a client says, “I see what you mean.”  This client may be a more visual learner.</a:t>
            </a:r>
          </a:p>
          <a:p>
            <a:pPr lvl="1"/>
            <a:r>
              <a:rPr lang="en-US" sz="1800" b="1" dirty="0"/>
              <a:t>Vague Pronouns </a:t>
            </a:r>
            <a:r>
              <a:rPr lang="en-US" sz="1800" dirty="0"/>
              <a:t>– Referring to all women as “she” or all men as “he.” </a:t>
            </a:r>
          </a:p>
          <a:p>
            <a:pPr lvl="1"/>
            <a:r>
              <a:rPr lang="en-US" sz="1800" b="1" dirty="0"/>
              <a:t>Speaking Slowly </a:t>
            </a:r>
            <a:r>
              <a:rPr lang="en-US" sz="1800" dirty="0"/>
              <a:t>– Emotional problems can contribute to slowed thought processes.  In some cases, it may be important to use slightly slower speech, and ask questions one at a time.</a:t>
            </a:r>
          </a:p>
          <a:p>
            <a:pPr lvl="1"/>
            <a:r>
              <a:rPr lang="en-US" sz="1800" b="1" dirty="0"/>
              <a:t>Asking the Extreme </a:t>
            </a:r>
            <a:r>
              <a:rPr lang="en-US" sz="1800" dirty="0"/>
              <a:t>– Example; an elderly woman says some men are coming in her room during the night her to attack her.  The nurse can respond by asking, “When do they usually come?” “When are they not there?” “What helps you feel safe?”  This technique can help the client in the “here and now.”</a:t>
            </a:r>
          </a:p>
        </p:txBody>
      </p:sp>
    </p:spTree>
    <p:extLst>
      <p:ext uri="{BB962C8B-B14F-4D97-AF65-F5344CB8AC3E}">
        <p14:creationId xmlns:p14="http://schemas.microsoft.com/office/powerpoint/2010/main" val="41731417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7239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762000"/>
            <a:ext cx="8915400" cy="5994400"/>
          </a:xfrm>
        </p:spPr>
        <p:txBody>
          <a:bodyPr/>
          <a:lstStyle/>
          <a:p>
            <a:r>
              <a:rPr lang="en-US" sz="1400" b="1" dirty="0"/>
              <a:t>Grieving and Depression </a:t>
            </a:r>
            <a:r>
              <a:rPr lang="en-US" sz="1400" dirty="0"/>
              <a:t>– Surviving losses is a part of the aging process.  A loss can be in the form of a person, or a job, a home, a pet, etc. </a:t>
            </a:r>
          </a:p>
          <a:p>
            <a:pPr lvl="1"/>
            <a:r>
              <a:rPr lang="en-US" sz="1400" b="1" dirty="0"/>
              <a:t>Dealing with Grief </a:t>
            </a:r>
            <a:r>
              <a:rPr lang="en-US" sz="1400" dirty="0"/>
              <a:t>– Keep in mind the stages of the grieving process.  As a nurse, we must be willing to accept each person’s response to grief and not have a preconceived idea of how each person will react to it.  Keep in mind if emotions are not expressed, they can come out in a dysfunctional way later.</a:t>
            </a:r>
          </a:p>
          <a:p>
            <a:pPr lvl="1"/>
            <a:r>
              <a:rPr lang="en-US" sz="1400" b="1" dirty="0"/>
              <a:t>Depression</a:t>
            </a:r>
            <a:r>
              <a:rPr lang="en-US" sz="1400" dirty="0"/>
              <a:t> -  In later life is usually triggered by a life event such as a serious illness, placement in a facility, a relapse of depression earlier in life, or loss of a loved one. Chronic Illness associated with depression include; heart disease, stroke, cancer, arthritis, Alzheimer’s Disease, and Parkinson’s. See risk factors for Depression Table 18.4-page 290 Anderson textbook.  </a:t>
            </a:r>
          </a:p>
          <a:p>
            <a:pPr lvl="2"/>
            <a:r>
              <a:rPr lang="en-US" b="1" dirty="0"/>
              <a:t>Depression can be treated with antidepressants and/or psychotherapy.  </a:t>
            </a:r>
          </a:p>
          <a:p>
            <a:pPr lvl="3"/>
            <a:r>
              <a:rPr lang="en-US" sz="1400" b="1" dirty="0"/>
              <a:t>Tricyclic Antidepressants </a:t>
            </a:r>
            <a:r>
              <a:rPr lang="en-US" sz="1400" dirty="0"/>
              <a:t>– Widely prescribed in the past and are still effective for many people.  Major problems using tricyclic antidepressants is the anticholinergic effects or inhibiting the physiological action of acetylcholine, especially as a neurotransmitter; such as constipation, urinary retention, hypotension, and tachycardia. </a:t>
            </a:r>
          </a:p>
          <a:p>
            <a:pPr lvl="3"/>
            <a:r>
              <a:rPr lang="en-US" sz="1400" b="1" dirty="0"/>
              <a:t>Serotonin Selective Reuptake Inhibitors</a:t>
            </a:r>
            <a:r>
              <a:rPr lang="en-US" sz="1400" dirty="0"/>
              <a:t> such as Citalopram (Celexa), Fluoxetine (Prozac), Paroxetine (Paxil), Sertraline (Zoloft) are safer treatment options for people with depression.  </a:t>
            </a:r>
          </a:p>
          <a:p>
            <a:pPr lvl="3"/>
            <a:r>
              <a:rPr lang="en-US" sz="1400" b="1" dirty="0"/>
              <a:t>Bupropion (Wellbutrin) </a:t>
            </a:r>
            <a:r>
              <a:rPr lang="en-US" sz="1400" dirty="0"/>
              <a:t>– Used effectively in treating depression but must be avoided in people with seizure disorder.</a:t>
            </a:r>
          </a:p>
          <a:p>
            <a:pPr lvl="1"/>
            <a:endParaRPr lang="en-US" dirty="0"/>
          </a:p>
        </p:txBody>
      </p:sp>
    </p:spTree>
    <p:extLst>
      <p:ext uri="{BB962C8B-B14F-4D97-AF65-F5344CB8AC3E}">
        <p14:creationId xmlns:p14="http://schemas.microsoft.com/office/powerpoint/2010/main" val="24285501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8900"/>
            <a:ext cx="8911687" cy="7620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850900"/>
            <a:ext cx="8915400" cy="5060322"/>
          </a:xfrm>
        </p:spPr>
        <p:txBody>
          <a:bodyPr>
            <a:normAutofit/>
          </a:bodyPr>
          <a:lstStyle/>
          <a:p>
            <a:r>
              <a:rPr lang="en-US" sz="2000" b="1" dirty="0"/>
              <a:t>Depression and Confusion in the Elderly Person </a:t>
            </a:r>
            <a:r>
              <a:rPr lang="en-US" sz="2000" dirty="0"/>
              <a:t>– Some of the behaviors seen in people with depression may be very similar to behaviors seen with other problems that are common in older people.  Elderly people who do not care about their surroundings and begin to be disoriented as they draw inward.  Review the differences among delirium, dementia, and depression. Table 18.5, page 291.</a:t>
            </a:r>
          </a:p>
          <a:p>
            <a:r>
              <a:rPr lang="en-US" sz="2000" b="1" dirty="0"/>
              <a:t>Depression and Suicide </a:t>
            </a:r>
            <a:r>
              <a:rPr lang="en-US" sz="2000" dirty="0"/>
              <a:t>– Assessing for suicide in someone who is depressed is essential.  Suicide is not uncommon among the elderly population.  If someone says. “I just don’t want to live anymore.”  Be alerted and ask the client if they are having thoughts of suicide.  This is NOT putting thoughts in their head.  </a:t>
            </a:r>
          </a:p>
          <a:p>
            <a:r>
              <a:rPr lang="en-US" sz="2000" b="1" dirty="0"/>
              <a:t>Failure to Thrive </a:t>
            </a:r>
            <a:r>
              <a:rPr lang="en-US" sz="2000" dirty="0"/>
              <a:t>– Elderly clients who are depressed may develop failure to thrive or sometimes called the “giving up complex.”</a:t>
            </a:r>
          </a:p>
        </p:txBody>
      </p:sp>
    </p:spTree>
    <p:extLst>
      <p:ext uri="{BB962C8B-B14F-4D97-AF65-F5344CB8AC3E}">
        <p14:creationId xmlns:p14="http://schemas.microsoft.com/office/powerpoint/2010/main" val="38075435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6604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800100"/>
            <a:ext cx="8915400" cy="6184900"/>
          </a:xfrm>
        </p:spPr>
        <p:txBody>
          <a:bodyPr>
            <a:noAutofit/>
          </a:bodyPr>
          <a:lstStyle/>
          <a:p>
            <a:r>
              <a:rPr lang="en-US" b="1" dirty="0"/>
              <a:t>Delirium and Dementia </a:t>
            </a:r>
            <a:r>
              <a:rPr lang="en-US" dirty="0"/>
              <a:t>– Many factors influence a person’s ability to think clearly.  Emotional stress, change, physical illness, insufficient oxygen, or high or low blood glucose levels may cause a person to show signs of confusion.  </a:t>
            </a:r>
          </a:p>
          <a:p>
            <a:pPr lvl="1"/>
            <a:r>
              <a:rPr lang="en-US" sz="1800" b="1" dirty="0"/>
              <a:t>Delirium</a:t>
            </a:r>
            <a:r>
              <a:rPr lang="en-US" sz="1800" dirty="0"/>
              <a:t> – An older client has rapid change in behavior and thinking ability.  Delirium may cause agitation or rapidly changing moods.  With delirium the older adult pays little attention to surroundings or may respond slowly to new surroundings. A person with delirium may speak in a rambling tone that does not make sense.  The individual may have difficulty staying awake or have increased activity and be awake all the time.  A person with delirium may perceive that a nurse holding a syringe is a person holding a knife.  </a:t>
            </a:r>
          </a:p>
          <a:p>
            <a:pPr lvl="2"/>
            <a:r>
              <a:rPr lang="en-US" sz="1800" b="1" dirty="0"/>
              <a:t>Delirium may be caused by physiological causes such as;</a:t>
            </a:r>
          </a:p>
          <a:p>
            <a:pPr lvl="3"/>
            <a:r>
              <a:rPr lang="en-US" sz="1800" dirty="0"/>
              <a:t>Malnutrition					Pain</a:t>
            </a:r>
          </a:p>
          <a:p>
            <a:pPr lvl="3"/>
            <a:r>
              <a:rPr lang="en-US" sz="1800" dirty="0"/>
              <a:t>Electrolyte Imbalance			Sensory Deficit</a:t>
            </a:r>
          </a:p>
          <a:p>
            <a:pPr lvl="3"/>
            <a:r>
              <a:rPr lang="en-US" sz="1800" dirty="0"/>
              <a:t>Infection						Dehydration</a:t>
            </a:r>
          </a:p>
          <a:p>
            <a:pPr lvl="3"/>
            <a:r>
              <a:rPr lang="en-US" sz="1800" dirty="0"/>
              <a:t>Change in Blood Glucose		Drug Reactions		</a:t>
            </a:r>
          </a:p>
          <a:p>
            <a:pPr lvl="3"/>
            <a:r>
              <a:rPr lang="en-US" sz="1800" dirty="0"/>
              <a:t>Hypoxia</a:t>
            </a:r>
          </a:p>
        </p:txBody>
      </p:sp>
    </p:spTree>
    <p:extLst>
      <p:ext uri="{BB962C8B-B14F-4D97-AF65-F5344CB8AC3E}">
        <p14:creationId xmlns:p14="http://schemas.microsoft.com/office/powerpoint/2010/main" val="4614905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0500"/>
            <a:ext cx="8911687" cy="8001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876300"/>
            <a:ext cx="8915400" cy="5034922"/>
          </a:xfrm>
        </p:spPr>
        <p:txBody>
          <a:bodyPr>
            <a:normAutofit/>
          </a:bodyPr>
          <a:lstStyle/>
          <a:p>
            <a:r>
              <a:rPr lang="en-US" sz="2000" b="1" dirty="0"/>
              <a:t>Dementia</a:t>
            </a:r>
            <a:r>
              <a:rPr lang="en-US" sz="2000" dirty="0"/>
              <a:t> – The loss of intellectual abilities to the extent that it interferes with normal activities of daily living.</a:t>
            </a:r>
          </a:p>
          <a:p>
            <a:pPr lvl="1"/>
            <a:r>
              <a:rPr lang="en-US" sz="2000" b="1" dirty="0"/>
              <a:t>Dementia</a:t>
            </a:r>
            <a:r>
              <a:rPr lang="en-US" sz="2000" dirty="0"/>
              <a:t> – characterized by problems with cognitive ability, personality changes, memory impairment, decreased intellectual functioning, and changed judgment and mood.</a:t>
            </a:r>
          </a:p>
          <a:p>
            <a:pPr lvl="2"/>
            <a:r>
              <a:rPr lang="en-US" sz="2000" dirty="0"/>
              <a:t>Dementia usually occurs gradually over months or years, and is a result of deterioration of the brain.  Dementia can be caused by Pick’s Disease (frontotemporal lobar degeneration), or Huntington’s Disease (Central brain disease, affecting mood, thinking, and movement), vascular issues, and/or advanced AIDS.  The most common cause of dementia is Alzheimer’s Disease.  </a:t>
            </a:r>
          </a:p>
        </p:txBody>
      </p:sp>
    </p:spTree>
    <p:extLst>
      <p:ext uri="{BB962C8B-B14F-4D97-AF65-F5344CB8AC3E}">
        <p14:creationId xmlns:p14="http://schemas.microsoft.com/office/powerpoint/2010/main" val="37991148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532264"/>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764275"/>
            <a:ext cx="8915400" cy="5663821"/>
          </a:xfrm>
        </p:spPr>
        <p:txBody>
          <a:bodyPr>
            <a:noAutofit/>
          </a:bodyPr>
          <a:lstStyle/>
          <a:p>
            <a:r>
              <a:rPr lang="en-US" sz="2400" b="1" dirty="0"/>
              <a:t>Stages of Disorientation – in clients that are “old-old” or &gt;80 years old.</a:t>
            </a:r>
          </a:p>
          <a:p>
            <a:pPr lvl="1"/>
            <a:r>
              <a:rPr lang="en-US" sz="2000" b="1" dirty="0"/>
              <a:t>Malorientation </a:t>
            </a:r>
            <a:r>
              <a:rPr lang="en-US" sz="2000" dirty="0"/>
              <a:t>– First Stage of disorientation.  Forget information important for maintaining normal activities of daily living.  May try to cover up their memory loss by making excuses.  They deny their feelings and blame other people for their problems.  These people respond best to open ended questions.  Allow this individual to hold on to acceptable social roles.  For example; Encouraging someone who was a teacher to lead The Pledge of Allegiance each morning.</a:t>
            </a:r>
          </a:p>
          <a:p>
            <a:pPr lvl="1"/>
            <a:r>
              <a:rPr lang="en-US" sz="2000" b="1" dirty="0"/>
              <a:t>Time Confusion </a:t>
            </a:r>
            <a:r>
              <a:rPr lang="en-US" sz="2000" dirty="0"/>
              <a:t>– As people become more disoriented, they tend to retreat into their own little world.  This individual may continually think about their mother because the past has fused with the present.  Validation Therapy is appropriate at this time.  Encourage feelings by asking questions such as; “What color eyes did your mother have?”  This stirs up pleasant thoughts.</a:t>
            </a:r>
          </a:p>
        </p:txBody>
      </p:sp>
    </p:spTree>
    <p:extLst>
      <p:ext uri="{BB962C8B-B14F-4D97-AF65-F5344CB8AC3E}">
        <p14:creationId xmlns:p14="http://schemas.microsoft.com/office/powerpoint/2010/main" val="6108817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3773"/>
            <a:ext cx="8911687" cy="859809"/>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1173707"/>
            <a:ext cx="8915400" cy="4737515"/>
          </a:xfrm>
        </p:spPr>
        <p:txBody>
          <a:bodyPr/>
          <a:lstStyle/>
          <a:p>
            <a:pPr lvl="1"/>
            <a:r>
              <a:rPr lang="en-US" sz="2400" b="1" dirty="0"/>
              <a:t>Repetitive Motion </a:t>
            </a:r>
            <a:r>
              <a:rPr lang="en-US" sz="2400" dirty="0"/>
              <a:t>– During this stage speech is limited to single words, eye contact is made only after someone touches or talks to the person.  During this stage the individual uses objects to represent thoughts.  For example; Folding and holding, or gently touching a napkin represents a baby.</a:t>
            </a:r>
          </a:p>
          <a:p>
            <a:pPr lvl="1"/>
            <a:r>
              <a:rPr lang="en-US" sz="2400" b="1" dirty="0"/>
              <a:t>Vegetation </a:t>
            </a:r>
            <a:r>
              <a:rPr lang="en-US" sz="2400" dirty="0"/>
              <a:t>– Very little movement or sound is made.  Eye contact is very rare.  Using touch and or music therapy can comfort during this final stage.</a:t>
            </a:r>
          </a:p>
          <a:p>
            <a:endParaRPr lang="en-US" dirty="0"/>
          </a:p>
        </p:txBody>
      </p:sp>
    </p:spTree>
    <p:extLst>
      <p:ext uri="{BB962C8B-B14F-4D97-AF65-F5344CB8AC3E}">
        <p14:creationId xmlns:p14="http://schemas.microsoft.com/office/powerpoint/2010/main" val="212707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2133600"/>
            <a:ext cx="8915400" cy="4508500"/>
          </a:xfrm>
        </p:spPr>
        <p:txBody>
          <a:bodyPr>
            <a:normAutofit lnSpcReduction="10000"/>
          </a:bodyPr>
          <a:lstStyle/>
          <a:p>
            <a:r>
              <a:rPr lang="en-US" b="1" dirty="0"/>
              <a:t>Congestive Heart Failure (CHF) </a:t>
            </a:r>
            <a:r>
              <a:rPr lang="en-US" dirty="0"/>
              <a:t>–</a:t>
            </a:r>
          </a:p>
          <a:p>
            <a:pPr lvl="1"/>
            <a:r>
              <a:rPr lang="en-US" sz="1800" b="1" dirty="0"/>
              <a:t>Nursing Responsibilities in Caring for the Client with CHF include (cont.):</a:t>
            </a:r>
          </a:p>
          <a:p>
            <a:pPr lvl="2"/>
            <a:r>
              <a:rPr lang="en-US" sz="1800" b="1" dirty="0"/>
              <a:t>Maintaining a balance between rest and activity.  During the acute phase of CHF, activity should be minimal (Example; sitting in a chair for 30 minutes a day three times a day). As cardiac function improves, activity can increase. Activity should be determined by the heath care provider and monitored by the nurse.</a:t>
            </a:r>
          </a:p>
          <a:p>
            <a:pPr lvl="2"/>
            <a:r>
              <a:rPr lang="en-US" sz="1800" b="1" dirty="0"/>
              <a:t>Maintaining an adequate diet to prevent loss of lean body mass.   The patient’s appetite may be decreased, or fatigue so great that the client may need to have frequent, small portion sized meals.  The DASH Diet (Dietary Approaches to Stop Hypertension) may be prescribed.  A No Added Salt (NAS) Diet may also be well tolerated.  Foods may be bland tasting without salt, encourage use of spices such as cinnamon, thyme, and be cautious of salt substitutes due to increased potassium level.</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0138906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6"/>
            <a:ext cx="8911687" cy="846162"/>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873457"/>
            <a:ext cx="8915400" cy="5841242"/>
          </a:xfrm>
        </p:spPr>
        <p:txBody>
          <a:bodyPr/>
          <a:lstStyle/>
          <a:p>
            <a:r>
              <a:rPr lang="en-US" b="1" dirty="0"/>
              <a:t>Alzheimer’s Disease </a:t>
            </a:r>
            <a:r>
              <a:rPr lang="en-US" dirty="0"/>
              <a:t>– Irreversible, progressive brain disease. Plaques and protein tangles that develop in the brain are two of the main features of Alzheimer’s.  </a:t>
            </a:r>
          </a:p>
          <a:p>
            <a:pPr lvl="1"/>
            <a:r>
              <a:rPr lang="en-US" sz="1800" dirty="0"/>
              <a:t>Involves the parts of the brain that control thought, memory, and language and can profoundly affect a person’s ability to carry out daily activities.</a:t>
            </a:r>
          </a:p>
          <a:p>
            <a:pPr lvl="2"/>
            <a:r>
              <a:rPr lang="en-US" sz="1800" dirty="0"/>
              <a:t>Symptoms typically appear after age 60/ risk increases with age. </a:t>
            </a:r>
          </a:p>
          <a:p>
            <a:pPr lvl="2"/>
            <a:r>
              <a:rPr lang="en-US" sz="1800" dirty="0"/>
              <a:t>Most common cause of dementia in the elderly</a:t>
            </a:r>
          </a:p>
          <a:p>
            <a:pPr lvl="2"/>
            <a:r>
              <a:rPr lang="en-US" sz="1800" dirty="0"/>
              <a:t>Age and family history are the main risk factors.</a:t>
            </a:r>
          </a:p>
          <a:p>
            <a:pPr lvl="2"/>
            <a:r>
              <a:rPr lang="en-US" sz="1800" dirty="0"/>
              <a:t>High blood pressure, high cholesterol, and hyperglycemia may also play a role in its development.</a:t>
            </a:r>
          </a:p>
          <a:p>
            <a:pPr marL="914400" lvl="2" indent="0">
              <a:buNone/>
            </a:pPr>
            <a:r>
              <a:rPr lang="en-US" sz="1800" dirty="0"/>
              <a:t>The client with Alzheimer’s Disease may exhibit the following behavior:</a:t>
            </a:r>
          </a:p>
          <a:p>
            <a:pPr marL="914400" lvl="2" indent="0">
              <a:buNone/>
            </a:pPr>
            <a:r>
              <a:rPr lang="en-US" sz="1800" dirty="0"/>
              <a:t>	Demanding				Confusion</a:t>
            </a:r>
          </a:p>
          <a:p>
            <a:pPr marL="914400" lvl="2" indent="0">
              <a:buNone/>
            </a:pPr>
            <a:r>
              <a:rPr lang="en-US" sz="1800" dirty="0"/>
              <a:t>	Inappropriate			DO not like unfamiliar surroundings</a:t>
            </a:r>
          </a:p>
          <a:p>
            <a:pPr marL="914400" lvl="2" indent="0">
              <a:buNone/>
            </a:pPr>
            <a:r>
              <a:rPr lang="en-US" sz="1800" dirty="0"/>
              <a:t>	Combative				Easily frustrated</a:t>
            </a:r>
          </a:p>
          <a:p>
            <a:pPr marL="914400" lvl="2" indent="0">
              <a:buNone/>
            </a:pPr>
            <a:r>
              <a:rPr lang="en-US" sz="1800" dirty="0"/>
              <a:t>	Anger					Crying and anxious</a:t>
            </a:r>
          </a:p>
          <a:p>
            <a:pPr marL="914400" lvl="2" indent="0">
              <a:buNone/>
            </a:pPr>
            <a:endParaRPr lang="en-US" dirty="0"/>
          </a:p>
        </p:txBody>
      </p:sp>
    </p:spTree>
    <p:extLst>
      <p:ext uri="{BB962C8B-B14F-4D97-AF65-F5344CB8AC3E}">
        <p14:creationId xmlns:p14="http://schemas.microsoft.com/office/powerpoint/2010/main" val="11346297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709683"/>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846161"/>
            <a:ext cx="8915400" cy="6011839"/>
          </a:xfrm>
        </p:spPr>
        <p:txBody>
          <a:bodyPr>
            <a:normAutofit/>
          </a:bodyPr>
          <a:lstStyle/>
          <a:p>
            <a:r>
              <a:rPr lang="en-US" sz="2100" b="1" dirty="0"/>
              <a:t>Paranoia </a:t>
            </a:r>
            <a:r>
              <a:rPr lang="en-US" sz="2100" dirty="0"/>
              <a:t>– The client lacks trust, believes that someone is trying to hurt them.  Dementia in many forms can create a feeling of paranoia such as; Parkinson’s Disease, and Alzheimer’s Disease.  Developing trust is very important in this client/caregiver relationship.  Do not make promises you cannot keep.  Also, DO NOT put medications in this person's food or try to “trick” this client into taking their medications.  This will only increase their paranoia and lack of trust.</a:t>
            </a:r>
          </a:p>
          <a:p>
            <a:r>
              <a:rPr lang="en-US" sz="2100" b="1" dirty="0"/>
              <a:t>Substance Abuse </a:t>
            </a:r>
            <a:r>
              <a:rPr lang="en-US" sz="2100" dirty="0"/>
              <a:t>– There are a growing number of elderly people with substance abuse problems.  Prescription drugs can be given by numerous sources for many different health issues.  Alcoholism is another problem for many elderly adults.  Many people use substances to “self-medicate” because of underlying depression, a loss or even loneliness. Denial of a substance problem may make treatment options difficult.</a:t>
            </a:r>
          </a:p>
        </p:txBody>
      </p:sp>
    </p:spTree>
    <p:extLst>
      <p:ext uri="{BB962C8B-B14F-4D97-AF65-F5344CB8AC3E}">
        <p14:creationId xmlns:p14="http://schemas.microsoft.com/office/powerpoint/2010/main" val="22749165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32012"/>
            <a:ext cx="8911687" cy="764275"/>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996287"/>
            <a:ext cx="8915400" cy="5861713"/>
          </a:xfrm>
        </p:spPr>
        <p:txBody>
          <a:bodyPr>
            <a:normAutofit fontScale="92500"/>
          </a:bodyPr>
          <a:lstStyle/>
          <a:p>
            <a:r>
              <a:rPr lang="en-US" sz="2000" b="1" dirty="0"/>
              <a:t>Groups for the Elderly </a:t>
            </a:r>
          </a:p>
          <a:p>
            <a:pPr lvl="1"/>
            <a:r>
              <a:rPr lang="en-US" sz="2000" b="1" dirty="0"/>
              <a:t>Reminiscence</a:t>
            </a:r>
            <a:r>
              <a:rPr lang="en-US" sz="2000" dirty="0"/>
              <a:t> – Based on memories of similar events or experiences, many older adults form bonds in groups.  Stimulating memories of childhood or early adulthood can serve to improve feelings of self-worth.  Memories can stimulate laughter and happiness.</a:t>
            </a:r>
          </a:p>
          <a:p>
            <a:pPr lvl="1"/>
            <a:r>
              <a:rPr lang="en-US" sz="2000" b="1" dirty="0"/>
              <a:t>Remotivation</a:t>
            </a:r>
            <a:r>
              <a:rPr lang="en-US" sz="2000" dirty="0"/>
              <a:t> – To improve interest in and quality of life, remotivation techniques can be used.  The goal behind remotivation is  using real objects to stimulate senses and provide new motivation in life and the surrounding world.  Pictures, plants, animals, and/or sounds can be used to stimulate group interaction.</a:t>
            </a:r>
          </a:p>
          <a:p>
            <a:pPr lvl="1"/>
            <a:r>
              <a:rPr lang="en-US" sz="2000" b="1" dirty="0"/>
              <a:t>Resocialization</a:t>
            </a:r>
            <a:r>
              <a:rPr lang="en-US" sz="2000" dirty="0"/>
              <a:t> – The focus for this group is on social roles and not on problem solving.  The emphasis is on the present and on the discussion of factual information.  Group members are assigned roles such as a greeter, or to serve refreshments.  </a:t>
            </a:r>
          </a:p>
          <a:p>
            <a:pPr lvl="1"/>
            <a:r>
              <a:rPr lang="en-US" sz="2000" b="1" dirty="0"/>
              <a:t>Reality Orientation </a:t>
            </a:r>
            <a:r>
              <a:rPr lang="en-US" sz="2000" dirty="0"/>
              <a:t>– Constant reminders about the present, current events and/or newspaper can be used to stimulate discussion. </a:t>
            </a:r>
          </a:p>
          <a:p>
            <a:pPr lvl="1"/>
            <a:r>
              <a:rPr lang="en-US" sz="2000" b="1" dirty="0"/>
              <a:t>Validation</a:t>
            </a:r>
            <a:r>
              <a:rPr lang="en-US" sz="2000" dirty="0"/>
              <a:t> - resolving losses and expressing feelings are emphasized.  </a:t>
            </a:r>
          </a:p>
          <a:p>
            <a:pPr lvl="1"/>
            <a:endParaRPr lang="en-US" dirty="0"/>
          </a:p>
        </p:txBody>
      </p:sp>
    </p:spTree>
    <p:extLst>
      <p:ext uri="{BB962C8B-B14F-4D97-AF65-F5344CB8AC3E}">
        <p14:creationId xmlns:p14="http://schemas.microsoft.com/office/powerpoint/2010/main" val="35155491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8364"/>
            <a:ext cx="8911687" cy="614149"/>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832513"/>
            <a:ext cx="8915400" cy="5813947"/>
          </a:xfrm>
        </p:spPr>
        <p:txBody>
          <a:bodyPr/>
          <a:lstStyle/>
          <a:p>
            <a:r>
              <a:rPr lang="en-US" b="1" dirty="0"/>
              <a:t>Psychotropic Medications </a:t>
            </a:r>
            <a:r>
              <a:rPr lang="en-US" dirty="0"/>
              <a:t>– Any drug capable of affecting the mind, emotions, or behavior.  These drugs affects the CNS and cause a wide variety of changes in behavior and perception.  Some legal drugs, such as lithium for Bi-Polar, are psychotropic.  Many illegal drugs, such as cocaine, are also psychotropic.  The various types of psychotropic drugs are:</a:t>
            </a:r>
          </a:p>
          <a:p>
            <a:pPr lvl="1"/>
            <a:r>
              <a:rPr lang="en-US" sz="1800" dirty="0"/>
              <a:t>Antipsychotics</a:t>
            </a:r>
          </a:p>
          <a:p>
            <a:pPr lvl="1"/>
            <a:r>
              <a:rPr lang="en-US" sz="1800" dirty="0"/>
              <a:t>Antidepressants</a:t>
            </a:r>
          </a:p>
          <a:p>
            <a:pPr lvl="1"/>
            <a:r>
              <a:rPr lang="en-US" sz="1800" dirty="0"/>
              <a:t>Anti-obsessive agents</a:t>
            </a:r>
          </a:p>
          <a:p>
            <a:pPr lvl="1"/>
            <a:r>
              <a:rPr lang="en-US" sz="1800" dirty="0"/>
              <a:t>Anti-anxiety agents</a:t>
            </a:r>
          </a:p>
          <a:p>
            <a:pPr lvl="1"/>
            <a:r>
              <a:rPr lang="en-US" sz="1800" dirty="0"/>
              <a:t>Mood stabilizers</a:t>
            </a:r>
          </a:p>
          <a:p>
            <a:pPr lvl="1"/>
            <a:r>
              <a:rPr lang="en-US" sz="1800" dirty="0"/>
              <a:t>Stimulants</a:t>
            </a:r>
          </a:p>
          <a:p>
            <a:pPr lvl="1"/>
            <a:r>
              <a:rPr lang="en-US" sz="1800" dirty="0"/>
              <a:t>Anti-panic agents</a:t>
            </a:r>
          </a:p>
          <a:p>
            <a:pPr lvl="2"/>
            <a:r>
              <a:rPr lang="en-US" sz="1800" dirty="0"/>
              <a:t>Many of these drugs require time, sometimes weeks before a therapeutic effect can be reached.  In the elderly, the waiting period can be longer.  Older clients can show increased signs of toxicity at lower than usual doses.  Side effects can also be more troublesome in the older client.</a:t>
            </a:r>
          </a:p>
          <a:p>
            <a:pPr lvl="1"/>
            <a:endParaRPr lang="en-US" dirty="0"/>
          </a:p>
        </p:txBody>
      </p:sp>
    </p:spTree>
    <p:extLst>
      <p:ext uri="{BB962C8B-B14F-4D97-AF65-F5344CB8AC3E}">
        <p14:creationId xmlns:p14="http://schemas.microsoft.com/office/powerpoint/2010/main" val="5044991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3774"/>
            <a:ext cx="8911687" cy="79157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846161"/>
            <a:ext cx="8915400" cy="5065061"/>
          </a:xfrm>
        </p:spPr>
        <p:txBody>
          <a:bodyPr>
            <a:normAutofit/>
          </a:bodyPr>
          <a:lstStyle/>
          <a:p>
            <a:r>
              <a:rPr lang="en-US" sz="2400" b="1" dirty="0"/>
              <a:t>Physical and Mental Health </a:t>
            </a:r>
            <a:r>
              <a:rPr lang="en-US" sz="2400" dirty="0"/>
              <a:t>– Many health professional believe that all disease have physical and emotional aspects.  Some elderly people may have lived through a period when it was socially frowned on that mental illness existed.  </a:t>
            </a:r>
          </a:p>
          <a:p>
            <a:pPr lvl="1"/>
            <a:r>
              <a:rPr lang="en-US" sz="2400" b="1" dirty="0"/>
              <a:t>Somatization</a:t>
            </a:r>
            <a:r>
              <a:rPr lang="en-US" sz="2400" dirty="0"/>
              <a:t> – the expression of emotional problems through physical complaints.  For example; if a person encounters a stressful situation, the person complains about a backache, headache, or stomach ache to avoid dealing with the issue.</a:t>
            </a:r>
          </a:p>
        </p:txBody>
      </p:sp>
    </p:spTree>
    <p:extLst>
      <p:ext uri="{BB962C8B-B14F-4D97-AF65-F5344CB8AC3E}">
        <p14:creationId xmlns:p14="http://schemas.microsoft.com/office/powerpoint/2010/main" val="35983628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8364"/>
            <a:ext cx="8911687" cy="79157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1009933"/>
            <a:ext cx="8915400" cy="5663821"/>
          </a:xfrm>
        </p:spPr>
        <p:txBody>
          <a:bodyPr>
            <a:normAutofit/>
          </a:bodyPr>
          <a:lstStyle/>
          <a:p>
            <a:r>
              <a:rPr lang="en-US" b="1" dirty="0"/>
              <a:t>Patients Rights and Legal Responsibilities </a:t>
            </a:r>
            <a:r>
              <a:rPr lang="en-US" dirty="0"/>
              <a:t>– The client has the right to the least restrictive form of treatment.  In most states, treatment can be administered involuntarily only if a danger exists to the individual or others.  The length of time for this type of treatment varies from state to state, but is usually limited to a few days.  If a longer treatment is necessary and the older client is unwilling to consent than an application for guardianship may be made.  The older individual’s rights to make their own decisions is removed and the appointed guardian makes the decisions.  </a:t>
            </a:r>
          </a:p>
          <a:p>
            <a:pPr lvl="1"/>
            <a:r>
              <a:rPr lang="en-US" sz="1800" b="1" i="1" u="sng" dirty="0"/>
              <a:t>Before using chemical restraints due to increased agitation and mal behavior, it is necessary to talk with the client and attempt to use behavioral interventions.  When all else fails, physical restraints may be necessary on rare occasions.  </a:t>
            </a:r>
          </a:p>
          <a:p>
            <a:pPr lvl="2"/>
            <a:r>
              <a:rPr lang="en-US" sz="1800" b="1" dirty="0"/>
              <a:t>If using Physical Restraints </a:t>
            </a:r>
            <a:r>
              <a:rPr lang="en-US" sz="1800" dirty="0"/>
              <a:t>– </a:t>
            </a:r>
          </a:p>
          <a:p>
            <a:pPr lvl="3"/>
            <a:r>
              <a:rPr lang="en-US" sz="1800" dirty="0"/>
              <a:t>Use the least restrictive device</a:t>
            </a:r>
          </a:p>
          <a:p>
            <a:pPr lvl="3"/>
            <a:r>
              <a:rPr lang="en-US" sz="1800" dirty="0"/>
              <a:t>Check on the person often</a:t>
            </a:r>
          </a:p>
          <a:p>
            <a:pPr lvl="3"/>
            <a:r>
              <a:rPr lang="en-US" sz="1800" dirty="0"/>
              <a:t>Remove the restraints every two hours for a brief period.</a:t>
            </a:r>
          </a:p>
        </p:txBody>
      </p:sp>
    </p:spTree>
    <p:extLst>
      <p:ext uri="{BB962C8B-B14F-4D97-AF65-F5344CB8AC3E}">
        <p14:creationId xmlns:p14="http://schemas.microsoft.com/office/powerpoint/2010/main" val="30549487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5534"/>
            <a:ext cx="8911687" cy="545911"/>
          </a:xfrm>
        </p:spPr>
        <p:txBody>
          <a:bodyPr>
            <a:normAutofit fontScale="90000"/>
          </a:bodyPr>
          <a:lstStyle/>
          <a:p>
            <a:r>
              <a:rPr lang="en-US" sz="3200" dirty="0"/>
              <a:t>Pharmacology</a:t>
            </a:r>
            <a:r>
              <a:rPr lang="en-US" sz="3200" b="1" dirty="0"/>
              <a:t> </a:t>
            </a:r>
            <a:endParaRPr lang="en-US" sz="3200" dirty="0"/>
          </a:p>
        </p:txBody>
      </p:sp>
      <p:sp>
        <p:nvSpPr>
          <p:cNvPr id="3" name="Content Placeholder 2"/>
          <p:cNvSpPr>
            <a:spLocks noGrp="1"/>
          </p:cNvSpPr>
          <p:nvPr>
            <p:ph idx="1"/>
          </p:nvPr>
        </p:nvSpPr>
        <p:spPr>
          <a:xfrm>
            <a:off x="2589212" y="641445"/>
            <a:ext cx="8915400" cy="5269777"/>
          </a:xfrm>
        </p:spPr>
        <p:txBody>
          <a:bodyPr>
            <a:noAutofit/>
          </a:bodyPr>
          <a:lstStyle/>
          <a:p>
            <a:r>
              <a:rPr lang="en-US" dirty="0"/>
              <a:t>Quality medical care and medications are responsible for increasing the life expectancy of large populations of people.</a:t>
            </a:r>
          </a:p>
          <a:p>
            <a:pPr lvl="1"/>
            <a:r>
              <a:rPr lang="en-US" sz="1800" b="1" dirty="0"/>
              <a:t>Pharmacology</a:t>
            </a:r>
            <a:r>
              <a:rPr lang="en-US" sz="1800" dirty="0"/>
              <a:t> – The study of medications.</a:t>
            </a:r>
          </a:p>
          <a:p>
            <a:pPr lvl="1"/>
            <a:r>
              <a:rPr lang="en-US" sz="1800" b="1" dirty="0"/>
              <a:t>Pharmacodynamics</a:t>
            </a:r>
            <a:r>
              <a:rPr lang="en-US" sz="1800" dirty="0"/>
              <a:t> – The </a:t>
            </a:r>
            <a:r>
              <a:rPr lang="en-US" sz="1800" b="1" i="1" dirty="0"/>
              <a:t>effect </a:t>
            </a:r>
            <a:r>
              <a:rPr lang="en-US" sz="1800" dirty="0"/>
              <a:t>of specific medications at the site of action.</a:t>
            </a:r>
          </a:p>
          <a:p>
            <a:pPr lvl="1"/>
            <a:r>
              <a:rPr lang="en-US" sz="1800" b="1" dirty="0"/>
              <a:t>Pharmacokinetics</a:t>
            </a:r>
            <a:r>
              <a:rPr lang="en-US" sz="1800" dirty="0"/>
              <a:t> – How a medication moves into, through and is excreted from the body (Absorption, distribution, metabolism, and excretion).</a:t>
            </a:r>
          </a:p>
          <a:p>
            <a:pPr lvl="1"/>
            <a:r>
              <a:rPr lang="en-US" sz="1800" b="1" dirty="0"/>
              <a:t>Half-life</a:t>
            </a:r>
            <a:r>
              <a:rPr lang="en-US" sz="1800" dirty="0"/>
              <a:t> – The time required for half the medication to be excreted or inactivated by the body.</a:t>
            </a:r>
          </a:p>
          <a:p>
            <a:pPr lvl="1"/>
            <a:r>
              <a:rPr lang="en-US" sz="1800" b="1" dirty="0"/>
              <a:t>Protein Binding </a:t>
            </a:r>
            <a:r>
              <a:rPr lang="en-US" sz="1800" dirty="0"/>
              <a:t>– Proteins in the bloodstream are </a:t>
            </a:r>
            <a:r>
              <a:rPr lang="en-US" sz="1800" b="1" dirty="0"/>
              <a:t>“binding sites” </a:t>
            </a:r>
            <a:r>
              <a:rPr lang="en-US" sz="1800" dirty="0"/>
              <a:t>for many different drugs.  The portion of the drug that is bound to the drug is inactive.  ONLY </a:t>
            </a:r>
            <a:r>
              <a:rPr lang="en-US" sz="1800" b="1" dirty="0"/>
              <a:t>“free drug” </a:t>
            </a:r>
            <a:r>
              <a:rPr lang="en-US" sz="1800" dirty="0"/>
              <a:t>is available to have a desired effect.  Two drugs that are highly protein bound compete for protein binding sites.  This competition for binding sites significantly increases free drug in the blood stream.  This has a direct effect on the effects and adverse effects  of the drug.</a:t>
            </a:r>
          </a:p>
          <a:p>
            <a:pPr lvl="1"/>
            <a:r>
              <a:rPr lang="en-US" sz="1800" b="1" dirty="0"/>
              <a:t>Adverse Drug Reaction </a:t>
            </a:r>
            <a:r>
              <a:rPr lang="en-US" sz="1800" dirty="0"/>
              <a:t>– Unwanted effects or side effects of a medication.  </a:t>
            </a:r>
          </a:p>
        </p:txBody>
      </p:sp>
    </p:spTree>
    <p:extLst>
      <p:ext uri="{BB962C8B-B14F-4D97-AF65-F5344CB8AC3E}">
        <p14:creationId xmlns:p14="http://schemas.microsoft.com/office/powerpoint/2010/main" val="37658887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777922"/>
          </a:xfrm>
        </p:spPr>
        <p:txBody>
          <a:bodyPr>
            <a:normAutofit/>
          </a:bodyPr>
          <a:lstStyle/>
          <a:p>
            <a:r>
              <a:rPr lang="en-US" dirty="0"/>
              <a:t>Pharmacology</a:t>
            </a:r>
          </a:p>
        </p:txBody>
      </p:sp>
      <p:sp>
        <p:nvSpPr>
          <p:cNvPr id="3" name="Content Placeholder 2"/>
          <p:cNvSpPr>
            <a:spLocks noGrp="1"/>
          </p:cNvSpPr>
          <p:nvPr>
            <p:ph idx="1"/>
          </p:nvPr>
        </p:nvSpPr>
        <p:spPr>
          <a:xfrm>
            <a:off x="2589212" y="709684"/>
            <a:ext cx="8915400" cy="6032310"/>
          </a:xfrm>
        </p:spPr>
        <p:txBody>
          <a:bodyPr>
            <a:normAutofit/>
          </a:bodyPr>
          <a:lstStyle/>
          <a:p>
            <a:r>
              <a:rPr lang="en-US" sz="2000" b="1" dirty="0"/>
              <a:t>Sensory Changes </a:t>
            </a:r>
            <a:r>
              <a:rPr lang="en-US" sz="2000" dirty="0"/>
              <a:t>–</a:t>
            </a:r>
          </a:p>
          <a:p>
            <a:pPr lvl="1"/>
            <a:r>
              <a:rPr lang="en-US" sz="2000" b="1" dirty="0"/>
              <a:t>Changes in Vision </a:t>
            </a:r>
            <a:r>
              <a:rPr lang="en-US" sz="2000" dirty="0"/>
              <a:t>– </a:t>
            </a:r>
          </a:p>
          <a:p>
            <a:pPr lvl="2"/>
            <a:r>
              <a:rPr lang="en-US" sz="2000" dirty="0"/>
              <a:t>Increased difficulty with colors (especially blue and green) can prevent elderly people from distinguishing their medications by color.</a:t>
            </a:r>
          </a:p>
          <a:p>
            <a:pPr lvl="2"/>
            <a:r>
              <a:rPr lang="en-US" sz="2000" dirty="0"/>
              <a:t>Reading small print is also a challenge.  (Having a magnifying glass near the dug bottles can assist the client read the labels). </a:t>
            </a:r>
          </a:p>
          <a:p>
            <a:pPr lvl="2"/>
            <a:r>
              <a:rPr lang="en-US" sz="2000" dirty="0"/>
              <a:t>Using a mediation box to avoid drug error is a good idea. The box has a separate time for each day.  Some pharmacies will dispense daily doses for their clients.</a:t>
            </a:r>
          </a:p>
          <a:p>
            <a:pPr lvl="2"/>
            <a:r>
              <a:rPr lang="en-US" sz="2000" dirty="0"/>
              <a:t>Sensitivity to glare is an additional issue for the elderly client.  Instructions should be written on paper that is not shiny. Medication instructions should be bold and I large print on white or yellow paper.</a:t>
            </a:r>
          </a:p>
          <a:p>
            <a:pPr lvl="2"/>
            <a:endParaRPr lang="en-US" dirty="0"/>
          </a:p>
        </p:txBody>
      </p:sp>
    </p:spTree>
    <p:extLst>
      <p:ext uri="{BB962C8B-B14F-4D97-AF65-F5344CB8AC3E}">
        <p14:creationId xmlns:p14="http://schemas.microsoft.com/office/powerpoint/2010/main" val="33641123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709683"/>
          </a:xfrm>
        </p:spPr>
        <p:txBody>
          <a:bodyPr>
            <a:normAutofit/>
          </a:bodyPr>
          <a:lstStyle/>
          <a:p>
            <a:r>
              <a:rPr lang="en-US" dirty="0"/>
              <a:t>Pharmacology</a:t>
            </a:r>
            <a:r>
              <a:rPr lang="en-US" b="1" dirty="0"/>
              <a:t> </a:t>
            </a:r>
            <a:endParaRPr lang="en-US" dirty="0"/>
          </a:p>
        </p:txBody>
      </p:sp>
      <p:sp>
        <p:nvSpPr>
          <p:cNvPr id="3" name="Content Placeholder 2"/>
          <p:cNvSpPr>
            <a:spLocks noGrp="1"/>
          </p:cNvSpPr>
          <p:nvPr>
            <p:ph idx="1"/>
          </p:nvPr>
        </p:nvSpPr>
        <p:spPr>
          <a:xfrm>
            <a:off x="2589212" y="614149"/>
            <a:ext cx="8915400" cy="6100550"/>
          </a:xfrm>
        </p:spPr>
        <p:txBody>
          <a:bodyPr>
            <a:normAutofit/>
          </a:bodyPr>
          <a:lstStyle/>
          <a:p>
            <a:r>
              <a:rPr lang="en-US" sz="2000" b="1" dirty="0"/>
              <a:t>Decreased Taste </a:t>
            </a:r>
            <a:r>
              <a:rPr lang="en-US" sz="2000" dirty="0"/>
              <a:t>– </a:t>
            </a:r>
          </a:p>
          <a:p>
            <a:pPr lvl="1"/>
            <a:r>
              <a:rPr lang="en-US" sz="2000" dirty="0"/>
              <a:t>This sensory decrease is most obvious with food.  A common complaint is that food is bland or has no taste.  This comes from changes in the taste buds. </a:t>
            </a:r>
          </a:p>
          <a:p>
            <a:pPr lvl="1"/>
            <a:r>
              <a:rPr lang="en-US" sz="2000" dirty="0"/>
              <a:t>The ability to differentiate medications by taste is inhibited, and the potential for taking non-medications or poisons increases.</a:t>
            </a:r>
          </a:p>
          <a:p>
            <a:pPr lvl="1"/>
            <a:r>
              <a:rPr lang="en-US" sz="2000" dirty="0"/>
              <a:t>Encourage elderly people to throw away old mediation bottles and not to use them for other things.</a:t>
            </a:r>
          </a:p>
          <a:p>
            <a:r>
              <a:rPr lang="en-US" sz="2000" b="1" dirty="0"/>
              <a:t>Hearing </a:t>
            </a:r>
            <a:r>
              <a:rPr lang="en-US" sz="2000" dirty="0"/>
              <a:t>–</a:t>
            </a:r>
          </a:p>
          <a:p>
            <a:pPr lvl="1"/>
            <a:r>
              <a:rPr lang="en-US" sz="2000" dirty="0"/>
              <a:t>Changes such as presbycusis (age related hearing loss) increase the possibility that an older person may be unable to hear and understand instructions.</a:t>
            </a:r>
          </a:p>
          <a:p>
            <a:pPr lvl="2"/>
            <a:r>
              <a:rPr lang="en-US" sz="2000" dirty="0"/>
              <a:t>Be sure to ask the older adult to repeat the instructions back to ensure understanding.</a:t>
            </a:r>
          </a:p>
          <a:p>
            <a:pPr lvl="2"/>
            <a:r>
              <a:rPr lang="en-US" sz="2000" dirty="0"/>
              <a:t>Many elderly people with hearing difficulty develop excellent lip reading skills.</a:t>
            </a:r>
          </a:p>
          <a:p>
            <a:endParaRPr lang="en-US" dirty="0"/>
          </a:p>
          <a:p>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8994928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830"/>
            <a:ext cx="8911687" cy="764274"/>
          </a:xfrm>
        </p:spPr>
        <p:txBody>
          <a:bodyPr>
            <a:normAutofit/>
          </a:bodyPr>
          <a:lstStyle/>
          <a:p>
            <a:r>
              <a:rPr lang="en-US" dirty="0"/>
              <a:t>Pharmacology</a:t>
            </a:r>
            <a:r>
              <a:rPr lang="en-US" b="1" dirty="0"/>
              <a:t> </a:t>
            </a:r>
            <a:endParaRPr lang="en-US" dirty="0"/>
          </a:p>
        </p:txBody>
      </p:sp>
      <p:sp>
        <p:nvSpPr>
          <p:cNvPr id="3" name="Content Placeholder 2"/>
          <p:cNvSpPr>
            <a:spLocks noGrp="1"/>
          </p:cNvSpPr>
          <p:nvPr>
            <p:ph idx="1"/>
          </p:nvPr>
        </p:nvSpPr>
        <p:spPr>
          <a:xfrm>
            <a:off x="2589212" y="791570"/>
            <a:ext cx="8915400" cy="5119652"/>
          </a:xfrm>
        </p:spPr>
        <p:txBody>
          <a:bodyPr>
            <a:normAutofit/>
          </a:bodyPr>
          <a:lstStyle/>
          <a:p>
            <a:r>
              <a:rPr lang="en-US" sz="2400" b="1" dirty="0"/>
              <a:t>Changes in Touch and Dexterity </a:t>
            </a:r>
            <a:r>
              <a:rPr lang="en-US" sz="2400" dirty="0"/>
              <a:t>–</a:t>
            </a:r>
          </a:p>
          <a:p>
            <a:pPr lvl="1"/>
            <a:r>
              <a:rPr lang="en-US" sz="2400" dirty="0"/>
              <a:t>This may be caused by decreased circulation and neuropathy.  Arthritis combined with neuropathy can make it difficult to open medication containers.</a:t>
            </a:r>
          </a:p>
          <a:p>
            <a:pPr lvl="1"/>
            <a:r>
              <a:rPr lang="en-US" sz="2400" dirty="0"/>
              <a:t>Pharmacists should use alternative containers and/or dispensers to elderly people.</a:t>
            </a:r>
          </a:p>
        </p:txBody>
      </p:sp>
    </p:spTree>
    <p:extLst>
      <p:ext uri="{BB962C8B-B14F-4D97-AF65-F5344CB8AC3E}">
        <p14:creationId xmlns:p14="http://schemas.microsoft.com/office/powerpoint/2010/main" val="54450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2133600"/>
            <a:ext cx="8915400" cy="4521200"/>
          </a:xfrm>
        </p:spPr>
        <p:txBody>
          <a:bodyPr>
            <a:normAutofit/>
          </a:bodyPr>
          <a:lstStyle/>
          <a:p>
            <a:r>
              <a:rPr lang="en-US" b="1" dirty="0"/>
              <a:t>Hypertension –</a:t>
            </a:r>
          </a:p>
          <a:p>
            <a:pPr lvl="1"/>
            <a:r>
              <a:rPr lang="en-US" sz="1800" b="1" dirty="0"/>
              <a:t>A blood pressure below 120/80 is considered normal.  A blood pressure between 120/80 and 139/89 is considered pre-hypertension.  A blood pressure greater than 140/90 is considered hypertension (HTN) for any age group.    </a:t>
            </a:r>
          </a:p>
          <a:p>
            <a:pPr lvl="1"/>
            <a:r>
              <a:rPr lang="en-US" sz="1800" b="1" dirty="0"/>
              <a:t>HTN is the leading cause of death and morbidity in the United States.  The prevalence of HTN increases with age.  Men, African Americans, Diabetics, and obese people tend to be at greater risk.  </a:t>
            </a:r>
          </a:p>
          <a:p>
            <a:pPr lvl="1"/>
            <a:r>
              <a:rPr lang="en-US" sz="1800" b="1" dirty="0"/>
              <a:t>Aging predisposes a client to HTN.  </a:t>
            </a:r>
          </a:p>
          <a:p>
            <a:pPr lvl="2"/>
            <a:r>
              <a:rPr lang="en-US" sz="1800" b="1" dirty="0"/>
              <a:t>Stiffening of the Aorta, Increased cardiac afterload (the force needed to pump blood from the ventricle), and increased peripheral vascular resistance may be present, and changes in the kidney and endocrine system secondary to aging.</a:t>
            </a:r>
          </a:p>
        </p:txBody>
      </p:sp>
    </p:spTree>
    <p:extLst>
      <p:ext uri="{BB962C8B-B14F-4D97-AF65-F5344CB8AC3E}">
        <p14:creationId xmlns:p14="http://schemas.microsoft.com/office/powerpoint/2010/main" val="23782166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830"/>
            <a:ext cx="8911687" cy="777922"/>
          </a:xfrm>
        </p:spPr>
        <p:txBody>
          <a:bodyPr>
            <a:normAutofit/>
          </a:bodyPr>
          <a:lstStyle/>
          <a:p>
            <a:r>
              <a:rPr lang="en-US" dirty="0"/>
              <a:t>Pharmacology</a:t>
            </a:r>
          </a:p>
        </p:txBody>
      </p:sp>
      <p:sp>
        <p:nvSpPr>
          <p:cNvPr id="3" name="Content Placeholder 2"/>
          <p:cNvSpPr>
            <a:spLocks noGrp="1"/>
          </p:cNvSpPr>
          <p:nvPr>
            <p:ph idx="1"/>
          </p:nvPr>
        </p:nvSpPr>
        <p:spPr>
          <a:xfrm>
            <a:off x="2589212" y="627797"/>
            <a:ext cx="8915400" cy="6230203"/>
          </a:xfrm>
        </p:spPr>
        <p:txBody>
          <a:bodyPr/>
          <a:lstStyle/>
          <a:p>
            <a:r>
              <a:rPr lang="en-US" b="1" dirty="0"/>
              <a:t>Cognitive Changes </a:t>
            </a:r>
            <a:r>
              <a:rPr lang="en-US" dirty="0"/>
              <a:t>– Due to age and disease, older adults may have changes in their thought pattern.  </a:t>
            </a:r>
          </a:p>
          <a:p>
            <a:r>
              <a:rPr lang="en-US" b="1" dirty="0"/>
              <a:t>Challenges with Taking Medications Correctly </a:t>
            </a:r>
            <a:r>
              <a:rPr lang="en-US" dirty="0"/>
              <a:t>-</a:t>
            </a:r>
          </a:p>
          <a:p>
            <a:pPr lvl="1"/>
            <a:r>
              <a:rPr lang="en-US" sz="1800" dirty="0"/>
              <a:t>Older adults can have difficulty remembering if they have taken their medication.  (Can be intentional or unintentional).</a:t>
            </a:r>
          </a:p>
          <a:p>
            <a:pPr lvl="1"/>
            <a:r>
              <a:rPr lang="en-US" sz="1800" dirty="0"/>
              <a:t>A simplified dosing schedule is recommended.  (It is easier for an older client to remember to take a drug once a day than three times a day).</a:t>
            </a:r>
          </a:p>
          <a:p>
            <a:pPr lvl="1"/>
            <a:r>
              <a:rPr lang="en-US" sz="1800" dirty="0"/>
              <a:t>Multiple drugs with varying doses often create confusion for the older client.</a:t>
            </a:r>
          </a:p>
          <a:p>
            <a:pPr lvl="1"/>
            <a:r>
              <a:rPr lang="en-US" sz="1800" dirty="0"/>
              <a:t>Older adults often quit taking medications due to side effects.  One of the most common side effects is “upset stomach.”  Stomach irritation can be lessened if the medication is taken with food as long as it is not contraindicated.  Drinking water with the medication washes the drug through the GI system faster.  Side effects can be decreased by taking the medication before bed if not contraindicated.</a:t>
            </a:r>
          </a:p>
          <a:p>
            <a:pPr lvl="1"/>
            <a:r>
              <a:rPr lang="en-US" sz="1800" dirty="0"/>
              <a:t>Elderly people may stop taking medications related to fear of long-term effects, or because of something told to them by a friend, or have heard on television.  Encourage an open dialogue about the client’s medications.  </a:t>
            </a:r>
          </a:p>
          <a:p>
            <a:pPr lvl="1"/>
            <a:endParaRPr lang="en-US" dirty="0"/>
          </a:p>
        </p:txBody>
      </p:sp>
    </p:spTree>
    <p:extLst>
      <p:ext uri="{BB962C8B-B14F-4D97-AF65-F5344CB8AC3E}">
        <p14:creationId xmlns:p14="http://schemas.microsoft.com/office/powerpoint/2010/main" val="8096737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791570"/>
          </a:xfrm>
        </p:spPr>
        <p:txBody>
          <a:bodyPr>
            <a:normAutofit/>
          </a:bodyPr>
          <a:lstStyle/>
          <a:p>
            <a:r>
              <a:rPr lang="en-US" dirty="0"/>
              <a:t>Pharmacology</a:t>
            </a:r>
            <a:r>
              <a:rPr lang="en-US" b="1" dirty="0"/>
              <a:t> </a:t>
            </a:r>
            <a:endParaRPr lang="en-US" dirty="0"/>
          </a:p>
        </p:txBody>
      </p:sp>
      <p:sp>
        <p:nvSpPr>
          <p:cNvPr id="3" name="Content Placeholder 2"/>
          <p:cNvSpPr>
            <a:spLocks noGrp="1"/>
          </p:cNvSpPr>
          <p:nvPr>
            <p:ph idx="1"/>
          </p:nvPr>
        </p:nvSpPr>
        <p:spPr>
          <a:xfrm>
            <a:off x="2589212" y="641445"/>
            <a:ext cx="8915400" cy="6032310"/>
          </a:xfrm>
        </p:spPr>
        <p:txBody>
          <a:bodyPr/>
          <a:lstStyle/>
          <a:p>
            <a:r>
              <a:rPr lang="en-US" sz="2100" b="1" dirty="0"/>
              <a:t>Polypharmacy and Chronic Health </a:t>
            </a:r>
            <a:r>
              <a:rPr lang="en-US" sz="2100" dirty="0"/>
              <a:t>–</a:t>
            </a:r>
          </a:p>
          <a:p>
            <a:pPr lvl="1"/>
            <a:r>
              <a:rPr lang="en-US" sz="2100" dirty="0"/>
              <a:t>“The smallest number of drugs  should be prescribed at the lowest possible dose.”</a:t>
            </a:r>
          </a:p>
          <a:p>
            <a:pPr lvl="1"/>
            <a:r>
              <a:rPr lang="en-US" sz="2100" dirty="0"/>
              <a:t>Many older adults have multiple chronic health conditions and  have many prescribing doctors.  This can lead to a complex medication regimen.</a:t>
            </a:r>
          </a:p>
          <a:p>
            <a:pPr lvl="1"/>
            <a:r>
              <a:rPr lang="en-US" sz="2100" dirty="0"/>
              <a:t>Pharmacists are trained to be on the look out for drug interactions, but their effectiveness depends on whether the pharmacist is knowledgeable about the client’s entire medication history.  If an older person uses more than one pharmacy, a pharmacist may not be aware of other drugs.</a:t>
            </a:r>
          </a:p>
          <a:p>
            <a:pPr lvl="1"/>
            <a:r>
              <a:rPr lang="en-US" sz="2100" dirty="0"/>
              <a:t>Elderly adults may be taking nonprescription medications such as laxatives herbs, vitamins, and other home medications.  Keep in mind, these medications may also interact with prescription drugs leading to adverse drug reactions (ADR’s). </a:t>
            </a:r>
          </a:p>
          <a:p>
            <a:pPr lvl="1"/>
            <a:endParaRPr lang="en-US" dirty="0"/>
          </a:p>
        </p:txBody>
      </p:sp>
    </p:spTree>
    <p:extLst>
      <p:ext uri="{BB962C8B-B14F-4D97-AF65-F5344CB8AC3E}">
        <p14:creationId xmlns:p14="http://schemas.microsoft.com/office/powerpoint/2010/main" val="11869200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1070"/>
            <a:ext cx="8911687" cy="764274"/>
          </a:xfrm>
        </p:spPr>
        <p:txBody>
          <a:bodyPr>
            <a:normAutofit/>
          </a:bodyPr>
          <a:lstStyle/>
          <a:p>
            <a:r>
              <a:rPr lang="en-US" dirty="0"/>
              <a:t>Pharmacology</a:t>
            </a:r>
          </a:p>
        </p:txBody>
      </p:sp>
      <p:sp>
        <p:nvSpPr>
          <p:cNvPr id="3" name="Content Placeholder 2"/>
          <p:cNvSpPr>
            <a:spLocks noGrp="1"/>
          </p:cNvSpPr>
          <p:nvPr>
            <p:ph idx="1"/>
          </p:nvPr>
        </p:nvSpPr>
        <p:spPr>
          <a:xfrm>
            <a:off x="2589212" y="846161"/>
            <a:ext cx="8915400" cy="5065061"/>
          </a:xfrm>
        </p:spPr>
        <p:txBody>
          <a:bodyPr>
            <a:noAutofit/>
          </a:bodyPr>
          <a:lstStyle/>
          <a:p>
            <a:r>
              <a:rPr lang="en-US" sz="2400" b="1" dirty="0"/>
              <a:t>Financial Concerns </a:t>
            </a:r>
            <a:r>
              <a:rPr lang="en-US" sz="2400" dirty="0"/>
              <a:t>– Medications can be very expensive and older adults on fixed incomes can have difficulty paying for their medications.</a:t>
            </a:r>
          </a:p>
          <a:p>
            <a:pPr lvl="1"/>
            <a:r>
              <a:rPr lang="en-US" sz="2400" dirty="0"/>
              <a:t>Older adults have been known to share their medications and only take them every other day even if prescribed daily.  This is a dangerous practice and should always be discouraged.</a:t>
            </a:r>
          </a:p>
          <a:p>
            <a:pPr lvl="1"/>
            <a:r>
              <a:rPr lang="en-US" sz="2400" dirty="0"/>
              <a:t>Older adults often get the new prescription, but never get it filled or delay having it filled.  </a:t>
            </a:r>
          </a:p>
          <a:p>
            <a:pPr lvl="1"/>
            <a:r>
              <a:rPr lang="en-US" sz="2400" dirty="0"/>
              <a:t>Some older clients will take them medication until symptoms are gone, then store them if they need them at a later time.</a:t>
            </a:r>
          </a:p>
          <a:p>
            <a:pPr lvl="1"/>
            <a:r>
              <a:rPr lang="en-US" sz="2400" dirty="0"/>
              <a:t>Clients have also been known to take OTC medications in place of prescription medications.  </a:t>
            </a:r>
          </a:p>
        </p:txBody>
      </p:sp>
    </p:spTree>
    <p:extLst>
      <p:ext uri="{BB962C8B-B14F-4D97-AF65-F5344CB8AC3E}">
        <p14:creationId xmlns:p14="http://schemas.microsoft.com/office/powerpoint/2010/main" val="42636692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5534"/>
            <a:ext cx="8911687" cy="750627"/>
          </a:xfrm>
        </p:spPr>
        <p:txBody>
          <a:bodyPr>
            <a:normAutofit/>
          </a:bodyPr>
          <a:lstStyle/>
          <a:p>
            <a:r>
              <a:rPr lang="en-US" dirty="0"/>
              <a:t>Pharmacology</a:t>
            </a:r>
            <a:r>
              <a:rPr lang="en-US" b="1" dirty="0"/>
              <a:t> </a:t>
            </a:r>
            <a:endParaRPr lang="en-US" dirty="0"/>
          </a:p>
        </p:txBody>
      </p:sp>
      <p:sp>
        <p:nvSpPr>
          <p:cNvPr id="3" name="Content Placeholder 2"/>
          <p:cNvSpPr>
            <a:spLocks noGrp="1"/>
          </p:cNvSpPr>
          <p:nvPr>
            <p:ph idx="1"/>
          </p:nvPr>
        </p:nvSpPr>
        <p:spPr>
          <a:xfrm>
            <a:off x="2589212" y="846161"/>
            <a:ext cx="8915400" cy="5065061"/>
          </a:xfrm>
        </p:spPr>
        <p:txBody>
          <a:bodyPr>
            <a:normAutofit/>
          </a:bodyPr>
          <a:lstStyle/>
          <a:p>
            <a:r>
              <a:rPr lang="en-US" sz="2400" b="1" dirty="0"/>
              <a:t>Pharmacokinetics</a:t>
            </a:r>
            <a:r>
              <a:rPr lang="en-US" sz="2400" dirty="0"/>
              <a:t> – Age related changes to the body can negatively affect how a drug works in the body.</a:t>
            </a:r>
          </a:p>
          <a:p>
            <a:pPr lvl="1"/>
            <a:r>
              <a:rPr lang="en-US" sz="2400" dirty="0"/>
              <a:t>For example: </a:t>
            </a:r>
          </a:p>
          <a:p>
            <a:pPr lvl="1"/>
            <a:r>
              <a:rPr lang="en-US" sz="2400" dirty="0"/>
              <a:t> If a client has had part of the stomach removed due to disease, a pill may not be dissolved enough to be absorbed.  </a:t>
            </a:r>
          </a:p>
          <a:p>
            <a:pPr lvl="1"/>
            <a:r>
              <a:rPr lang="en-US" sz="2400" dirty="0"/>
              <a:t>Liver disease or the changes in the blood circulation to the liver change the expected metabolism of a medication.</a:t>
            </a:r>
          </a:p>
          <a:p>
            <a:pPr lvl="1"/>
            <a:r>
              <a:rPr lang="en-US" sz="2400" dirty="0"/>
              <a:t>Kidney disease can seriously change the intended excretion of medications.</a:t>
            </a:r>
          </a:p>
        </p:txBody>
      </p:sp>
    </p:spTree>
    <p:extLst>
      <p:ext uri="{BB962C8B-B14F-4D97-AF65-F5344CB8AC3E}">
        <p14:creationId xmlns:p14="http://schemas.microsoft.com/office/powerpoint/2010/main" val="18322333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818866"/>
          </a:xfrm>
        </p:spPr>
        <p:txBody>
          <a:bodyPr>
            <a:normAutofit/>
          </a:bodyPr>
          <a:lstStyle/>
          <a:p>
            <a:r>
              <a:rPr lang="en-US" dirty="0"/>
              <a:t>Pharmacology</a:t>
            </a:r>
          </a:p>
        </p:txBody>
      </p:sp>
      <p:sp>
        <p:nvSpPr>
          <p:cNvPr id="3" name="Content Placeholder 2"/>
          <p:cNvSpPr>
            <a:spLocks noGrp="1"/>
          </p:cNvSpPr>
          <p:nvPr>
            <p:ph idx="1"/>
          </p:nvPr>
        </p:nvSpPr>
        <p:spPr>
          <a:xfrm>
            <a:off x="2589212" y="928048"/>
            <a:ext cx="8915400" cy="4983174"/>
          </a:xfrm>
        </p:spPr>
        <p:txBody>
          <a:bodyPr>
            <a:noAutofit/>
          </a:bodyPr>
          <a:lstStyle/>
          <a:p>
            <a:r>
              <a:rPr lang="en-US" sz="2000" b="1" dirty="0"/>
              <a:t>Decreased Absorption </a:t>
            </a:r>
            <a:r>
              <a:rPr lang="en-US" sz="2000" dirty="0"/>
              <a:t>–</a:t>
            </a:r>
          </a:p>
          <a:p>
            <a:pPr lvl="1"/>
            <a:r>
              <a:rPr lang="en-US" sz="2000" dirty="0"/>
              <a:t>Diarrhea and/or constipation are common problems in older adults.</a:t>
            </a:r>
          </a:p>
          <a:p>
            <a:pPr lvl="2"/>
            <a:r>
              <a:rPr lang="en-US" sz="2000" dirty="0"/>
              <a:t>Drugs are absorbed poorly if they travel  through the GI system at a rapid rate.</a:t>
            </a:r>
          </a:p>
          <a:p>
            <a:pPr lvl="2"/>
            <a:r>
              <a:rPr lang="en-US" sz="2000" dirty="0"/>
              <a:t>Drugs are also absorbed poorly if the intestine is impacted with stool.</a:t>
            </a:r>
          </a:p>
          <a:p>
            <a:pPr lvl="2"/>
            <a:r>
              <a:rPr lang="en-US" sz="2000" dirty="0"/>
              <a:t>Older adults have changes in the quality and quantity of digestive enzymes that are important for dissolving and transforming medications that can be absorbed by the intestine.</a:t>
            </a:r>
          </a:p>
          <a:p>
            <a:pPr lvl="2"/>
            <a:r>
              <a:rPr lang="en-US" sz="2000" dirty="0"/>
              <a:t>The smooth muscle tone and GI motility declines as one ages, which directly affects absorption.</a:t>
            </a:r>
          </a:p>
          <a:p>
            <a:pPr lvl="3"/>
            <a:r>
              <a:rPr lang="en-US" sz="2000" dirty="0"/>
              <a:t>The absorption of Acetylsalicylic Acid (Aspirin) may be decreased in older adults because acidic drugs are ionized to a greater extent.  </a:t>
            </a:r>
          </a:p>
        </p:txBody>
      </p:sp>
    </p:spTree>
    <p:extLst>
      <p:ext uri="{BB962C8B-B14F-4D97-AF65-F5344CB8AC3E}">
        <p14:creationId xmlns:p14="http://schemas.microsoft.com/office/powerpoint/2010/main" val="21723973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5534"/>
            <a:ext cx="8911687" cy="777923"/>
          </a:xfrm>
        </p:spPr>
        <p:txBody>
          <a:bodyPr>
            <a:normAutofit/>
          </a:bodyPr>
          <a:lstStyle/>
          <a:p>
            <a:r>
              <a:rPr lang="en-US" dirty="0"/>
              <a:t>Pharmacology</a:t>
            </a:r>
          </a:p>
        </p:txBody>
      </p:sp>
      <p:sp>
        <p:nvSpPr>
          <p:cNvPr id="3" name="Content Placeholder 2"/>
          <p:cNvSpPr>
            <a:spLocks noGrp="1"/>
          </p:cNvSpPr>
          <p:nvPr>
            <p:ph idx="1"/>
          </p:nvPr>
        </p:nvSpPr>
        <p:spPr>
          <a:xfrm>
            <a:off x="2589212" y="627797"/>
            <a:ext cx="8915400" cy="6332561"/>
          </a:xfrm>
        </p:spPr>
        <p:txBody>
          <a:bodyPr>
            <a:normAutofit/>
          </a:bodyPr>
          <a:lstStyle/>
          <a:p>
            <a:r>
              <a:rPr lang="en-US" b="1" dirty="0"/>
              <a:t>Distribution</a:t>
            </a:r>
            <a:r>
              <a:rPr lang="en-US" dirty="0"/>
              <a:t> – </a:t>
            </a:r>
          </a:p>
          <a:p>
            <a:pPr lvl="1"/>
            <a:r>
              <a:rPr lang="en-US" b="1" dirty="0"/>
              <a:t>Drug distribution is greatly altered in the older client.</a:t>
            </a:r>
          </a:p>
          <a:p>
            <a:pPr lvl="2"/>
            <a:r>
              <a:rPr lang="en-US" dirty="0"/>
              <a:t>Changes to the cardiovascular system may result in delayed arrival of the medication at the target receptors, slow release of the drug from the storage tissue, and slowed excretion.</a:t>
            </a:r>
          </a:p>
          <a:p>
            <a:pPr lvl="2"/>
            <a:r>
              <a:rPr lang="en-US" dirty="0"/>
              <a:t>Older people may have decreased plasma protein concentration.  Plasma protein level directly affects the amount of protein available to bind with the drug and the amount of free drug.</a:t>
            </a:r>
          </a:p>
          <a:p>
            <a:pPr lvl="3"/>
            <a:r>
              <a:rPr lang="en-US" b="1" dirty="0"/>
              <a:t>Example</a:t>
            </a:r>
            <a:r>
              <a:rPr lang="en-US" dirty="0"/>
              <a:t>: Coumadin is 90% bound in the average adult.  Its dose is regulated because 90% of the drug is bound to the protein and not available for use in the adult.  </a:t>
            </a:r>
          </a:p>
          <a:p>
            <a:pPr lvl="2"/>
            <a:r>
              <a:rPr lang="en-US" dirty="0"/>
              <a:t>Body mass becomes leaner, with decreased parenchymal tissue and increased fat content.  </a:t>
            </a:r>
          </a:p>
          <a:p>
            <a:pPr lvl="2"/>
            <a:r>
              <a:rPr lang="en-US" dirty="0"/>
              <a:t>Dehydration also affects drug distribution.  Dehydration can decrease serum volume resulting in increased concentration of medication in the blood.</a:t>
            </a:r>
          </a:p>
          <a:p>
            <a:pPr lvl="2"/>
            <a:r>
              <a:rPr lang="en-US" dirty="0"/>
              <a:t>Increased fat results in increased absorption of fat-soluble drugs, resulting in decreased activity and prolonged effects for some drugs.</a:t>
            </a:r>
          </a:p>
          <a:p>
            <a:pPr lvl="3"/>
            <a:r>
              <a:rPr lang="en-US" b="1" dirty="0"/>
              <a:t>Examples of drugs having these effects are</a:t>
            </a:r>
          </a:p>
          <a:p>
            <a:pPr lvl="4"/>
            <a:r>
              <a:rPr lang="en-US" dirty="0"/>
              <a:t>Hypnotics</a:t>
            </a:r>
          </a:p>
          <a:p>
            <a:pPr lvl="4"/>
            <a:r>
              <a:rPr lang="en-US" dirty="0"/>
              <a:t>Sedatives</a:t>
            </a:r>
          </a:p>
          <a:p>
            <a:pPr lvl="4"/>
            <a:r>
              <a:rPr lang="en-US" dirty="0"/>
              <a:t>Fat soluble Vitamins (A, D, E, K)</a:t>
            </a:r>
          </a:p>
          <a:p>
            <a:pPr lvl="4"/>
            <a:r>
              <a:rPr lang="en-US" dirty="0"/>
              <a:t>Heparin</a:t>
            </a:r>
          </a:p>
          <a:p>
            <a:pPr lvl="4"/>
            <a:endParaRPr lang="en-US" dirty="0"/>
          </a:p>
        </p:txBody>
      </p:sp>
    </p:spTree>
    <p:extLst>
      <p:ext uri="{BB962C8B-B14F-4D97-AF65-F5344CB8AC3E}">
        <p14:creationId xmlns:p14="http://schemas.microsoft.com/office/powerpoint/2010/main" val="28224851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750627"/>
          </a:xfrm>
        </p:spPr>
        <p:txBody>
          <a:bodyPr>
            <a:normAutofit/>
          </a:bodyPr>
          <a:lstStyle/>
          <a:p>
            <a:r>
              <a:rPr lang="en-US" dirty="0"/>
              <a:t>Pharmacology</a:t>
            </a:r>
          </a:p>
        </p:txBody>
      </p:sp>
      <p:sp>
        <p:nvSpPr>
          <p:cNvPr id="3" name="Content Placeholder 2"/>
          <p:cNvSpPr>
            <a:spLocks noGrp="1"/>
          </p:cNvSpPr>
          <p:nvPr>
            <p:ph idx="1"/>
          </p:nvPr>
        </p:nvSpPr>
        <p:spPr>
          <a:xfrm>
            <a:off x="2589212" y="545910"/>
            <a:ext cx="8915400" cy="5365312"/>
          </a:xfrm>
        </p:spPr>
        <p:txBody>
          <a:bodyPr/>
          <a:lstStyle/>
          <a:p>
            <a:r>
              <a:rPr lang="en-US" sz="2000" b="1" dirty="0"/>
              <a:t>Excretion</a:t>
            </a:r>
            <a:r>
              <a:rPr lang="en-US" sz="2000" dirty="0"/>
              <a:t> –</a:t>
            </a:r>
          </a:p>
          <a:p>
            <a:pPr lvl="1"/>
            <a:r>
              <a:rPr lang="en-US" sz="2000" dirty="0"/>
              <a:t>Age related renal changes result in slower excretion of a drug.  </a:t>
            </a:r>
          </a:p>
          <a:p>
            <a:pPr lvl="1"/>
            <a:r>
              <a:rPr lang="en-US" sz="2000" dirty="0"/>
              <a:t>Decreased respiratory and vital capacity, with increased carbon dioxide retention, results in slower excretion of drug.</a:t>
            </a:r>
          </a:p>
          <a:p>
            <a:pPr lvl="1"/>
            <a:r>
              <a:rPr lang="en-US" sz="2000" dirty="0"/>
              <a:t>Slower excretion keeps drugs in the body longer and can lead to toxicity.  </a:t>
            </a:r>
          </a:p>
          <a:p>
            <a:pPr lvl="1"/>
            <a:r>
              <a:rPr lang="en-US" sz="2000" dirty="0"/>
              <a:t>Overall, in the elderly, less medication is absorbed and stays in the circulation longer.</a:t>
            </a:r>
          </a:p>
          <a:p>
            <a:endParaRPr lang="en-US" sz="2000" dirty="0"/>
          </a:p>
          <a:p>
            <a:r>
              <a:rPr lang="en-US" sz="2000" b="1" dirty="0"/>
              <a:t>Metabolism</a:t>
            </a:r>
            <a:r>
              <a:rPr lang="en-US" sz="2000" dirty="0"/>
              <a:t> – </a:t>
            </a:r>
          </a:p>
          <a:p>
            <a:pPr lvl="1"/>
            <a:r>
              <a:rPr lang="en-US" sz="2000" dirty="0"/>
              <a:t>Older adults experience a decrease rate in overall metabolism.  Medication remains in the active form longer in an elderly client longer.  </a:t>
            </a:r>
          </a:p>
          <a:p>
            <a:pPr marL="457200" lvl="1" indent="0">
              <a:buNone/>
            </a:pPr>
            <a:endParaRPr lang="en-US" dirty="0"/>
          </a:p>
        </p:txBody>
      </p:sp>
    </p:spTree>
    <p:extLst>
      <p:ext uri="{BB962C8B-B14F-4D97-AF65-F5344CB8AC3E}">
        <p14:creationId xmlns:p14="http://schemas.microsoft.com/office/powerpoint/2010/main" val="27399628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3773"/>
            <a:ext cx="8911687" cy="859809"/>
          </a:xfrm>
        </p:spPr>
        <p:txBody>
          <a:bodyPr>
            <a:normAutofit/>
          </a:bodyPr>
          <a:lstStyle/>
          <a:p>
            <a:r>
              <a:rPr lang="en-US" dirty="0"/>
              <a:t>Pharmacology</a:t>
            </a:r>
          </a:p>
        </p:txBody>
      </p:sp>
      <p:sp>
        <p:nvSpPr>
          <p:cNvPr id="3" name="Content Placeholder 2"/>
          <p:cNvSpPr>
            <a:spLocks noGrp="1"/>
          </p:cNvSpPr>
          <p:nvPr>
            <p:ph idx="1"/>
          </p:nvPr>
        </p:nvSpPr>
        <p:spPr>
          <a:xfrm>
            <a:off x="2589212" y="846161"/>
            <a:ext cx="8915400" cy="5065061"/>
          </a:xfrm>
        </p:spPr>
        <p:txBody>
          <a:bodyPr/>
          <a:lstStyle/>
          <a:p>
            <a:r>
              <a:rPr lang="en-US" sz="2000" b="1" dirty="0"/>
              <a:t>Pharmacology Issues in Older Adults </a:t>
            </a:r>
            <a:r>
              <a:rPr lang="en-US" sz="2000" dirty="0"/>
              <a:t>–</a:t>
            </a:r>
          </a:p>
          <a:p>
            <a:pPr lvl="1"/>
            <a:r>
              <a:rPr lang="en-US" sz="2000" b="1" dirty="0"/>
              <a:t>Misuse</a:t>
            </a:r>
            <a:r>
              <a:rPr lang="en-US" sz="2000" dirty="0"/>
              <a:t> - incorrect dosing, sharing medications, using drugs for unintended purpose.</a:t>
            </a:r>
          </a:p>
          <a:p>
            <a:pPr lvl="1"/>
            <a:r>
              <a:rPr lang="en-US" sz="2000" b="1" dirty="0"/>
              <a:t>Overuse</a:t>
            </a:r>
            <a:r>
              <a:rPr lang="en-US" sz="2000" dirty="0"/>
              <a:t> – “If one pill works, two are better.”</a:t>
            </a:r>
          </a:p>
          <a:p>
            <a:pPr lvl="1"/>
            <a:r>
              <a:rPr lang="en-US" sz="2000" b="1" dirty="0"/>
              <a:t>Underuse</a:t>
            </a:r>
            <a:r>
              <a:rPr lang="en-US" sz="2000" dirty="0"/>
              <a:t> – The client takes less than the prescribed amount to “save” pills.  </a:t>
            </a:r>
          </a:p>
          <a:p>
            <a:pPr lvl="1"/>
            <a:r>
              <a:rPr lang="en-US" sz="2000" b="1" dirty="0"/>
              <a:t>Erratic Use </a:t>
            </a:r>
            <a:r>
              <a:rPr lang="en-US" sz="2000" dirty="0"/>
              <a:t>– Often occurs with short term memory loss or forgetfulness.  The client may forget to take pills for one or two days.</a:t>
            </a:r>
          </a:p>
          <a:p>
            <a:pPr lvl="1"/>
            <a:r>
              <a:rPr lang="en-US" sz="2000" b="1" dirty="0"/>
              <a:t>Contraindicated use of drugs </a:t>
            </a:r>
            <a:r>
              <a:rPr lang="en-US" sz="2000" dirty="0"/>
              <a:t>– Having several pharmacies places the older client at risk of drug interactions, allergic reactions, and problems with polypharmacy</a:t>
            </a:r>
            <a:r>
              <a:rPr lang="en-US" dirty="0"/>
              <a:t>.</a:t>
            </a:r>
          </a:p>
        </p:txBody>
      </p:sp>
    </p:spTree>
    <p:extLst>
      <p:ext uri="{BB962C8B-B14F-4D97-AF65-F5344CB8AC3E}">
        <p14:creationId xmlns:p14="http://schemas.microsoft.com/office/powerpoint/2010/main" val="2736139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830"/>
            <a:ext cx="8911687" cy="750627"/>
          </a:xfrm>
        </p:spPr>
        <p:txBody>
          <a:bodyPr>
            <a:normAutofit/>
          </a:bodyPr>
          <a:lstStyle/>
          <a:p>
            <a:r>
              <a:rPr lang="en-US" dirty="0"/>
              <a:t>Pharmacology</a:t>
            </a:r>
          </a:p>
        </p:txBody>
      </p:sp>
      <p:sp>
        <p:nvSpPr>
          <p:cNvPr id="3" name="Content Placeholder 2"/>
          <p:cNvSpPr>
            <a:spLocks noGrp="1"/>
          </p:cNvSpPr>
          <p:nvPr>
            <p:ph idx="1"/>
          </p:nvPr>
        </p:nvSpPr>
        <p:spPr>
          <a:xfrm>
            <a:off x="2589212" y="996287"/>
            <a:ext cx="8915400" cy="4914935"/>
          </a:xfrm>
        </p:spPr>
        <p:txBody>
          <a:bodyPr/>
          <a:lstStyle/>
          <a:p>
            <a:r>
              <a:rPr lang="en-US" sz="2400" b="1" dirty="0"/>
              <a:t>Specific Drug Problems for Older Adults </a:t>
            </a:r>
            <a:r>
              <a:rPr lang="en-US" sz="2400" dirty="0"/>
              <a:t>–</a:t>
            </a:r>
          </a:p>
          <a:p>
            <a:pPr lvl="1"/>
            <a:r>
              <a:rPr lang="en-US" sz="2400" dirty="0"/>
              <a:t>Older adults, as compared to younger adults, are always at risk for complications related to absorption, distribution, and excretion.</a:t>
            </a:r>
          </a:p>
          <a:p>
            <a:pPr lvl="1"/>
            <a:r>
              <a:rPr lang="en-US" sz="2400" b="1" dirty="0"/>
              <a:t>Table 20.1 </a:t>
            </a:r>
            <a:r>
              <a:rPr lang="en-US" sz="2400" dirty="0"/>
              <a:t>Identifies categories of drugs that may precipitate side effects and adverse effects in older persons.  </a:t>
            </a:r>
            <a:r>
              <a:rPr lang="en-US" sz="2400" b="1" dirty="0"/>
              <a:t>IT IS YOUR RESPONSIBILITY TO UNDERSTAND THE POSSIBILITY OF POTENTIAL PROBLEMS AND MONITOR FOR THEM.</a:t>
            </a:r>
          </a:p>
          <a:p>
            <a:pPr lvl="1"/>
            <a:r>
              <a:rPr lang="en-US" sz="2400" dirty="0"/>
              <a:t>Home remedies, laxatives, alcohol, and OTC medications often interfere with the proper functioning of prescribed medications.</a:t>
            </a:r>
          </a:p>
          <a:p>
            <a:pPr lvl="1"/>
            <a:endParaRPr lang="en-US" dirty="0"/>
          </a:p>
        </p:txBody>
      </p:sp>
    </p:spTree>
    <p:extLst>
      <p:ext uri="{BB962C8B-B14F-4D97-AF65-F5344CB8AC3E}">
        <p14:creationId xmlns:p14="http://schemas.microsoft.com/office/powerpoint/2010/main" val="27983094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6"/>
            <a:ext cx="8911687" cy="805218"/>
          </a:xfrm>
        </p:spPr>
        <p:txBody>
          <a:bodyPr>
            <a:normAutofit/>
          </a:bodyPr>
          <a:lstStyle/>
          <a:p>
            <a:r>
              <a:rPr lang="en-US" dirty="0"/>
              <a:t>Pharmacology</a:t>
            </a:r>
            <a:r>
              <a:rPr lang="en-US" b="1" dirty="0"/>
              <a:t> </a:t>
            </a:r>
            <a:endParaRPr lang="en-US" dirty="0"/>
          </a:p>
        </p:txBody>
      </p:sp>
      <p:sp>
        <p:nvSpPr>
          <p:cNvPr id="3" name="Content Placeholder 2"/>
          <p:cNvSpPr>
            <a:spLocks noGrp="1"/>
          </p:cNvSpPr>
          <p:nvPr>
            <p:ph idx="1"/>
          </p:nvPr>
        </p:nvSpPr>
        <p:spPr>
          <a:xfrm>
            <a:off x="2589212" y="777922"/>
            <a:ext cx="8915400" cy="5133300"/>
          </a:xfrm>
        </p:spPr>
        <p:txBody>
          <a:bodyPr/>
          <a:lstStyle/>
          <a:p>
            <a:r>
              <a:rPr lang="en-US" sz="2000" b="1" dirty="0"/>
              <a:t>Antacid Abuse </a:t>
            </a:r>
            <a:r>
              <a:rPr lang="en-US" sz="2000" dirty="0"/>
              <a:t>– Some elderly individuals consume large amounts of antacids.  Gastric acids decrease with age.  The older client may mistake angina for heartburn and take antacids for relief.  This may result in a lack of care for serious health problems.  </a:t>
            </a:r>
            <a:r>
              <a:rPr lang="en-US" sz="2000" b="1" dirty="0"/>
              <a:t>NOTE</a:t>
            </a:r>
            <a:r>
              <a:rPr lang="en-US" sz="2000" dirty="0"/>
              <a:t>: Chest pain is </a:t>
            </a:r>
            <a:r>
              <a:rPr lang="en-US" sz="2000" b="1" dirty="0"/>
              <a:t>ALWAYS</a:t>
            </a:r>
            <a:r>
              <a:rPr lang="en-US" sz="2000" dirty="0"/>
              <a:t> considered cardiovascular unless ruled out.</a:t>
            </a:r>
          </a:p>
          <a:p>
            <a:pPr lvl="1"/>
            <a:r>
              <a:rPr lang="en-US" sz="2000" b="1" dirty="0"/>
              <a:t>Excessive Use of Antacids can cause</a:t>
            </a:r>
            <a:r>
              <a:rPr lang="en-US" sz="2000" dirty="0"/>
              <a:t> –</a:t>
            </a:r>
          </a:p>
          <a:p>
            <a:pPr lvl="2"/>
            <a:r>
              <a:rPr lang="en-US" sz="2000" dirty="0"/>
              <a:t>Increase the severity of cardiovascular disease</a:t>
            </a:r>
          </a:p>
          <a:p>
            <a:pPr lvl="2"/>
            <a:r>
              <a:rPr lang="en-US" sz="2000" dirty="0"/>
              <a:t>Exacerbate hypertension</a:t>
            </a:r>
          </a:p>
          <a:p>
            <a:pPr lvl="2"/>
            <a:r>
              <a:rPr lang="en-US" sz="2000" dirty="0"/>
              <a:t>Result in increased fluid load for the aged body</a:t>
            </a:r>
          </a:p>
          <a:p>
            <a:pPr lvl="2"/>
            <a:r>
              <a:rPr lang="en-US" sz="2000" dirty="0"/>
              <a:t>Antacids slow down the motility of the gut (Causing diarrhea or constipation).</a:t>
            </a:r>
          </a:p>
          <a:p>
            <a:pPr lvl="2"/>
            <a:endParaRPr lang="en-US" dirty="0"/>
          </a:p>
          <a:p>
            <a:pPr lvl="2"/>
            <a:endParaRPr lang="en-US" dirty="0"/>
          </a:p>
        </p:txBody>
      </p:sp>
    </p:spTree>
    <p:extLst>
      <p:ext uri="{BB962C8B-B14F-4D97-AF65-F5344CB8AC3E}">
        <p14:creationId xmlns:p14="http://schemas.microsoft.com/office/powerpoint/2010/main" val="422188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2133600"/>
            <a:ext cx="8915400" cy="4622800"/>
          </a:xfrm>
        </p:spPr>
        <p:txBody>
          <a:bodyPr>
            <a:normAutofit fontScale="92500" lnSpcReduction="10000"/>
          </a:bodyPr>
          <a:lstStyle/>
          <a:p>
            <a:r>
              <a:rPr lang="en-US" b="1" dirty="0"/>
              <a:t>Hypertension –</a:t>
            </a:r>
          </a:p>
          <a:p>
            <a:pPr lvl="1"/>
            <a:r>
              <a:rPr lang="en-US" sz="1800" b="1" dirty="0"/>
              <a:t>The blood pressure measurement may be one of the most important parts of the physical exam.</a:t>
            </a:r>
          </a:p>
          <a:p>
            <a:pPr lvl="2"/>
            <a:r>
              <a:rPr lang="en-US" sz="1800" b="1" dirty="0"/>
              <a:t>Have the client sit for 3-5 minutes before taking the pressure.</a:t>
            </a:r>
          </a:p>
          <a:p>
            <a:pPr lvl="2"/>
            <a:r>
              <a:rPr lang="en-US" sz="1800" b="1" dirty="0"/>
              <a:t>Select correct size cuff (The cuff should be about 20% larger than the diameter of the arm).</a:t>
            </a:r>
          </a:p>
          <a:p>
            <a:pPr lvl="2"/>
            <a:r>
              <a:rPr lang="en-US" sz="1800" b="1" dirty="0"/>
              <a:t>AN “Auscultatory Gap” is often found with older adults.  It is best to do a two step blood pressure on an older client to obtain an accurate reading.  </a:t>
            </a:r>
          </a:p>
          <a:p>
            <a:pPr lvl="2"/>
            <a:r>
              <a:rPr lang="en-US" sz="1800" b="1" dirty="0"/>
              <a:t>Take Blood Pressure readings on both arms to determine whether there are differences are more than 10mm Hg.  </a:t>
            </a:r>
          </a:p>
          <a:p>
            <a:pPr lvl="2"/>
            <a:r>
              <a:rPr lang="en-US" sz="1800" b="1" dirty="0"/>
              <a:t>Determine the presence of orthostatic hypotension especially when monitoring the effects of antihypertensive drugs.</a:t>
            </a:r>
          </a:p>
          <a:p>
            <a:pPr lvl="2"/>
            <a:r>
              <a:rPr lang="en-US" sz="1800" b="1" dirty="0"/>
              <a:t>If there is difficulty hearing the diastolic pressure, make a note of it as muffled sound and/or try elevating the arm above heart level.</a:t>
            </a:r>
          </a:p>
          <a:p>
            <a:pPr lvl="2"/>
            <a:endParaRPr lang="en-US" dirty="0"/>
          </a:p>
        </p:txBody>
      </p:sp>
    </p:spTree>
    <p:extLst>
      <p:ext uri="{BB962C8B-B14F-4D97-AF65-F5344CB8AC3E}">
        <p14:creationId xmlns:p14="http://schemas.microsoft.com/office/powerpoint/2010/main" val="1597941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5534"/>
            <a:ext cx="8911687" cy="873457"/>
          </a:xfrm>
        </p:spPr>
        <p:txBody>
          <a:bodyPr>
            <a:normAutofit/>
          </a:bodyPr>
          <a:lstStyle/>
          <a:p>
            <a:r>
              <a:rPr lang="en-US" dirty="0"/>
              <a:t>Pharmacology</a:t>
            </a:r>
          </a:p>
        </p:txBody>
      </p:sp>
      <p:sp>
        <p:nvSpPr>
          <p:cNvPr id="3" name="Content Placeholder 2"/>
          <p:cNvSpPr>
            <a:spLocks noGrp="1"/>
          </p:cNvSpPr>
          <p:nvPr>
            <p:ph idx="1"/>
          </p:nvPr>
        </p:nvSpPr>
        <p:spPr>
          <a:xfrm>
            <a:off x="2589212" y="818866"/>
            <a:ext cx="8915400" cy="5936776"/>
          </a:xfrm>
        </p:spPr>
        <p:txBody>
          <a:bodyPr>
            <a:normAutofit fontScale="85000" lnSpcReduction="10000"/>
          </a:bodyPr>
          <a:lstStyle/>
          <a:p>
            <a:r>
              <a:rPr lang="en-US" b="1" dirty="0"/>
              <a:t>Alcohol Abuse </a:t>
            </a:r>
            <a:r>
              <a:rPr lang="en-US" dirty="0"/>
              <a:t>– (central nervous system depressant) alcohol is the primary drug of abuse worldwide and it is a social health problem among some of the elderly.</a:t>
            </a:r>
          </a:p>
          <a:p>
            <a:pPr lvl="1"/>
            <a:r>
              <a:rPr lang="en-US" dirty="0"/>
              <a:t>Interferes with nutritional status (decreased protein level resulting in overdosing of prescribed medication).</a:t>
            </a:r>
          </a:p>
          <a:p>
            <a:pPr lvl="1"/>
            <a:r>
              <a:rPr lang="en-US" dirty="0"/>
              <a:t>Interferers with pharmacotherapeutics</a:t>
            </a:r>
          </a:p>
          <a:p>
            <a:pPr lvl="1"/>
            <a:r>
              <a:rPr lang="en-US" dirty="0"/>
              <a:t>Acid –Base Balance and electrolyte balance is affected by alcohol.</a:t>
            </a:r>
          </a:p>
          <a:p>
            <a:pPr lvl="1"/>
            <a:r>
              <a:rPr lang="en-US" dirty="0"/>
              <a:t>Alcohol decreases the effect of some drugs and increases the effects of others.</a:t>
            </a:r>
          </a:p>
          <a:p>
            <a:pPr lvl="1"/>
            <a:r>
              <a:rPr lang="en-US" dirty="0"/>
              <a:t>When combined with other CNS depressants such as barbiturates,  fatal consequences can occur.</a:t>
            </a:r>
          </a:p>
          <a:p>
            <a:pPr lvl="1"/>
            <a:r>
              <a:rPr lang="en-US" dirty="0"/>
              <a:t>Alcohol has a vasodilation effect and consequently increases the hypotensive effects of most antihypertensive drugs.</a:t>
            </a:r>
          </a:p>
          <a:p>
            <a:pPr lvl="1"/>
            <a:r>
              <a:rPr lang="en-US" dirty="0"/>
              <a:t>The effect of alcohol on oral anticoagulants varies.  Alcohol decreases the effect of the anticoagulant until liver damage occurs, at that point the anticoagulant effects are increased.</a:t>
            </a:r>
          </a:p>
          <a:p>
            <a:r>
              <a:rPr lang="en-US" b="1" dirty="0"/>
              <a:t>Laxative Abuse </a:t>
            </a:r>
            <a:r>
              <a:rPr lang="en-US" dirty="0"/>
              <a:t>–</a:t>
            </a:r>
          </a:p>
          <a:p>
            <a:pPr lvl="1"/>
            <a:r>
              <a:rPr lang="en-US" dirty="0"/>
              <a:t>Laxative abuse may result in permanent damage to the intestinal mucosa.  The ascending colon is often the site for the damage.</a:t>
            </a:r>
          </a:p>
          <a:p>
            <a:pPr lvl="1"/>
            <a:r>
              <a:rPr lang="en-US" dirty="0"/>
              <a:t>Laxatives inhibit the absorption of medications from the intestine, this results in decreased amount of available drug being absorbed, causing a decreased therapeutic effect.</a:t>
            </a:r>
          </a:p>
          <a:p>
            <a:pPr lvl="1"/>
            <a:r>
              <a:rPr lang="en-US" dirty="0"/>
              <a:t>Laxatives result in fluid and electrolyte imbalances that may exacerbate heart and/or renal problems.</a:t>
            </a:r>
          </a:p>
          <a:p>
            <a:pPr lvl="1"/>
            <a:r>
              <a:rPr lang="en-US" dirty="0"/>
              <a:t>Psychological intervention may be necessary.</a:t>
            </a:r>
          </a:p>
          <a:p>
            <a:pPr lvl="1"/>
            <a:endParaRPr lang="en-US" dirty="0"/>
          </a:p>
          <a:p>
            <a:pPr lvl="1"/>
            <a:endParaRPr lang="en-US" dirty="0"/>
          </a:p>
        </p:txBody>
      </p:sp>
    </p:spTree>
    <p:extLst>
      <p:ext uri="{BB962C8B-B14F-4D97-AF65-F5344CB8AC3E}">
        <p14:creationId xmlns:p14="http://schemas.microsoft.com/office/powerpoint/2010/main" val="20188235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6"/>
            <a:ext cx="8911687" cy="805218"/>
          </a:xfrm>
        </p:spPr>
        <p:txBody>
          <a:bodyPr>
            <a:normAutofit fontScale="90000"/>
          </a:bodyPr>
          <a:lstStyle/>
          <a:p>
            <a:r>
              <a:rPr lang="en-US" dirty="0"/>
              <a:t>Pharmacology</a:t>
            </a:r>
            <a:br>
              <a:rPr lang="en-US" dirty="0"/>
            </a:br>
            <a:endParaRPr lang="en-US" dirty="0"/>
          </a:p>
        </p:txBody>
      </p:sp>
      <p:sp>
        <p:nvSpPr>
          <p:cNvPr id="3" name="Content Placeholder 2"/>
          <p:cNvSpPr>
            <a:spLocks noGrp="1"/>
          </p:cNvSpPr>
          <p:nvPr>
            <p:ph idx="1"/>
          </p:nvPr>
        </p:nvSpPr>
        <p:spPr>
          <a:xfrm>
            <a:off x="2589212" y="764275"/>
            <a:ext cx="8915400" cy="5950424"/>
          </a:xfrm>
        </p:spPr>
        <p:txBody>
          <a:bodyPr>
            <a:normAutofit/>
          </a:bodyPr>
          <a:lstStyle/>
          <a:p>
            <a:r>
              <a:rPr lang="en-US" sz="1600" b="1" dirty="0"/>
              <a:t>M</a:t>
            </a:r>
            <a:r>
              <a:rPr lang="en-US" b="1" dirty="0"/>
              <a:t>edication Administration Consideration </a:t>
            </a:r>
            <a:r>
              <a:rPr lang="en-US" dirty="0"/>
              <a:t>–</a:t>
            </a:r>
          </a:p>
          <a:p>
            <a:pPr lvl="1"/>
            <a:r>
              <a:rPr lang="en-US" sz="1800" b="1" dirty="0"/>
              <a:t>Beer's Criteria and Chronopharmacology </a:t>
            </a:r>
            <a:r>
              <a:rPr lang="en-US" sz="1800" dirty="0"/>
              <a:t>– Are evaluation tools on how older adults manage multiple medications and when they take their medications could reveal potential pharmacology problems.  </a:t>
            </a:r>
          </a:p>
          <a:p>
            <a:pPr lvl="1"/>
            <a:r>
              <a:rPr lang="en-US" sz="1800" dirty="0"/>
              <a:t>The use of Beer’s Criteria is the responsibility of the physician as they are the ones ordering the medication.  As nurses, you can support these criteria thus providing better medication administration.</a:t>
            </a:r>
          </a:p>
          <a:p>
            <a:pPr lvl="2"/>
            <a:r>
              <a:rPr lang="en-US" sz="1800" b="1" dirty="0"/>
              <a:t>Beer’s Criteria </a:t>
            </a:r>
            <a:r>
              <a:rPr lang="en-US" sz="1800" dirty="0"/>
              <a:t>– (American Geriatrics Society, 2015)  </a:t>
            </a:r>
          </a:p>
          <a:p>
            <a:pPr lvl="3"/>
            <a:r>
              <a:rPr lang="en-US" sz="1800" dirty="0"/>
              <a:t>Divided into three separate groups : </a:t>
            </a:r>
          </a:p>
          <a:p>
            <a:pPr lvl="4"/>
            <a:r>
              <a:rPr lang="en-US" sz="1800" dirty="0"/>
              <a:t>Potentially inappropriate medications and classes to avoid in older adults.</a:t>
            </a:r>
          </a:p>
          <a:p>
            <a:pPr lvl="4"/>
            <a:r>
              <a:rPr lang="en-US" sz="1800" dirty="0"/>
              <a:t>Potentially inappropriate medications and classes to avoid in older adults with certain diseases and syndromes that the drugs listed can exacerbate.</a:t>
            </a:r>
          </a:p>
          <a:p>
            <a:pPr lvl="4"/>
            <a:r>
              <a:rPr lang="en-US" sz="1800" dirty="0"/>
              <a:t>Medications to be used with caution in older adults.  Aging is associated with a progressive decline in physiological function (absorption, distribution, excretion) and multiple disease such as hypertension, arthritis, diabetes, </a:t>
            </a:r>
          </a:p>
          <a:p>
            <a:pPr lvl="3"/>
            <a:endParaRPr lang="en-US" dirty="0"/>
          </a:p>
        </p:txBody>
      </p:sp>
    </p:spTree>
    <p:extLst>
      <p:ext uri="{BB962C8B-B14F-4D97-AF65-F5344CB8AC3E}">
        <p14:creationId xmlns:p14="http://schemas.microsoft.com/office/powerpoint/2010/main" val="25913975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3773"/>
            <a:ext cx="8911687" cy="791570"/>
          </a:xfrm>
        </p:spPr>
        <p:txBody>
          <a:bodyPr>
            <a:normAutofit/>
          </a:bodyPr>
          <a:lstStyle/>
          <a:p>
            <a:r>
              <a:rPr lang="en-US" dirty="0"/>
              <a:t>Pharmacology</a:t>
            </a:r>
            <a:r>
              <a:rPr lang="en-US" b="1" dirty="0"/>
              <a:t> </a:t>
            </a:r>
            <a:endParaRPr lang="en-US" dirty="0"/>
          </a:p>
        </p:txBody>
      </p:sp>
      <p:sp>
        <p:nvSpPr>
          <p:cNvPr id="3" name="Content Placeholder 2"/>
          <p:cNvSpPr>
            <a:spLocks noGrp="1"/>
          </p:cNvSpPr>
          <p:nvPr>
            <p:ph idx="1"/>
          </p:nvPr>
        </p:nvSpPr>
        <p:spPr>
          <a:xfrm>
            <a:off x="2589212" y="955343"/>
            <a:ext cx="8915400" cy="5759356"/>
          </a:xfrm>
        </p:spPr>
        <p:txBody>
          <a:bodyPr>
            <a:normAutofit/>
          </a:bodyPr>
          <a:lstStyle/>
          <a:p>
            <a:r>
              <a:rPr lang="en-US" b="1" dirty="0"/>
              <a:t>Chronopharmacology</a:t>
            </a:r>
            <a:r>
              <a:rPr lang="en-US" dirty="0"/>
              <a:t> – Circadian rhythm is the reaction to the rotation of the earth around its axis in 24 hours and around the sun in 365 days.  </a:t>
            </a:r>
          </a:p>
          <a:p>
            <a:pPr lvl="1"/>
            <a:r>
              <a:rPr lang="en-US" sz="1800" dirty="0"/>
              <a:t>All people have their own reactions to the rotation of the earth around its axis in 24 hours.  This is important to acknowledge for various reasons.</a:t>
            </a:r>
          </a:p>
          <a:p>
            <a:pPr lvl="2"/>
            <a:r>
              <a:rPr lang="en-US" sz="1800" dirty="0"/>
              <a:t>For example: Many asthma attacks occur at night.  Consider giving asthma medications in the evening.</a:t>
            </a:r>
          </a:p>
          <a:p>
            <a:pPr lvl="2"/>
            <a:r>
              <a:rPr lang="en-US" sz="1800" dirty="0"/>
              <a:t>Allergic rhinitis worse in the morning etc. Administer allergy medication in the morning.</a:t>
            </a:r>
          </a:p>
          <a:p>
            <a:r>
              <a:rPr lang="en-US" b="1" dirty="0"/>
              <a:t>Promoting Safe Medication Use </a:t>
            </a:r>
            <a:r>
              <a:rPr lang="en-US" dirty="0"/>
              <a:t>–</a:t>
            </a:r>
          </a:p>
          <a:p>
            <a:pPr lvl="1"/>
            <a:r>
              <a:rPr lang="en-US" sz="1800" dirty="0"/>
              <a:t> Remove or discard unnecessary or expired drugs to prevent confusion.  </a:t>
            </a:r>
          </a:p>
          <a:p>
            <a:pPr lvl="1"/>
            <a:r>
              <a:rPr lang="en-US" sz="1800" dirty="0"/>
              <a:t>Encourage the use of single pharmacy to enhance regimen review and collaboration with the pharmacist.</a:t>
            </a:r>
          </a:p>
          <a:p>
            <a:pPr lvl="1"/>
            <a:r>
              <a:rPr lang="en-US" sz="1800" dirty="0"/>
              <a:t>Consider nonpharmacological alternatives.</a:t>
            </a:r>
          </a:p>
          <a:p>
            <a:pPr lvl="1"/>
            <a:r>
              <a:rPr lang="en-US" sz="1800" dirty="0"/>
              <a:t>Coordinate administration times with established sleep and activity patterns.</a:t>
            </a:r>
          </a:p>
          <a:p>
            <a:pPr lvl="1"/>
            <a:endParaRPr lang="en-US" dirty="0"/>
          </a:p>
        </p:txBody>
      </p:sp>
    </p:spTree>
    <p:extLst>
      <p:ext uri="{BB962C8B-B14F-4D97-AF65-F5344CB8AC3E}">
        <p14:creationId xmlns:p14="http://schemas.microsoft.com/office/powerpoint/2010/main" val="22483602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900752"/>
          </a:xfrm>
        </p:spPr>
        <p:txBody>
          <a:bodyPr>
            <a:normAutofit/>
          </a:bodyPr>
          <a:lstStyle/>
          <a:p>
            <a:r>
              <a:rPr lang="en-US" dirty="0"/>
              <a:t>Pharmacology</a:t>
            </a:r>
          </a:p>
        </p:txBody>
      </p:sp>
      <p:sp>
        <p:nvSpPr>
          <p:cNvPr id="3" name="Content Placeholder 2"/>
          <p:cNvSpPr>
            <a:spLocks noGrp="1"/>
          </p:cNvSpPr>
          <p:nvPr>
            <p:ph idx="1"/>
          </p:nvPr>
        </p:nvSpPr>
        <p:spPr>
          <a:xfrm>
            <a:off x="2589212" y="928047"/>
            <a:ext cx="8915400" cy="5663821"/>
          </a:xfrm>
        </p:spPr>
        <p:txBody>
          <a:bodyPr>
            <a:noAutofit/>
          </a:bodyPr>
          <a:lstStyle/>
          <a:p>
            <a:r>
              <a:rPr lang="en-US" sz="2000" b="1" dirty="0"/>
              <a:t>Nursing Care of Older Adults Receiving Medications </a:t>
            </a:r>
            <a:r>
              <a:rPr lang="en-US" sz="2000" dirty="0"/>
              <a:t>–The nurse should follow the nursing process when managing care of older adults receiving medications.</a:t>
            </a:r>
          </a:p>
          <a:p>
            <a:pPr lvl="1"/>
            <a:r>
              <a:rPr lang="en-US" sz="2000" b="1" dirty="0"/>
              <a:t>Assessment </a:t>
            </a:r>
            <a:r>
              <a:rPr lang="en-US" sz="2000" dirty="0"/>
              <a:t>-  A thorough health history is extremely important.  Current drugs, past drugs, prescribed drugs, OTC medications, and street drugs.  Assess social support at home.  Assess sensory status, and compliance.</a:t>
            </a:r>
          </a:p>
          <a:p>
            <a:pPr lvl="1"/>
            <a:r>
              <a:rPr lang="en-US" sz="2000" b="1" dirty="0"/>
              <a:t>Diagnosis</a:t>
            </a:r>
            <a:r>
              <a:rPr lang="en-US" sz="2000" dirty="0"/>
              <a:t> – Many nursing Diagnosis are applicable to the older adult receiving  medication therapy.  Example: Noncompliance related to lack of financial resources.</a:t>
            </a:r>
          </a:p>
          <a:p>
            <a:pPr lvl="1"/>
            <a:r>
              <a:rPr lang="en-US" sz="2000" b="1" dirty="0"/>
              <a:t>Planning</a:t>
            </a:r>
            <a:r>
              <a:rPr lang="en-US" sz="2000" dirty="0"/>
              <a:t> – Plan the teaching session with the client.  Assess the needs of the client at the session for example: need of a pill dispenser, etc.</a:t>
            </a:r>
          </a:p>
          <a:p>
            <a:pPr lvl="1"/>
            <a:r>
              <a:rPr lang="en-US" sz="2000" b="1" dirty="0"/>
              <a:t>Implementation</a:t>
            </a:r>
            <a:r>
              <a:rPr lang="en-US" sz="2000" dirty="0"/>
              <a:t> – Administering medications ALWAYS follow the 5 R’s.  </a:t>
            </a:r>
          </a:p>
          <a:p>
            <a:pPr lvl="1"/>
            <a:r>
              <a:rPr lang="en-US" sz="2000" b="1" dirty="0"/>
              <a:t>Evaluation</a:t>
            </a:r>
            <a:r>
              <a:rPr lang="en-US" sz="2000" dirty="0"/>
              <a:t> – Evaluate the client’s learning.  Have the client perform a return demonstration.</a:t>
            </a:r>
          </a:p>
        </p:txBody>
      </p:sp>
    </p:spTree>
    <p:extLst>
      <p:ext uri="{BB962C8B-B14F-4D97-AF65-F5344CB8AC3E}">
        <p14:creationId xmlns:p14="http://schemas.microsoft.com/office/powerpoint/2010/main" val="42486376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832514"/>
          </a:xfrm>
        </p:spPr>
        <p:txBody>
          <a:bodyPr/>
          <a:lstStyle/>
          <a:p>
            <a:r>
              <a:rPr lang="en-US" dirty="0"/>
              <a:t>Laboratory Values</a:t>
            </a:r>
          </a:p>
        </p:txBody>
      </p:sp>
      <p:sp>
        <p:nvSpPr>
          <p:cNvPr id="3" name="Content Placeholder 2"/>
          <p:cNvSpPr>
            <a:spLocks noGrp="1"/>
          </p:cNvSpPr>
          <p:nvPr>
            <p:ph idx="1"/>
          </p:nvPr>
        </p:nvSpPr>
        <p:spPr>
          <a:xfrm>
            <a:off x="2589212" y="846161"/>
            <a:ext cx="8915400" cy="5065061"/>
          </a:xfrm>
        </p:spPr>
        <p:txBody>
          <a:bodyPr>
            <a:normAutofit/>
          </a:bodyPr>
          <a:lstStyle/>
          <a:p>
            <a:r>
              <a:rPr lang="en-US" sz="2000" b="1" dirty="0"/>
              <a:t>Common Screening Tests </a:t>
            </a:r>
            <a:r>
              <a:rPr lang="en-US" sz="2000" dirty="0"/>
              <a:t>– </a:t>
            </a:r>
          </a:p>
          <a:p>
            <a:pPr lvl="1"/>
            <a:r>
              <a:rPr lang="en-US" sz="2000" b="1" dirty="0"/>
              <a:t>Routine Lab Evaluation </a:t>
            </a:r>
            <a:r>
              <a:rPr lang="en-US" sz="2000" dirty="0"/>
              <a:t>–</a:t>
            </a:r>
          </a:p>
          <a:p>
            <a:pPr lvl="2"/>
            <a:r>
              <a:rPr lang="en-US" sz="2000" dirty="0"/>
              <a:t>Complete Blood Count (CBC)</a:t>
            </a:r>
          </a:p>
          <a:p>
            <a:pPr lvl="2"/>
            <a:r>
              <a:rPr lang="en-US" sz="2000" dirty="0"/>
              <a:t>Serum Glucose</a:t>
            </a:r>
          </a:p>
          <a:p>
            <a:pPr lvl="2"/>
            <a:r>
              <a:rPr lang="en-US" sz="2000" dirty="0"/>
              <a:t>Serum Creatinine Level</a:t>
            </a:r>
          </a:p>
          <a:p>
            <a:pPr lvl="2"/>
            <a:r>
              <a:rPr lang="en-US" sz="2000" dirty="0"/>
              <a:t>Serum Electrolytes</a:t>
            </a:r>
          </a:p>
          <a:p>
            <a:pPr lvl="2"/>
            <a:r>
              <a:rPr lang="en-US" sz="2000" dirty="0"/>
              <a:t>Thyroid Function Tests</a:t>
            </a:r>
          </a:p>
          <a:p>
            <a:pPr lvl="2"/>
            <a:r>
              <a:rPr lang="en-US" sz="2000" dirty="0"/>
              <a:t>Stool Guaiac Test</a:t>
            </a:r>
          </a:p>
          <a:p>
            <a:pPr lvl="3"/>
            <a:r>
              <a:rPr lang="en-US" sz="2000" dirty="0"/>
              <a:t>Use the reference Intervals used by the clinical laboratory where you work for the most precise reference ranges.</a:t>
            </a:r>
          </a:p>
        </p:txBody>
      </p:sp>
    </p:spTree>
    <p:extLst>
      <p:ext uri="{BB962C8B-B14F-4D97-AF65-F5344CB8AC3E}">
        <p14:creationId xmlns:p14="http://schemas.microsoft.com/office/powerpoint/2010/main" val="35581141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830"/>
            <a:ext cx="8911687" cy="696036"/>
          </a:xfrm>
        </p:spPr>
        <p:txBody>
          <a:bodyPr/>
          <a:lstStyle/>
          <a:p>
            <a:r>
              <a:rPr lang="en-US" dirty="0"/>
              <a:t>Laboratory Values</a:t>
            </a:r>
          </a:p>
        </p:txBody>
      </p:sp>
      <p:sp>
        <p:nvSpPr>
          <p:cNvPr id="3" name="Content Placeholder 2"/>
          <p:cNvSpPr>
            <a:spLocks noGrp="1"/>
          </p:cNvSpPr>
          <p:nvPr>
            <p:ph idx="1"/>
          </p:nvPr>
        </p:nvSpPr>
        <p:spPr>
          <a:xfrm>
            <a:off x="2589212" y="818866"/>
            <a:ext cx="8915400" cy="6039134"/>
          </a:xfrm>
        </p:spPr>
        <p:txBody>
          <a:bodyPr>
            <a:normAutofit/>
          </a:bodyPr>
          <a:lstStyle/>
          <a:p>
            <a:r>
              <a:rPr lang="en-US" sz="2000" b="1" dirty="0"/>
              <a:t>Tuberculin Sk</a:t>
            </a:r>
            <a:r>
              <a:rPr lang="en-US" sz="1800" b="1" dirty="0"/>
              <a:t>in Test </a:t>
            </a:r>
            <a:r>
              <a:rPr lang="en-US" sz="1800" dirty="0"/>
              <a:t>– </a:t>
            </a:r>
            <a:r>
              <a:rPr lang="en-US" sz="2000" dirty="0"/>
              <a:t>a screening method of choice for the detection of tuberculosis.</a:t>
            </a:r>
          </a:p>
          <a:p>
            <a:pPr lvl="1"/>
            <a:r>
              <a:rPr lang="en-US" sz="2000" dirty="0"/>
              <a:t>Negative result &lt;6mm of Induration</a:t>
            </a:r>
          </a:p>
          <a:p>
            <a:pPr lvl="1"/>
            <a:r>
              <a:rPr lang="en-US" sz="2000" dirty="0"/>
              <a:t>Borderline Positive 6-10mm of induration</a:t>
            </a:r>
          </a:p>
          <a:p>
            <a:pPr lvl="1"/>
            <a:r>
              <a:rPr lang="en-US" sz="2000" dirty="0"/>
              <a:t>Positive Result &gt;10mm of induration</a:t>
            </a:r>
          </a:p>
          <a:p>
            <a:pPr lvl="2"/>
            <a:r>
              <a:rPr lang="en-US" sz="2000" dirty="0"/>
              <a:t>Be aware that up to 25% of clients who have active TB show no reaction to intradermal injections of 1ml of tuberculin.  Many people who react positively to the test have no clinical evidence of infection.  Nursing home residents must be screened on admission, and annually thereafter, for TB due to their high risk of infection. Although, the rate of infection is low, treatment for TB is typically effective with antituberculosis medication. </a:t>
            </a:r>
          </a:p>
          <a:p>
            <a:pPr marL="457200" lvl="1" indent="0">
              <a:buNone/>
            </a:pPr>
            <a:endParaRPr lang="en-US" sz="2000" dirty="0"/>
          </a:p>
        </p:txBody>
      </p:sp>
    </p:spTree>
    <p:extLst>
      <p:ext uri="{BB962C8B-B14F-4D97-AF65-F5344CB8AC3E}">
        <p14:creationId xmlns:p14="http://schemas.microsoft.com/office/powerpoint/2010/main" val="7207254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Values</a:t>
            </a:r>
          </a:p>
        </p:txBody>
      </p:sp>
      <p:sp>
        <p:nvSpPr>
          <p:cNvPr id="3" name="Content Placeholder 2"/>
          <p:cNvSpPr>
            <a:spLocks noGrp="1"/>
          </p:cNvSpPr>
          <p:nvPr>
            <p:ph idx="1"/>
          </p:nvPr>
        </p:nvSpPr>
        <p:spPr>
          <a:xfrm>
            <a:off x="2589212" y="1392072"/>
            <a:ext cx="8915400" cy="4519150"/>
          </a:xfrm>
        </p:spPr>
        <p:txBody>
          <a:bodyPr/>
          <a:lstStyle/>
          <a:p>
            <a:r>
              <a:rPr lang="en-US" sz="3200" b="1" dirty="0"/>
              <a:t>Nursing Implications </a:t>
            </a:r>
            <a:r>
              <a:rPr lang="en-US" sz="3200" dirty="0"/>
              <a:t>– Anergy (lack of reaction to specific antigens) is common in the elderly.  Because of this decreased ability to produce an inflammatory response to the intradermal tuberculin solution, a second intradermal is recommended in 1 to 2 weeks after the first one (two step process</a:t>
            </a:r>
            <a:r>
              <a:rPr lang="en-US" dirty="0"/>
              <a:t>).  </a:t>
            </a:r>
          </a:p>
        </p:txBody>
      </p:sp>
    </p:spTree>
    <p:extLst>
      <p:ext uri="{BB962C8B-B14F-4D97-AF65-F5344CB8AC3E}">
        <p14:creationId xmlns:p14="http://schemas.microsoft.com/office/powerpoint/2010/main" val="21180706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682388"/>
          </a:xfrm>
        </p:spPr>
        <p:txBody>
          <a:bodyPr/>
          <a:lstStyle/>
          <a:p>
            <a:r>
              <a:rPr lang="en-US" dirty="0"/>
              <a:t>Laboratory Values</a:t>
            </a:r>
          </a:p>
        </p:txBody>
      </p:sp>
      <p:sp>
        <p:nvSpPr>
          <p:cNvPr id="3" name="Content Placeholder 2"/>
          <p:cNvSpPr>
            <a:spLocks noGrp="1"/>
          </p:cNvSpPr>
          <p:nvPr>
            <p:ph idx="1"/>
          </p:nvPr>
        </p:nvSpPr>
        <p:spPr>
          <a:xfrm>
            <a:off x="2589212" y="818866"/>
            <a:ext cx="8915400" cy="5827594"/>
          </a:xfrm>
        </p:spPr>
        <p:txBody>
          <a:bodyPr/>
          <a:lstStyle/>
          <a:p>
            <a:r>
              <a:rPr lang="en-US" sz="2000" b="1" dirty="0"/>
              <a:t>Urinalysis </a:t>
            </a:r>
            <a:r>
              <a:rPr lang="en-US" dirty="0"/>
              <a:t>– </a:t>
            </a:r>
          </a:p>
          <a:p>
            <a:pPr lvl="1"/>
            <a:r>
              <a:rPr lang="en-US" sz="2000" dirty="0"/>
              <a:t>Appearance – clear, yellow/straw</a:t>
            </a:r>
          </a:p>
          <a:p>
            <a:pPr lvl="1"/>
            <a:r>
              <a:rPr lang="en-US" sz="2000" dirty="0"/>
              <a:t>Specific Gravity – 1.005 – 1.035</a:t>
            </a:r>
          </a:p>
          <a:p>
            <a:pPr lvl="1"/>
            <a:r>
              <a:rPr lang="en-US" sz="2000" dirty="0"/>
              <a:t>pH – 4.5 – 8.0</a:t>
            </a:r>
          </a:p>
          <a:p>
            <a:pPr lvl="1"/>
            <a:r>
              <a:rPr lang="en-US" sz="2000" b="1" dirty="0"/>
              <a:t>Urine in elderly (negative for)	Elderly Urine can have</a:t>
            </a:r>
          </a:p>
          <a:p>
            <a:pPr lvl="2"/>
            <a:r>
              <a:rPr lang="en-US" sz="2000" dirty="0"/>
              <a:t>Glucose							Traces of protein</a:t>
            </a:r>
          </a:p>
          <a:p>
            <a:pPr lvl="2"/>
            <a:r>
              <a:rPr lang="en-US" sz="2000" dirty="0"/>
              <a:t>Ketones							0 – 3 Red Blood Cells</a:t>
            </a:r>
          </a:p>
          <a:p>
            <a:pPr lvl="2"/>
            <a:r>
              <a:rPr lang="en-US" sz="2000" dirty="0"/>
              <a:t>Blood							0 – 4 White Blood Cells</a:t>
            </a:r>
          </a:p>
          <a:p>
            <a:pPr lvl="2"/>
            <a:r>
              <a:rPr lang="en-US" sz="2000" dirty="0"/>
              <a:t>Bilirubin							Few epithelial Cells</a:t>
            </a:r>
          </a:p>
          <a:p>
            <a:pPr lvl="2"/>
            <a:r>
              <a:rPr lang="en-US" sz="2000" dirty="0"/>
              <a:t>Lupus erythematosus 			Few Crystals</a:t>
            </a:r>
          </a:p>
          <a:p>
            <a:pPr lvl="2"/>
            <a:r>
              <a:rPr lang="en-US" sz="2000" dirty="0"/>
              <a:t>Protein nitrates					0 – 3 Hyaline Casts </a:t>
            </a:r>
          </a:p>
          <a:p>
            <a:pPr lvl="2"/>
            <a:r>
              <a:rPr lang="en-US" sz="2000" dirty="0"/>
              <a:t>Calculi							Asymptomatic bacteriuria</a:t>
            </a:r>
          </a:p>
          <a:p>
            <a:pPr marL="1371600" lvl="3" indent="0">
              <a:buNone/>
            </a:pPr>
            <a:endParaRPr lang="en-US" dirty="0"/>
          </a:p>
          <a:p>
            <a:pPr lvl="3"/>
            <a:endParaRPr lang="en-US" dirty="0"/>
          </a:p>
        </p:txBody>
      </p:sp>
    </p:spTree>
    <p:extLst>
      <p:ext uri="{BB962C8B-B14F-4D97-AF65-F5344CB8AC3E}">
        <p14:creationId xmlns:p14="http://schemas.microsoft.com/office/powerpoint/2010/main" val="34603244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655092"/>
          </a:xfrm>
        </p:spPr>
        <p:txBody>
          <a:bodyPr/>
          <a:lstStyle/>
          <a:p>
            <a:r>
              <a:rPr lang="en-US" dirty="0"/>
              <a:t>Laboratory Values</a:t>
            </a:r>
          </a:p>
        </p:txBody>
      </p:sp>
      <p:sp>
        <p:nvSpPr>
          <p:cNvPr id="3" name="Content Placeholder 2"/>
          <p:cNvSpPr>
            <a:spLocks noGrp="1"/>
          </p:cNvSpPr>
          <p:nvPr>
            <p:ph idx="1"/>
          </p:nvPr>
        </p:nvSpPr>
        <p:spPr>
          <a:xfrm>
            <a:off x="2589212" y="928048"/>
            <a:ext cx="8915400" cy="4983174"/>
          </a:xfrm>
        </p:spPr>
        <p:txBody>
          <a:bodyPr>
            <a:noAutofit/>
          </a:bodyPr>
          <a:lstStyle/>
          <a:p>
            <a:r>
              <a:rPr lang="en-US" sz="2400" b="1" dirty="0"/>
              <a:t>Nursing Implications </a:t>
            </a:r>
            <a:r>
              <a:rPr lang="en-US" sz="2400" dirty="0"/>
              <a:t>–</a:t>
            </a:r>
          </a:p>
          <a:p>
            <a:pPr lvl="1"/>
            <a:r>
              <a:rPr lang="en-US" sz="2400" dirty="0"/>
              <a:t>Encourage adequate and appropriate nutrition and fluid intake.  Educate the client on proper hygiene (Wiping from front to back), regular urine elimination.</a:t>
            </a:r>
          </a:p>
          <a:p>
            <a:pPr lvl="1"/>
            <a:r>
              <a:rPr lang="en-US" sz="2400" dirty="0"/>
              <a:t>Usually, a mid-stream clean catch specimen is requested. </a:t>
            </a:r>
          </a:p>
          <a:p>
            <a:pPr lvl="1"/>
            <a:r>
              <a:rPr lang="en-US" sz="2400" dirty="0"/>
              <a:t>All urine collected for culture and sensitivity must be refrigerated within 10 minutes.  pH levels change at room temperature.</a:t>
            </a:r>
          </a:p>
          <a:p>
            <a:pPr lvl="1"/>
            <a:r>
              <a:rPr lang="en-US" sz="2400" dirty="0"/>
              <a:t>First morning and fasting urine specimens are collected when the individual awakens.  This morning specimen is the most concentrated urine of the day.  Analysis of this fasting urine for protein, nitrite, glucose, and urinary sediment is most accurate at this time.</a:t>
            </a:r>
          </a:p>
        </p:txBody>
      </p:sp>
    </p:spTree>
    <p:extLst>
      <p:ext uri="{BB962C8B-B14F-4D97-AF65-F5344CB8AC3E}">
        <p14:creationId xmlns:p14="http://schemas.microsoft.com/office/powerpoint/2010/main" val="41767454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6"/>
            <a:ext cx="8911687" cy="573206"/>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23332"/>
            <a:ext cx="8915400" cy="5187890"/>
          </a:xfrm>
        </p:spPr>
        <p:txBody>
          <a:bodyPr>
            <a:noAutofit/>
          </a:bodyPr>
          <a:lstStyle/>
          <a:p>
            <a:r>
              <a:rPr lang="en-US" sz="2000" b="1" dirty="0"/>
              <a:t>Nursing Implications (cont.) –</a:t>
            </a:r>
          </a:p>
          <a:p>
            <a:pPr lvl="1"/>
            <a:r>
              <a:rPr lang="en-US" sz="2000" dirty="0"/>
              <a:t>A 24-hour Urine specimen is collected to study a variety of urinary sediments and substances.  The most common 24-hour urine tests are done to assess renal function.</a:t>
            </a:r>
          </a:p>
          <a:p>
            <a:pPr lvl="2"/>
            <a:r>
              <a:rPr lang="en-US" sz="2000" dirty="0"/>
              <a:t>Proper collection of the urine for this test involves; discarding the first morning void of day the test is to begin.  Urine is then collected for the next 24-hour period and the last specimen is collected.  All urine needs to be refrigerated or a preservative used.  It is important to remind the person having the test done to drink adequately, not to exercise heavily or eat excess protein as these factors can alter test results.</a:t>
            </a:r>
          </a:p>
          <a:p>
            <a:pPr lvl="1"/>
            <a:r>
              <a:rPr lang="en-US" sz="2000" dirty="0"/>
              <a:t>All random urine specimens require at least 10ml of urine for analysis.  Some specimens require more.</a:t>
            </a:r>
          </a:p>
          <a:p>
            <a:pPr lvl="1"/>
            <a:r>
              <a:rPr lang="en-US" sz="2000" dirty="0"/>
              <a:t>Be aware of medications that can alter the color of the urine.</a:t>
            </a:r>
          </a:p>
          <a:p>
            <a:pPr lvl="2"/>
            <a:r>
              <a:rPr lang="en-US" sz="2000" dirty="0"/>
              <a:t>Black or dark (metronidazole, Flagyl - antibiotic)</a:t>
            </a:r>
          </a:p>
          <a:p>
            <a:pPr lvl="2"/>
            <a:r>
              <a:rPr lang="en-US" sz="2000" dirty="0"/>
              <a:t>Green – (methocarbamol, Robaxin – Muscle Relaxant)</a:t>
            </a:r>
          </a:p>
        </p:txBody>
      </p:sp>
    </p:spTree>
    <p:extLst>
      <p:ext uri="{BB962C8B-B14F-4D97-AF65-F5344CB8AC3E}">
        <p14:creationId xmlns:p14="http://schemas.microsoft.com/office/powerpoint/2010/main" val="309612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2133600"/>
            <a:ext cx="8915400" cy="4381500"/>
          </a:xfrm>
        </p:spPr>
        <p:txBody>
          <a:bodyPr>
            <a:normAutofit fontScale="85000" lnSpcReduction="20000"/>
          </a:bodyPr>
          <a:lstStyle/>
          <a:p>
            <a:r>
              <a:rPr lang="en-US" b="1" dirty="0"/>
              <a:t>Hypertension –</a:t>
            </a:r>
          </a:p>
          <a:p>
            <a:pPr lvl="1"/>
            <a:r>
              <a:rPr lang="en-US" sz="1800" b="1" dirty="0"/>
              <a:t>Additional Nursing Responsibilities in Caring for the Client with HTN; </a:t>
            </a:r>
          </a:p>
          <a:p>
            <a:pPr lvl="2"/>
            <a:r>
              <a:rPr lang="en-US" sz="1800" b="1" dirty="0"/>
              <a:t>Monitor client for compliancy with medications.  Antihypertensive medications can have unpleasant side effects, which causes the client to be non-compliant.</a:t>
            </a:r>
          </a:p>
          <a:p>
            <a:pPr lvl="3"/>
            <a:r>
              <a:rPr lang="en-US" sz="1800" b="1" dirty="0"/>
              <a:t>Side Effects depends largely on the type of drug but include; constipation, fatigue, depression, cough, vertigo, anorexia, impotence.  Diuretics are often used in addition with antihypertensive agents and may cause frequent urination.  </a:t>
            </a:r>
          </a:p>
          <a:p>
            <a:pPr lvl="3"/>
            <a:r>
              <a:rPr lang="en-US" sz="1800" b="1" dirty="0"/>
              <a:t>When a client has consistent BP readings of 150 mm Hg or greater then has a normal reading such as 120/80 further investigation may be warranted.  The decrease can be caused by side effects of medication or could be something more serious such as an MI.  The usual symptoms of an MI may not be present.</a:t>
            </a:r>
          </a:p>
          <a:p>
            <a:pPr lvl="3"/>
            <a:r>
              <a:rPr lang="en-US" sz="1800" b="1" dirty="0"/>
              <a:t>Educate the client on healthy lifestyle choices.</a:t>
            </a:r>
          </a:p>
          <a:p>
            <a:pPr lvl="3"/>
            <a:r>
              <a:rPr lang="en-US" sz="1800" b="1" dirty="0"/>
              <a:t>Use of regular is just as important in the older client as it is in the younger client.  Walking is an excellent way to get the physical activity necessary.  Educate the client in how to take their pulse to be certain the client’s pulse doesn’t go beyond their maximum limit.</a:t>
            </a:r>
            <a:endParaRPr lang="en-US" sz="1800" dirty="0"/>
          </a:p>
        </p:txBody>
      </p:sp>
    </p:spTree>
    <p:extLst>
      <p:ext uri="{BB962C8B-B14F-4D97-AF65-F5344CB8AC3E}">
        <p14:creationId xmlns:p14="http://schemas.microsoft.com/office/powerpoint/2010/main" val="42256545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830"/>
            <a:ext cx="8911687" cy="682388"/>
          </a:xfrm>
        </p:spPr>
        <p:txBody>
          <a:bodyPr/>
          <a:lstStyle/>
          <a:p>
            <a:r>
              <a:rPr lang="en-US" dirty="0"/>
              <a:t>Laboratory Values</a:t>
            </a:r>
          </a:p>
        </p:txBody>
      </p:sp>
      <p:sp>
        <p:nvSpPr>
          <p:cNvPr id="3" name="Content Placeholder 2"/>
          <p:cNvSpPr>
            <a:spLocks noGrp="1"/>
          </p:cNvSpPr>
          <p:nvPr>
            <p:ph idx="1"/>
          </p:nvPr>
        </p:nvSpPr>
        <p:spPr>
          <a:xfrm>
            <a:off x="2589212" y="805217"/>
            <a:ext cx="8915400" cy="5882185"/>
          </a:xfrm>
        </p:spPr>
        <p:txBody>
          <a:bodyPr>
            <a:noAutofit/>
          </a:bodyPr>
          <a:lstStyle/>
          <a:p>
            <a:r>
              <a:rPr lang="en-US" sz="1600" b="1" dirty="0"/>
              <a:t>Stool for Occult (Hidden) Blood – (Stool Guaiac)</a:t>
            </a:r>
            <a:r>
              <a:rPr lang="en-US" sz="1600" dirty="0"/>
              <a:t> – Negative Result</a:t>
            </a:r>
          </a:p>
          <a:p>
            <a:pPr lvl="1"/>
            <a:r>
              <a:rPr lang="en-US" dirty="0"/>
              <a:t>Assessment of stool specimen for blood (easy and inexpensive) in the GI Tract.</a:t>
            </a:r>
          </a:p>
          <a:p>
            <a:pPr lvl="1"/>
            <a:r>
              <a:rPr lang="en-US" dirty="0"/>
              <a:t>Bleeding is common in older people, especially if they are on aspirin (ASA) or NSAID’s.  </a:t>
            </a:r>
          </a:p>
          <a:p>
            <a:pPr lvl="1"/>
            <a:r>
              <a:rPr lang="en-US" dirty="0"/>
              <a:t>Hemorrhoids and Colorectal Cancer are the most common cause of minor bleeding in the elderly.</a:t>
            </a:r>
          </a:p>
          <a:p>
            <a:pPr lvl="1"/>
            <a:r>
              <a:rPr lang="en-US" dirty="0"/>
              <a:t>Minor bleeding can decrease the hemoglobin and hematocrit and cause symptoms of fatigue and weakness.  </a:t>
            </a:r>
          </a:p>
          <a:p>
            <a:pPr lvl="3"/>
            <a:r>
              <a:rPr lang="en-US" sz="1600" dirty="0"/>
              <a:t>There are various tests for fecal occult blood, all requiring contact with a reagent (a substance that causes a chemical reaction) with a stool specimen.</a:t>
            </a:r>
          </a:p>
          <a:p>
            <a:pPr lvl="3"/>
            <a:r>
              <a:rPr lang="en-US" sz="1600" dirty="0"/>
              <a:t>A single stool smear can be obtained with a gloved hand during a rectal exam as part of a digital rectal examination (DRE) to check the prostate in a male or a pelvic exam in a female.</a:t>
            </a:r>
          </a:p>
          <a:p>
            <a:pPr lvl="3"/>
            <a:r>
              <a:rPr lang="en-US" sz="1600" dirty="0"/>
              <a:t>A positive blue color will show if there is blood in the stool.</a:t>
            </a:r>
          </a:p>
          <a:p>
            <a:pPr lvl="3"/>
            <a:r>
              <a:rPr lang="en-US" sz="1600" dirty="0"/>
              <a:t>It is recommended more than one Stool Specimen for Occult blood be done.</a:t>
            </a:r>
          </a:p>
          <a:p>
            <a:pPr lvl="3"/>
            <a:r>
              <a:rPr lang="en-US" sz="1600" dirty="0"/>
              <a:t>Avoid red meats, vitamin C intake, iron supplements and Aspirin 2 – 3 days before testing to avoid invalid results.</a:t>
            </a:r>
          </a:p>
        </p:txBody>
      </p:sp>
    </p:spTree>
    <p:extLst>
      <p:ext uri="{BB962C8B-B14F-4D97-AF65-F5344CB8AC3E}">
        <p14:creationId xmlns:p14="http://schemas.microsoft.com/office/powerpoint/2010/main" val="781417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682388"/>
          </a:xfrm>
        </p:spPr>
        <p:txBody>
          <a:bodyPr/>
          <a:lstStyle/>
          <a:p>
            <a:r>
              <a:rPr lang="en-US" dirty="0"/>
              <a:t>Laboratory Values</a:t>
            </a:r>
          </a:p>
        </p:txBody>
      </p:sp>
      <p:sp>
        <p:nvSpPr>
          <p:cNvPr id="3" name="Content Placeholder 2"/>
          <p:cNvSpPr>
            <a:spLocks noGrp="1"/>
          </p:cNvSpPr>
          <p:nvPr>
            <p:ph idx="1"/>
          </p:nvPr>
        </p:nvSpPr>
        <p:spPr>
          <a:xfrm>
            <a:off x="2589212" y="818866"/>
            <a:ext cx="8915400" cy="6039134"/>
          </a:xfrm>
        </p:spPr>
        <p:txBody>
          <a:bodyPr>
            <a:normAutofit/>
          </a:bodyPr>
          <a:lstStyle/>
          <a:p>
            <a:r>
              <a:rPr lang="en-US" b="1" dirty="0"/>
              <a:t>Hematologic Testing </a:t>
            </a:r>
            <a:r>
              <a:rPr lang="en-US" dirty="0"/>
              <a:t>– </a:t>
            </a:r>
          </a:p>
          <a:p>
            <a:pPr lvl="1"/>
            <a:r>
              <a:rPr lang="en-US" sz="1800" dirty="0"/>
              <a:t>Complete Blood Count (CBC) – One of the most common hematologic tests to determine cellular elements and overall health of an individual.  Today, the CBC is done with a laboratory machine rather than by hand as done years ago.  NOTE: There are no specific age-related changes to the CBC as people age.</a:t>
            </a:r>
          </a:p>
          <a:p>
            <a:pPr lvl="1"/>
            <a:r>
              <a:rPr lang="en-US" sz="1800" dirty="0"/>
              <a:t>Comprehensive Metabolic Profile (CMP) – is used to assess blood values inclusive of common electrolytes, liver enzymes, renal function, glucose, overall protein, and albumin.</a:t>
            </a:r>
          </a:p>
          <a:p>
            <a:pPr lvl="1"/>
            <a:r>
              <a:rPr lang="en-US" sz="1800" dirty="0"/>
              <a:t>Additional Common Blood Tests Ordered for Seniors ;</a:t>
            </a:r>
          </a:p>
          <a:p>
            <a:pPr lvl="2"/>
            <a:r>
              <a:rPr lang="en-US" sz="1800" dirty="0"/>
              <a:t>B12				PT/INR</a:t>
            </a:r>
          </a:p>
          <a:p>
            <a:pPr lvl="2"/>
            <a:r>
              <a:rPr lang="en-US" sz="1800" dirty="0"/>
              <a:t>Folic Acid			PTT</a:t>
            </a:r>
          </a:p>
          <a:p>
            <a:pPr lvl="2"/>
            <a:r>
              <a:rPr lang="en-US" sz="1800" dirty="0"/>
              <a:t>TSH				Uric Acid</a:t>
            </a:r>
          </a:p>
          <a:p>
            <a:pPr lvl="2"/>
            <a:r>
              <a:rPr lang="en-US" sz="1800" dirty="0"/>
              <a:t>Ca				Immune Globulins</a:t>
            </a:r>
          </a:p>
          <a:p>
            <a:pPr lvl="2"/>
            <a:r>
              <a:rPr lang="en-US" sz="1800" dirty="0"/>
              <a:t>Phosphorus		Lipid Profile</a:t>
            </a:r>
          </a:p>
          <a:p>
            <a:pPr lvl="2"/>
            <a:r>
              <a:rPr lang="en-US" sz="1800" dirty="0"/>
              <a:t>Mg</a:t>
            </a:r>
          </a:p>
        </p:txBody>
      </p:sp>
    </p:spTree>
    <p:extLst>
      <p:ext uri="{BB962C8B-B14F-4D97-AF65-F5344CB8AC3E}">
        <p14:creationId xmlns:p14="http://schemas.microsoft.com/office/powerpoint/2010/main" val="6399470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586853"/>
          </a:xfrm>
        </p:spPr>
        <p:txBody>
          <a:bodyPr>
            <a:normAutofit fontScale="90000"/>
          </a:bodyPr>
          <a:lstStyle/>
          <a:p>
            <a:r>
              <a:rPr lang="en-US" dirty="0"/>
              <a:t>Laboratory Values and Older Adults</a:t>
            </a:r>
          </a:p>
        </p:txBody>
      </p:sp>
      <p:sp>
        <p:nvSpPr>
          <p:cNvPr id="3" name="Content Placeholder 2"/>
          <p:cNvSpPr>
            <a:spLocks noGrp="1"/>
          </p:cNvSpPr>
          <p:nvPr>
            <p:ph idx="1"/>
          </p:nvPr>
        </p:nvSpPr>
        <p:spPr>
          <a:xfrm>
            <a:off x="2589212" y="723331"/>
            <a:ext cx="8915400" cy="5187891"/>
          </a:xfrm>
        </p:spPr>
        <p:txBody>
          <a:bodyPr/>
          <a:lstStyle/>
          <a:p>
            <a:r>
              <a:rPr lang="en-US" sz="3200" b="1" dirty="0"/>
              <a:t>Complete Blood Count (CBC) </a:t>
            </a:r>
            <a:r>
              <a:rPr lang="en-US" sz="3200" dirty="0"/>
              <a:t>–</a:t>
            </a:r>
          </a:p>
          <a:p>
            <a:pPr lvl="1"/>
            <a:r>
              <a:rPr lang="en-US" sz="3200" dirty="0"/>
              <a:t>RBC</a:t>
            </a:r>
          </a:p>
          <a:p>
            <a:pPr lvl="1"/>
            <a:r>
              <a:rPr lang="en-US" sz="3200" dirty="0"/>
              <a:t>Hemoglobin</a:t>
            </a:r>
          </a:p>
          <a:p>
            <a:pPr lvl="1"/>
            <a:r>
              <a:rPr lang="en-US" sz="3200" dirty="0"/>
              <a:t>Hematocrit</a:t>
            </a:r>
          </a:p>
          <a:p>
            <a:pPr lvl="1"/>
            <a:r>
              <a:rPr lang="en-US" sz="3200" dirty="0"/>
              <a:t>RBC indices </a:t>
            </a:r>
          </a:p>
          <a:p>
            <a:pPr lvl="1"/>
            <a:r>
              <a:rPr lang="en-US" sz="3200" dirty="0"/>
              <a:t>WBC</a:t>
            </a:r>
          </a:p>
          <a:p>
            <a:pPr lvl="1"/>
            <a:r>
              <a:rPr lang="en-US" sz="3200" dirty="0"/>
              <a:t>Platelet</a:t>
            </a:r>
          </a:p>
          <a:p>
            <a:pPr marL="457200" lvl="1" indent="0">
              <a:buNone/>
            </a:pPr>
            <a:endParaRPr lang="en-US" dirty="0"/>
          </a:p>
        </p:txBody>
      </p:sp>
    </p:spTree>
    <p:extLst>
      <p:ext uri="{BB962C8B-B14F-4D97-AF65-F5344CB8AC3E}">
        <p14:creationId xmlns:p14="http://schemas.microsoft.com/office/powerpoint/2010/main" val="39070452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3872916"/>
              </p:ext>
            </p:extLst>
          </p:nvPr>
        </p:nvGraphicFramePr>
        <p:xfrm>
          <a:off x="2115402" y="1869744"/>
          <a:ext cx="8024007" cy="4831308"/>
        </p:xfrm>
        <a:graphic>
          <a:graphicData uri="http://schemas.openxmlformats.org/drawingml/2006/table">
            <a:tbl>
              <a:tblPr/>
              <a:tblGrid>
                <a:gridCol w="3025183">
                  <a:extLst>
                    <a:ext uri="{9D8B030D-6E8A-4147-A177-3AD203B41FA5}">
                      <a16:colId xmlns:a16="http://schemas.microsoft.com/office/drawing/2014/main" val="1270036116"/>
                    </a:ext>
                  </a:extLst>
                </a:gridCol>
                <a:gridCol w="4998824">
                  <a:extLst>
                    <a:ext uri="{9D8B030D-6E8A-4147-A177-3AD203B41FA5}">
                      <a16:colId xmlns:a16="http://schemas.microsoft.com/office/drawing/2014/main" val="3774766567"/>
                    </a:ext>
                  </a:extLst>
                </a:gridCol>
              </a:tblGrid>
              <a:tr h="295584">
                <a:tc>
                  <a:txBody>
                    <a:bodyPr/>
                    <a:lstStyle/>
                    <a:p>
                      <a:pPr marL="0" marR="0">
                        <a:spcBef>
                          <a:spcPts val="0"/>
                        </a:spcBef>
                        <a:spcAft>
                          <a:spcPts val="0"/>
                        </a:spcAft>
                      </a:pPr>
                      <a:r>
                        <a:rPr lang="en-US" sz="1400" b="1" dirty="0">
                          <a:effectLst/>
                        </a:rPr>
                        <a:t>Type of white blood cell</a:t>
                      </a:r>
                    </a:p>
                  </a:txBody>
                  <a:tcPr marL="54757" marR="54757" marT="27379" marB="27379"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rPr>
                        <a:t>Function</a:t>
                      </a:r>
                    </a:p>
                  </a:txBody>
                  <a:tcPr marL="54757" marR="54757" marT="27379" marB="27379"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8137343"/>
                  </a:ext>
                </a:extLst>
              </a:tr>
              <a:tr h="766015">
                <a:tc>
                  <a:txBody>
                    <a:bodyPr/>
                    <a:lstStyle/>
                    <a:p>
                      <a:pPr marL="0" marR="0">
                        <a:spcBef>
                          <a:spcPts val="0"/>
                        </a:spcBef>
                        <a:spcAft>
                          <a:spcPts val="0"/>
                        </a:spcAft>
                      </a:pPr>
                      <a:r>
                        <a:rPr lang="en-US" sz="1400" b="1" dirty="0">
                          <a:effectLst/>
                        </a:rPr>
                        <a:t>neutrophil</a:t>
                      </a:r>
                    </a:p>
                  </a:txBody>
                  <a:tcPr marL="54757" marR="54757" marT="27379" marB="27379"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spcBef>
                          <a:spcPts val="0"/>
                        </a:spcBef>
                        <a:spcAft>
                          <a:spcPts val="0"/>
                        </a:spcAft>
                      </a:pPr>
                      <a:r>
                        <a:rPr lang="en-US" sz="1400" b="1" dirty="0">
                          <a:effectLst/>
                        </a:rPr>
                        <a:t>helps stop microorganisms in infections by eating them and destroying them with enzymes</a:t>
                      </a:r>
                    </a:p>
                  </a:txBody>
                  <a:tcPr marL="54757" marR="54757" marT="27379" marB="27379"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088520936"/>
                  </a:ext>
                </a:extLst>
              </a:tr>
              <a:tr h="1236448">
                <a:tc>
                  <a:txBody>
                    <a:bodyPr/>
                    <a:lstStyle/>
                    <a:p>
                      <a:pPr marL="0" marR="0">
                        <a:spcBef>
                          <a:spcPts val="0"/>
                        </a:spcBef>
                        <a:spcAft>
                          <a:spcPts val="0"/>
                        </a:spcAft>
                      </a:pPr>
                      <a:r>
                        <a:rPr lang="en-US" sz="1400" b="1" dirty="0">
                          <a:effectLst/>
                        </a:rPr>
                        <a:t>lymphocyte</a:t>
                      </a:r>
                    </a:p>
                  </a:txBody>
                  <a:tcPr marL="54757" marR="54757" marT="27379" marB="27379" anchor="ctr">
                    <a:lnL>
                      <a:noFill/>
                    </a:lnL>
                    <a:lnR>
                      <a:noFill/>
                    </a:lnR>
                    <a:lnT>
                      <a:noFill/>
                    </a:lnT>
                    <a:lnB>
                      <a:noFill/>
                    </a:lnB>
                  </a:tcPr>
                </a:tc>
                <a:tc>
                  <a:txBody>
                    <a:bodyPr/>
                    <a:lstStyle/>
                    <a:p>
                      <a:pPr marL="0" marR="0">
                        <a:spcBef>
                          <a:spcPts val="0"/>
                        </a:spcBef>
                        <a:spcAft>
                          <a:spcPts val="0"/>
                        </a:spcAft>
                      </a:pPr>
                      <a:r>
                        <a:rPr lang="en-US" sz="1400" b="1" dirty="0">
                          <a:effectLst/>
                        </a:rPr>
                        <a:t>–uses antibodies to stop bacteria or viruses from entering the body (B-cell lymphocyte)</a:t>
                      </a:r>
                      <a:br>
                        <a:rPr lang="en-US" sz="1400" b="1" dirty="0">
                          <a:effectLst/>
                        </a:rPr>
                      </a:br>
                      <a:r>
                        <a:rPr lang="en-US" sz="1400" b="1" dirty="0">
                          <a:effectLst/>
                        </a:rPr>
                        <a:t>–kills off the body’s cells if they’ve been compromised by a virus or cancer cells (T-cell lymphocyte)</a:t>
                      </a:r>
                    </a:p>
                  </a:txBody>
                  <a:tcPr marL="54757" marR="54757" marT="27379" marB="27379" anchor="ctr">
                    <a:lnL>
                      <a:noFill/>
                    </a:lnL>
                    <a:lnR>
                      <a:noFill/>
                    </a:lnR>
                    <a:lnT>
                      <a:noFill/>
                    </a:lnT>
                    <a:lnB>
                      <a:noFill/>
                    </a:lnB>
                  </a:tcPr>
                </a:tc>
                <a:extLst>
                  <a:ext uri="{0D108BD9-81ED-4DB2-BD59-A6C34878D82A}">
                    <a16:rowId xmlns:a16="http://schemas.microsoft.com/office/drawing/2014/main" val="4054090892"/>
                  </a:ext>
                </a:extLst>
              </a:tr>
              <a:tr h="1001231">
                <a:tc>
                  <a:txBody>
                    <a:bodyPr/>
                    <a:lstStyle/>
                    <a:p>
                      <a:pPr marL="0" marR="0">
                        <a:spcBef>
                          <a:spcPts val="0"/>
                        </a:spcBef>
                        <a:spcAft>
                          <a:spcPts val="0"/>
                        </a:spcAft>
                      </a:pPr>
                      <a:r>
                        <a:rPr lang="en-US" sz="1400" b="1" dirty="0">
                          <a:effectLst/>
                        </a:rPr>
                        <a:t>monocyte</a:t>
                      </a:r>
                    </a:p>
                  </a:txBody>
                  <a:tcPr marL="54757" marR="54757" marT="27379" marB="27379" anchor="ctr">
                    <a:lnL>
                      <a:noFill/>
                    </a:lnL>
                    <a:lnR>
                      <a:noFill/>
                    </a:lnR>
                    <a:lnT>
                      <a:noFill/>
                    </a:lnT>
                    <a:lnB>
                      <a:noFill/>
                    </a:lnB>
                  </a:tcPr>
                </a:tc>
                <a:tc>
                  <a:txBody>
                    <a:bodyPr/>
                    <a:lstStyle/>
                    <a:p>
                      <a:pPr marL="0" marR="0">
                        <a:spcBef>
                          <a:spcPts val="0"/>
                        </a:spcBef>
                        <a:spcAft>
                          <a:spcPts val="0"/>
                        </a:spcAft>
                      </a:pPr>
                      <a:r>
                        <a:rPr lang="en-US" sz="1400" b="1" dirty="0">
                          <a:effectLst/>
                        </a:rPr>
                        <a:t>becomes a macrophage in the body’s tissues, eating microorganisms and getting rid of dead cells while increasing immune system strength</a:t>
                      </a:r>
                    </a:p>
                  </a:txBody>
                  <a:tcPr marL="54757" marR="54757" marT="27379" marB="27379" anchor="ctr">
                    <a:lnL>
                      <a:noFill/>
                    </a:lnL>
                    <a:lnR>
                      <a:noFill/>
                    </a:lnR>
                    <a:lnT>
                      <a:noFill/>
                    </a:lnT>
                    <a:lnB>
                      <a:noFill/>
                    </a:lnB>
                  </a:tcPr>
                </a:tc>
                <a:extLst>
                  <a:ext uri="{0D108BD9-81ED-4DB2-BD59-A6C34878D82A}">
                    <a16:rowId xmlns:a16="http://schemas.microsoft.com/office/drawing/2014/main" val="1884312478"/>
                  </a:ext>
                </a:extLst>
              </a:tr>
              <a:tr h="1001231">
                <a:tc>
                  <a:txBody>
                    <a:bodyPr/>
                    <a:lstStyle/>
                    <a:p>
                      <a:pPr marL="0" marR="0">
                        <a:spcBef>
                          <a:spcPts val="0"/>
                        </a:spcBef>
                        <a:spcAft>
                          <a:spcPts val="0"/>
                        </a:spcAft>
                      </a:pPr>
                      <a:r>
                        <a:rPr lang="en-US" sz="1400" b="1" dirty="0">
                          <a:effectLst/>
                        </a:rPr>
                        <a:t>eosinophil</a:t>
                      </a:r>
                    </a:p>
                  </a:txBody>
                  <a:tcPr marL="54757" marR="54757" marT="27379" marB="27379" anchor="ctr">
                    <a:lnL>
                      <a:noFill/>
                    </a:lnL>
                    <a:lnR>
                      <a:noFill/>
                    </a:lnR>
                    <a:lnT>
                      <a:noFill/>
                    </a:lnT>
                    <a:lnB>
                      <a:noFill/>
                    </a:lnB>
                  </a:tcPr>
                </a:tc>
                <a:tc>
                  <a:txBody>
                    <a:bodyPr/>
                    <a:lstStyle/>
                    <a:p>
                      <a:pPr marL="0" marR="0">
                        <a:spcBef>
                          <a:spcPts val="0"/>
                        </a:spcBef>
                        <a:spcAft>
                          <a:spcPts val="0"/>
                        </a:spcAft>
                      </a:pPr>
                      <a:r>
                        <a:rPr lang="en-US" sz="1400" b="1" dirty="0">
                          <a:effectLst/>
                        </a:rPr>
                        <a:t>helps control inflammation, especially active during parasite infections and allergic reactions, stops substances or other foreign materials from harming the body</a:t>
                      </a:r>
                    </a:p>
                  </a:txBody>
                  <a:tcPr marL="54757" marR="54757" marT="27379" marB="27379" anchor="ctr">
                    <a:lnL>
                      <a:noFill/>
                    </a:lnL>
                    <a:lnR>
                      <a:noFill/>
                    </a:lnR>
                    <a:lnT>
                      <a:noFill/>
                    </a:lnT>
                    <a:lnB>
                      <a:noFill/>
                    </a:lnB>
                  </a:tcPr>
                </a:tc>
                <a:extLst>
                  <a:ext uri="{0D108BD9-81ED-4DB2-BD59-A6C34878D82A}">
                    <a16:rowId xmlns:a16="http://schemas.microsoft.com/office/drawing/2014/main" val="3433911414"/>
                  </a:ext>
                </a:extLst>
              </a:tr>
              <a:tr h="530799">
                <a:tc>
                  <a:txBody>
                    <a:bodyPr/>
                    <a:lstStyle/>
                    <a:p>
                      <a:pPr marL="0" marR="0">
                        <a:spcBef>
                          <a:spcPts val="0"/>
                        </a:spcBef>
                        <a:spcAft>
                          <a:spcPts val="0"/>
                        </a:spcAft>
                      </a:pPr>
                      <a:r>
                        <a:rPr lang="en-US" sz="1400" b="1" dirty="0">
                          <a:effectLst/>
                        </a:rPr>
                        <a:t>basophil</a:t>
                      </a:r>
                    </a:p>
                  </a:txBody>
                  <a:tcPr marL="54757" marR="54757" marT="27379" marB="27379" anchor="ctr">
                    <a:lnL>
                      <a:noFill/>
                    </a:lnL>
                    <a:lnR>
                      <a:noFill/>
                    </a:lnR>
                    <a:lnT>
                      <a:noFill/>
                    </a:lnT>
                    <a:lnB>
                      <a:noFill/>
                    </a:lnB>
                  </a:tcPr>
                </a:tc>
                <a:tc>
                  <a:txBody>
                    <a:bodyPr/>
                    <a:lstStyle/>
                    <a:p>
                      <a:pPr marL="0" marR="0">
                        <a:spcBef>
                          <a:spcPts val="0"/>
                        </a:spcBef>
                        <a:spcAft>
                          <a:spcPts val="0"/>
                        </a:spcAft>
                      </a:pPr>
                      <a:r>
                        <a:rPr lang="en-US" sz="1400" b="1" dirty="0">
                          <a:effectLst/>
                        </a:rPr>
                        <a:t>produces enzymes during asthma attacks and allergic reactions</a:t>
                      </a:r>
                    </a:p>
                  </a:txBody>
                  <a:tcPr marL="54757" marR="54757" marT="27379" marB="27379" anchor="ctr">
                    <a:lnL>
                      <a:noFill/>
                    </a:lnL>
                    <a:lnR>
                      <a:noFill/>
                    </a:lnR>
                    <a:lnT>
                      <a:noFill/>
                    </a:lnT>
                    <a:lnB>
                      <a:noFill/>
                    </a:lnB>
                  </a:tcPr>
                </a:tc>
                <a:extLst>
                  <a:ext uri="{0D108BD9-81ED-4DB2-BD59-A6C34878D82A}">
                    <a16:rowId xmlns:a16="http://schemas.microsoft.com/office/drawing/2014/main" val="3135675041"/>
                  </a:ext>
                </a:extLst>
              </a:tr>
            </a:tbl>
          </a:graphicData>
        </a:graphic>
      </p:graphicFrame>
      <p:sp>
        <p:nvSpPr>
          <p:cNvPr id="5" name="Rectangle 1"/>
          <p:cNvSpPr>
            <a:spLocks noChangeArrowheads="1"/>
          </p:cNvSpPr>
          <p:nvPr/>
        </p:nvSpPr>
        <p:spPr bwMode="auto">
          <a:xfrm>
            <a:off x="1869743" y="95069"/>
            <a:ext cx="9348718" cy="229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23767" rIns="91440" bIns="22376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What is a blood differential test?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The blood differential test can detect abnormal or immature cells. It can also diagnose an infection, inflammation, leukemia, or an immune system disorder.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700650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6"/>
            <a:ext cx="8911687" cy="682388"/>
          </a:xfrm>
        </p:spPr>
        <p:txBody>
          <a:bodyPr/>
          <a:lstStyle/>
          <a:p>
            <a:r>
              <a:rPr lang="en-US" dirty="0"/>
              <a:t>Laboratory Values</a:t>
            </a:r>
          </a:p>
        </p:txBody>
      </p:sp>
      <p:sp>
        <p:nvSpPr>
          <p:cNvPr id="3" name="Content Placeholder 2"/>
          <p:cNvSpPr>
            <a:spLocks noGrp="1"/>
          </p:cNvSpPr>
          <p:nvPr>
            <p:ph idx="1"/>
          </p:nvPr>
        </p:nvSpPr>
        <p:spPr>
          <a:xfrm>
            <a:off x="2589212" y="832513"/>
            <a:ext cx="8915400" cy="5841241"/>
          </a:xfrm>
        </p:spPr>
        <p:txBody>
          <a:bodyPr>
            <a:noAutofit/>
          </a:bodyPr>
          <a:lstStyle/>
          <a:p>
            <a:r>
              <a:rPr lang="en-US" b="1" dirty="0"/>
              <a:t>Red Blood Cell count (RBC) </a:t>
            </a:r>
            <a:r>
              <a:rPr lang="en-US" dirty="0"/>
              <a:t>– </a:t>
            </a:r>
          </a:p>
          <a:p>
            <a:pPr lvl="1"/>
            <a:r>
              <a:rPr lang="en-US" sz="1800" b="1" dirty="0"/>
              <a:t>Male</a:t>
            </a:r>
            <a:r>
              <a:rPr lang="en-US" sz="1800" dirty="0"/>
              <a:t> – 4.7 – 6.1 million cells/mcL</a:t>
            </a:r>
          </a:p>
          <a:p>
            <a:pPr lvl="1"/>
            <a:r>
              <a:rPr lang="en-US" sz="1800" b="1" dirty="0"/>
              <a:t>Female</a:t>
            </a:r>
            <a:r>
              <a:rPr lang="en-US" sz="1800" dirty="0"/>
              <a:t> – 4.2 – 5.4 million cells/mcl</a:t>
            </a:r>
          </a:p>
          <a:p>
            <a:pPr lvl="2"/>
            <a:r>
              <a:rPr lang="en-US" sz="1800" dirty="0"/>
              <a:t>Useful in diagnosing anemia, polycythemia, cardiac or renal disease, and other bone marrow abnormalities. </a:t>
            </a:r>
          </a:p>
          <a:p>
            <a:pPr lvl="3"/>
            <a:r>
              <a:rPr lang="en-US" sz="1800" b="1" dirty="0"/>
              <a:t>RBC Includes</a:t>
            </a:r>
            <a:r>
              <a:rPr lang="en-US" sz="1800" dirty="0"/>
              <a:t>:</a:t>
            </a:r>
          </a:p>
          <a:p>
            <a:pPr lvl="4"/>
            <a:r>
              <a:rPr lang="en-US" sz="1800" dirty="0"/>
              <a:t>Total number of RBC’s</a:t>
            </a:r>
          </a:p>
          <a:p>
            <a:pPr lvl="4"/>
            <a:r>
              <a:rPr lang="en-US" sz="1800" dirty="0"/>
              <a:t>Hemoglobin (Hgb)</a:t>
            </a:r>
          </a:p>
          <a:p>
            <a:pPr lvl="4"/>
            <a:r>
              <a:rPr lang="en-US" sz="1800" dirty="0"/>
              <a:t>Hematocrit (HCT)</a:t>
            </a:r>
          </a:p>
          <a:p>
            <a:pPr lvl="4"/>
            <a:r>
              <a:rPr lang="en-US" sz="1800" dirty="0"/>
              <a:t>Mean Corpuscle Volume (MCV)</a:t>
            </a:r>
          </a:p>
          <a:p>
            <a:pPr lvl="4"/>
            <a:r>
              <a:rPr lang="en-US" sz="1800" dirty="0"/>
              <a:t>Mean Corpuscle Hemoglobin (MCH) -is the average mass of hemoglobin per red blood cell in a sample of blood.</a:t>
            </a:r>
          </a:p>
          <a:p>
            <a:pPr lvl="4"/>
            <a:r>
              <a:rPr lang="en-US" sz="1800" dirty="0"/>
              <a:t>Mean Corpuscle Hemoglobin Concentration (MCHC) -The Mean corpuscular hemoglobin concentration, a measure of the concentration of hemoglobin in a given volume of packed red blood cells. It is reported as part of a standard complete blood count</a:t>
            </a:r>
          </a:p>
        </p:txBody>
      </p:sp>
    </p:spTree>
    <p:extLst>
      <p:ext uri="{BB962C8B-B14F-4D97-AF65-F5344CB8AC3E}">
        <p14:creationId xmlns:p14="http://schemas.microsoft.com/office/powerpoint/2010/main" val="27946331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600502"/>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09684"/>
            <a:ext cx="8915400" cy="5201538"/>
          </a:xfrm>
        </p:spPr>
        <p:txBody>
          <a:bodyPr>
            <a:normAutofit/>
          </a:bodyPr>
          <a:lstStyle/>
          <a:p>
            <a:r>
              <a:rPr lang="en-US" sz="2000" b="1" dirty="0"/>
              <a:t>Decreased RBC				vs.			Increased RBC</a:t>
            </a:r>
          </a:p>
          <a:p>
            <a:pPr lvl="1"/>
            <a:r>
              <a:rPr lang="en-US" sz="2000" dirty="0"/>
              <a:t>Anemia								Polycythemia</a:t>
            </a:r>
          </a:p>
          <a:p>
            <a:pPr lvl="1"/>
            <a:r>
              <a:rPr lang="en-US" sz="2000" dirty="0"/>
              <a:t>Fluid Overload						Dehydration</a:t>
            </a:r>
          </a:p>
          <a:p>
            <a:pPr lvl="1"/>
            <a:r>
              <a:rPr lang="en-US" sz="2000" dirty="0"/>
              <a:t>Kidney Problems					Hypoxia</a:t>
            </a:r>
          </a:p>
          <a:p>
            <a:pPr lvl="1"/>
            <a:r>
              <a:rPr lang="en-US" sz="2000" dirty="0"/>
              <a:t>Bone Marrow Issues					CHF</a:t>
            </a:r>
          </a:p>
          <a:p>
            <a:pPr lvl="1"/>
            <a:r>
              <a:rPr lang="en-US" sz="2000" dirty="0"/>
              <a:t>Hemorrhage						Impaired Pulmonary 													Ventilation</a:t>
            </a:r>
          </a:p>
          <a:p>
            <a:pPr lvl="1"/>
            <a:r>
              <a:rPr lang="en-US" sz="2000" dirty="0"/>
              <a:t>Chronic Illness						Abnormal Hemoglobin</a:t>
            </a:r>
          </a:p>
          <a:p>
            <a:pPr lvl="1"/>
            <a:r>
              <a:rPr lang="en-US" sz="2000" dirty="0"/>
              <a:t>Autoimmune Diseases				Significant Physical 													Training</a:t>
            </a:r>
          </a:p>
          <a:p>
            <a:pPr lvl="1"/>
            <a:endParaRPr lang="en-US" sz="2000" dirty="0"/>
          </a:p>
          <a:p>
            <a:pPr lvl="2"/>
            <a:endParaRPr lang="en-US" sz="2000" dirty="0"/>
          </a:p>
        </p:txBody>
      </p:sp>
    </p:spTree>
    <p:extLst>
      <p:ext uri="{BB962C8B-B14F-4D97-AF65-F5344CB8AC3E}">
        <p14:creationId xmlns:p14="http://schemas.microsoft.com/office/powerpoint/2010/main" val="17681987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5534"/>
            <a:ext cx="8911687" cy="600502"/>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696036"/>
            <a:ext cx="8915400" cy="6161964"/>
          </a:xfrm>
        </p:spPr>
        <p:txBody>
          <a:bodyPr/>
          <a:lstStyle/>
          <a:p>
            <a:r>
              <a:rPr lang="en-US" sz="2400" b="1" dirty="0"/>
              <a:t>Hemoglobin</a:t>
            </a:r>
            <a:r>
              <a:rPr lang="en-US" dirty="0"/>
              <a:t> – a red protein responsible for transporting oxygen in the blood</a:t>
            </a:r>
          </a:p>
          <a:p>
            <a:pPr lvl="1"/>
            <a:r>
              <a:rPr lang="en-US" sz="1800" b="1" dirty="0"/>
              <a:t>Male</a:t>
            </a:r>
            <a:r>
              <a:rPr lang="en-US" sz="1800" dirty="0"/>
              <a:t> 13.8 – 17.2 g/dL</a:t>
            </a:r>
          </a:p>
          <a:p>
            <a:pPr lvl="1"/>
            <a:r>
              <a:rPr lang="en-US" sz="1800" b="1" dirty="0"/>
              <a:t>Female </a:t>
            </a:r>
            <a:r>
              <a:rPr lang="en-US" sz="1800" dirty="0"/>
              <a:t>12.1 – 15.1 g/dL</a:t>
            </a:r>
          </a:p>
          <a:p>
            <a:pPr lvl="2"/>
            <a:r>
              <a:rPr lang="en-US" sz="1800" b="1" dirty="0"/>
              <a:t>Increased Hgb		vs.		Decreased Hgb</a:t>
            </a:r>
          </a:p>
          <a:p>
            <a:pPr lvl="3"/>
            <a:r>
              <a:rPr lang="en-US" sz="1800" dirty="0"/>
              <a:t>Polycythemia				Anemia</a:t>
            </a:r>
          </a:p>
          <a:p>
            <a:pPr lvl="3"/>
            <a:r>
              <a:rPr lang="en-US" sz="1800" dirty="0"/>
              <a:t>Dehydration				Dietary Iron Deficiency/ or poor 									absorption</a:t>
            </a:r>
          </a:p>
          <a:p>
            <a:pPr lvl="3"/>
            <a:r>
              <a:rPr lang="en-US" sz="1800" dirty="0"/>
              <a:t>High Altitude				GI Bleed</a:t>
            </a:r>
          </a:p>
          <a:p>
            <a:pPr lvl="3"/>
            <a:r>
              <a:rPr lang="en-US" sz="1800" dirty="0"/>
              <a:t>COPD					Fluid Retention causing Hemodilution 							from kidney disease</a:t>
            </a:r>
          </a:p>
          <a:p>
            <a:pPr lvl="2"/>
            <a:r>
              <a:rPr lang="en-US" sz="1800" dirty="0"/>
              <a:t>Normal hemoglobin levels are maintained throughout life in a healthy individual.  </a:t>
            </a:r>
          </a:p>
          <a:p>
            <a:pPr lvl="2"/>
            <a:r>
              <a:rPr lang="en-US" sz="1800" dirty="0"/>
              <a:t>If Hgb decreases, RBC’s decrease and vice versa.</a:t>
            </a:r>
          </a:p>
          <a:p>
            <a:pPr lvl="2"/>
            <a:endParaRPr lang="en-US" sz="1800" dirty="0"/>
          </a:p>
        </p:txBody>
      </p:sp>
    </p:spTree>
    <p:extLst>
      <p:ext uri="{BB962C8B-B14F-4D97-AF65-F5344CB8AC3E}">
        <p14:creationId xmlns:p14="http://schemas.microsoft.com/office/powerpoint/2010/main" val="15209085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668740"/>
          </a:xfrm>
        </p:spPr>
        <p:txBody>
          <a:bodyPr/>
          <a:lstStyle/>
          <a:p>
            <a:r>
              <a:rPr lang="en-US" dirty="0"/>
              <a:t>Laboratory Values</a:t>
            </a:r>
          </a:p>
        </p:txBody>
      </p:sp>
      <p:sp>
        <p:nvSpPr>
          <p:cNvPr id="3" name="Content Placeholder 2"/>
          <p:cNvSpPr>
            <a:spLocks noGrp="1"/>
          </p:cNvSpPr>
          <p:nvPr>
            <p:ph idx="1"/>
          </p:nvPr>
        </p:nvSpPr>
        <p:spPr>
          <a:xfrm>
            <a:off x="2589212" y="777921"/>
            <a:ext cx="8915400" cy="5895833"/>
          </a:xfrm>
        </p:spPr>
        <p:txBody>
          <a:bodyPr>
            <a:normAutofit fontScale="47500" lnSpcReduction="20000"/>
          </a:bodyPr>
          <a:lstStyle/>
          <a:p>
            <a:r>
              <a:rPr lang="en-US" sz="4200" b="1" dirty="0"/>
              <a:t>Hematocrit</a:t>
            </a:r>
            <a:r>
              <a:rPr lang="en-US" sz="4200" dirty="0"/>
              <a:t> – Measures the percentage by volume of packed RBCs in the whole blood.  </a:t>
            </a:r>
          </a:p>
          <a:p>
            <a:pPr lvl="1"/>
            <a:r>
              <a:rPr lang="en-US" sz="4200" dirty="0"/>
              <a:t>Male – 45 – 52% </a:t>
            </a:r>
          </a:p>
          <a:p>
            <a:pPr lvl="1"/>
            <a:r>
              <a:rPr lang="en-US" sz="4200" dirty="0"/>
              <a:t>Female 37 – 48% </a:t>
            </a:r>
          </a:p>
          <a:p>
            <a:pPr lvl="1"/>
            <a:r>
              <a:rPr lang="en-US" sz="4200" b="1" dirty="0"/>
              <a:t>Decreased Hematocrit 		vs. 		Increased Hematocrit</a:t>
            </a:r>
          </a:p>
          <a:p>
            <a:pPr marL="457200" lvl="1" indent="0">
              <a:buNone/>
            </a:pPr>
            <a:r>
              <a:rPr lang="en-US" sz="4200" dirty="0"/>
              <a:t>	Anemia							Polycythemia</a:t>
            </a:r>
          </a:p>
          <a:p>
            <a:pPr marL="457200" lvl="1" indent="0">
              <a:buNone/>
            </a:pPr>
            <a:r>
              <a:rPr lang="en-US" sz="4200" dirty="0"/>
              <a:t>	Hemodilution						Elevated BUN and Creatinine</a:t>
            </a:r>
          </a:p>
          <a:p>
            <a:pPr marL="457200" lvl="1" indent="0">
              <a:buNone/>
            </a:pPr>
            <a:r>
              <a:rPr lang="en-US" sz="4200" dirty="0"/>
              <a:t>	Bone Marrow Disease</a:t>
            </a:r>
          </a:p>
          <a:p>
            <a:pPr marL="457200" lvl="1" indent="0">
              <a:buNone/>
            </a:pPr>
            <a:r>
              <a:rPr lang="en-US" sz="4200" dirty="0"/>
              <a:t>	Kidney Disease</a:t>
            </a:r>
          </a:p>
          <a:p>
            <a:pPr marL="457200" lvl="1" indent="0">
              <a:buNone/>
            </a:pPr>
            <a:r>
              <a:rPr lang="en-US" sz="4200" dirty="0"/>
              <a:t>	Rheumatoid Arthritis (RA)</a:t>
            </a:r>
          </a:p>
          <a:p>
            <a:pPr marL="457200" lvl="1" indent="0">
              <a:buNone/>
            </a:pPr>
            <a:r>
              <a:rPr lang="en-US" sz="4200" dirty="0"/>
              <a:t>	Liver Disease (Cirrhosis)</a:t>
            </a:r>
          </a:p>
          <a:p>
            <a:pPr marL="457200" lvl="1" indent="0">
              <a:buNone/>
            </a:pPr>
            <a:r>
              <a:rPr lang="en-US" sz="4200" dirty="0"/>
              <a:t>	Decrease in Intrinsic Factor (Can’t</a:t>
            </a:r>
          </a:p>
          <a:p>
            <a:pPr marL="457200" lvl="1" indent="0">
              <a:buNone/>
            </a:pPr>
            <a:r>
              <a:rPr lang="en-US" sz="4200" dirty="0"/>
              <a:t>	absorb B12).</a:t>
            </a:r>
          </a:p>
          <a:p>
            <a:pPr marL="457200" lvl="1" indent="0">
              <a:buNone/>
            </a:pPr>
            <a:r>
              <a:rPr lang="en-US" sz="4200" dirty="0"/>
              <a:t>		</a:t>
            </a:r>
          </a:p>
          <a:p>
            <a:pPr marL="457200" lvl="1" indent="0">
              <a:buNone/>
            </a:pPr>
            <a:r>
              <a:rPr lang="en-US" dirty="0"/>
              <a:t>    </a:t>
            </a:r>
          </a:p>
          <a:p>
            <a:pPr marL="457200" lvl="1" indent="0">
              <a:buNone/>
            </a:pPr>
            <a:endParaRPr lang="en-US" dirty="0"/>
          </a:p>
          <a:p>
            <a:pPr marL="457200" lvl="1" indent="0">
              <a:buNone/>
            </a:pPr>
            <a:r>
              <a:rPr lang="en-US" dirty="0"/>
              <a:t>		</a:t>
            </a:r>
          </a:p>
        </p:txBody>
      </p:sp>
    </p:spTree>
    <p:extLst>
      <p:ext uri="{BB962C8B-B14F-4D97-AF65-F5344CB8AC3E}">
        <p14:creationId xmlns:p14="http://schemas.microsoft.com/office/powerpoint/2010/main" val="17620803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600501"/>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36979"/>
            <a:ext cx="8915400" cy="5977720"/>
          </a:xfrm>
        </p:spPr>
        <p:txBody>
          <a:bodyPr>
            <a:noAutofit/>
          </a:bodyPr>
          <a:lstStyle/>
          <a:p>
            <a:r>
              <a:rPr lang="en-US" sz="2000" b="1" dirty="0"/>
              <a:t>Red Blood Cell Indices </a:t>
            </a:r>
          </a:p>
          <a:p>
            <a:pPr lvl="1"/>
            <a:r>
              <a:rPr lang="en-US" b="1" dirty="0"/>
              <a:t>MCV</a:t>
            </a:r>
            <a:r>
              <a:rPr lang="en-US" dirty="0"/>
              <a:t> (RBC Size)</a:t>
            </a:r>
          </a:p>
          <a:p>
            <a:pPr lvl="1"/>
            <a:r>
              <a:rPr lang="en-US" b="1" dirty="0"/>
              <a:t>Male</a:t>
            </a:r>
            <a:r>
              <a:rPr lang="en-US" dirty="0"/>
              <a:t> - 78 – 100 fL</a:t>
            </a:r>
          </a:p>
          <a:p>
            <a:pPr lvl="1"/>
            <a:r>
              <a:rPr lang="en-US" b="1" dirty="0"/>
              <a:t>Female</a:t>
            </a:r>
            <a:r>
              <a:rPr lang="en-US" dirty="0"/>
              <a:t> – 79 -102 fL</a:t>
            </a:r>
          </a:p>
          <a:p>
            <a:pPr lvl="1"/>
            <a:r>
              <a:rPr lang="en-US" b="1" dirty="0"/>
              <a:t>MCH</a:t>
            </a:r>
            <a:r>
              <a:rPr lang="en-US" dirty="0"/>
              <a:t> (RBC color/Hgb content) 25 -35 pg/cell </a:t>
            </a:r>
          </a:p>
          <a:p>
            <a:pPr lvl="1"/>
            <a:r>
              <a:rPr lang="en-US" b="1" dirty="0"/>
              <a:t>MCHC</a:t>
            </a:r>
            <a:r>
              <a:rPr lang="en-US" dirty="0"/>
              <a:t> (RBC color/Hgb content) 31 – 37 %</a:t>
            </a:r>
          </a:p>
          <a:p>
            <a:pPr lvl="2"/>
            <a:r>
              <a:rPr lang="en-US" sz="1600" dirty="0"/>
              <a:t>The RBC Indices aid in the diagnosis and classification of anemias by providing information about the size, hemoglobin concentration, and hemoglobin weight of an average RBC.  </a:t>
            </a:r>
          </a:p>
          <a:p>
            <a:pPr marL="914400" lvl="2" indent="0">
              <a:buNone/>
            </a:pPr>
            <a:r>
              <a:rPr lang="en-US" sz="1600" dirty="0"/>
              <a:t>Nursing Implications – Be aware of the client’s RBC, Hgb, Hct count to understand if the client is at risk for Deep Vein Thrombosis (DVT).  Clot formation and pain most commonly occur in the lower leg (calf area).  TED Stockings may be implemented to put compression on the lower legs, which aids in improvement of circulation.  If bedrest is required, the use of automatic compression stockings may be ordered in addition to other prophylactic interventions such as anticoagulation and elevation of the limb.</a:t>
            </a:r>
          </a:p>
          <a:p>
            <a:pPr marL="914400" lvl="2" indent="0">
              <a:buNone/>
            </a:pPr>
            <a:r>
              <a:rPr lang="en-US" sz="1600" dirty="0"/>
              <a:t>In the case of low RBC, Hgb, Hct, patients will most likely be fatigued.  The physician may order iron supplements and instruct the client on ways to conserve energy.  If the levels are extremely low, transfusion of PRBC’s may be ordered.</a:t>
            </a:r>
          </a:p>
        </p:txBody>
      </p:sp>
    </p:spTree>
    <p:extLst>
      <p:ext uri="{BB962C8B-B14F-4D97-AF65-F5344CB8AC3E}">
        <p14:creationId xmlns:p14="http://schemas.microsoft.com/office/powerpoint/2010/main" val="405222751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709684"/>
          </a:xfrm>
        </p:spPr>
        <p:txBody>
          <a:bodyPr/>
          <a:lstStyle/>
          <a:p>
            <a:r>
              <a:rPr lang="en-US" dirty="0"/>
              <a:t>Laboratory Values</a:t>
            </a:r>
          </a:p>
        </p:txBody>
      </p:sp>
      <p:sp>
        <p:nvSpPr>
          <p:cNvPr id="3" name="Content Placeholder 2"/>
          <p:cNvSpPr>
            <a:spLocks noGrp="1"/>
          </p:cNvSpPr>
          <p:nvPr>
            <p:ph idx="1"/>
          </p:nvPr>
        </p:nvSpPr>
        <p:spPr>
          <a:xfrm>
            <a:off x="2589212" y="914400"/>
            <a:ext cx="8915400" cy="5813946"/>
          </a:xfrm>
        </p:spPr>
        <p:txBody>
          <a:bodyPr/>
          <a:lstStyle/>
          <a:p>
            <a:r>
              <a:rPr lang="en-US" b="1" dirty="0"/>
              <a:t>White Blood Cell Count </a:t>
            </a:r>
            <a:r>
              <a:rPr lang="en-US" dirty="0"/>
              <a:t>– Used to identify infectious or inflammatory processes, to evaluate the need for further tests, to evaluate the response to chemotherapy or radiation.  </a:t>
            </a:r>
          </a:p>
          <a:p>
            <a:r>
              <a:rPr lang="en-US" dirty="0"/>
              <a:t>As people Age the overall production of WBC’s is decreased due to reduction in the lymphocyte.  This creates a decreased ability to resist or fight off infection.</a:t>
            </a:r>
          </a:p>
          <a:p>
            <a:pPr lvl="1"/>
            <a:r>
              <a:rPr lang="en-US" sz="1800" b="1" dirty="0"/>
              <a:t>Decreased WBC (Leukopenia)</a:t>
            </a:r>
          </a:p>
          <a:p>
            <a:pPr lvl="2"/>
            <a:r>
              <a:rPr lang="en-US" sz="1800" dirty="0"/>
              <a:t>Bone Marrow Depression from leukemia, myeloma, and other tumors.</a:t>
            </a:r>
          </a:p>
          <a:p>
            <a:pPr lvl="2"/>
            <a:r>
              <a:rPr lang="en-US" sz="1800" dirty="0"/>
              <a:t>Reactions to antineoplastics or other toxins.</a:t>
            </a:r>
          </a:p>
          <a:p>
            <a:pPr lvl="2"/>
            <a:r>
              <a:rPr lang="en-US" sz="1800" dirty="0"/>
              <a:t>Viral infections such as influenza and infectious hepatitis (more common in older adults)</a:t>
            </a:r>
          </a:p>
          <a:p>
            <a:pPr lvl="2"/>
            <a:r>
              <a:rPr lang="en-US" sz="1800" dirty="0"/>
              <a:t>Sepsis</a:t>
            </a:r>
          </a:p>
          <a:p>
            <a:pPr lvl="2"/>
            <a:r>
              <a:rPr lang="en-US" sz="1800" dirty="0"/>
              <a:t>Radiation Treatments</a:t>
            </a:r>
          </a:p>
          <a:p>
            <a:pPr lvl="2"/>
            <a:r>
              <a:rPr lang="en-US" sz="1800" dirty="0"/>
              <a:t>Drug use, including phenytoin, NSAID’s and metronidazole</a:t>
            </a:r>
          </a:p>
          <a:p>
            <a:pPr lvl="2"/>
            <a:r>
              <a:rPr lang="en-US" sz="1800" dirty="0"/>
              <a:t>General nutritional deficiency.</a:t>
            </a:r>
          </a:p>
          <a:p>
            <a:pPr lvl="1"/>
            <a:endParaRPr lang="en-US" dirty="0"/>
          </a:p>
        </p:txBody>
      </p:sp>
    </p:spTree>
    <p:extLst>
      <p:ext uri="{BB962C8B-B14F-4D97-AF65-F5344CB8AC3E}">
        <p14:creationId xmlns:p14="http://schemas.microsoft.com/office/powerpoint/2010/main" val="138907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905000"/>
            <a:ext cx="8915400" cy="4787900"/>
          </a:xfrm>
        </p:spPr>
        <p:txBody>
          <a:bodyPr/>
          <a:lstStyle/>
          <a:p>
            <a:r>
              <a:rPr lang="en-US" b="1" dirty="0"/>
              <a:t>Peripheral Vascular Disease (PVD) – When blood vessels are affected by arteriosclerosis and aging changes, the nutrition of tissues is impaired.  Arteries and veins may both be involved at the same time or separately.  A depleted oxygen supply results in retention of waste products in the blood and skin ulcers.  </a:t>
            </a:r>
          </a:p>
          <a:p>
            <a:pPr lvl="1"/>
            <a:r>
              <a:rPr lang="en-US" sz="1800" b="1" dirty="0"/>
              <a:t>Venous Stasis – marked by changes in the skin such as thinning, dryness or overgrowth of the epidermis.  A permanent brown discoloration may appear because of small hemorrhages (petechiae). Any skight trauma to the skin can cause a break resulting in an ulcer.  Prompt treatment is necessary to avoid infection.  Even when the ulcer is healed the area is always at risk for break down.  Concern about the condition may cause the client to limit activity resulting in decreased activity, and limited mobility may result.  </a:t>
            </a:r>
          </a:p>
          <a:p>
            <a:pPr lvl="1"/>
            <a:r>
              <a:rPr lang="en-US" sz="1800" b="1" dirty="0"/>
              <a:t>Nursing Care involves further injury and interference with blood supply.</a:t>
            </a:r>
          </a:p>
          <a:p>
            <a:pPr lvl="1"/>
            <a:endParaRPr lang="en-US" dirty="0"/>
          </a:p>
        </p:txBody>
      </p:sp>
    </p:spTree>
    <p:extLst>
      <p:ext uri="{BB962C8B-B14F-4D97-AF65-F5344CB8AC3E}">
        <p14:creationId xmlns:p14="http://schemas.microsoft.com/office/powerpoint/2010/main" val="122413974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655093"/>
          </a:xfrm>
        </p:spPr>
        <p:txBody>
          <a:bodyPr/>
          <a:lstStyle/>
          <a:p>
            <a:r>
              <a:rPr lang="en-US" dirty="0"/>
              <a:t>Laboratory Values</a:t>
            </a:r>
          </a:p>
        </p:txBody>
      </p:sp>
      <p:sp>
        <p:nvSpPr>
          <p:cNvPr id="3" name="Content Placeholder 2"/>
          <p:cNvSpPr>
            <a:spLocks noGrp="1"/>
          </p:cNvSpPr>
          <p:nvPr>
            <p:ph idx="1"/>
          </p:nvPr>
        </p:nvSpPr>
        <p:spPr>
          <a:xfrm>
            <a:off x="2589212" y="764275"/>
            <a:ext cx="8915400" cy="5146947"/>
          </a:xfrm>
        </p:spPr>
        <p:txBody>
          <a:bodyPr>
            <a:normAutofit/>
          </a:bodyPr>
          <a:lstStyle/>
          <a:p>
            <a:r>
              <a:rPr lang="en-US" sz="2000" b="1" dirty="0"/>
              <a:t>WBC</a:t>
            </a:r>
            <a:r>
              <a:rPr lang="en-US" sz="2000" dirty="0"/>
              <a:t> (continued) </a:t>
            </a:r>
          </a:p>
          <a:p>
            <a:pPr lvl="1"/>
            <a:r>
              <a:rPr lang="en-US" sz="2000" b="1" dirty="0"/>
              <a:t>Increased WBC Count (Leukocytosis)</a:t>
            </a:r>
          </a:p>
          <a:p>
            <a:pPr lvl="2"/>
            <a:r>
              <a:rPr lang="en-US" sz="2000" dirty="0"/>
              <a:t>Infection</a:t>
            </a:r>
          </a:p>
          <a:p>
            <a:pPr lvl="2"/>
            <a:r>
              <a:rPr lang="en-US" sz="2000" dirty="0"/>
              <a:t>Inflammation</a:t>
            </a:r>
          </a:p>
          <a:p>
            <a:pPr lvl="2"/>
            <a:r>
              <a:rPr lang="en-US" sz="2000" dirty="0"/>
              <a:t>Tissue Necrosis</a:t>
            </a:r>
          </a:p>
          <a:p>
            <a:pPr lvl="2"/>
            <a:r>
              <a:rPr lang="en-US" sz="2000" dirty="0"/>
              <a:t>Excessive Exercise</a:t>
            </a:r>
          </a:p>
          <a:p>
            <a:pPr lvl="2"/>
            <a:r>
              <a:rPr lang="en-US" sz="2000" dirty="0"/>
              <a:t>Stress</a:t>
            </a:r>
          </a:p>
          <a:p>
            <a:pPr lvl="3"/>
            <a:r>
              <a:rPr lang="en-US" sz="2000" b="1" dirty="0"/>
              <a:t>Review Box 21.2  Function of Various WBC’s</a:t>
            </a:r>
          </a:p>
        </p:txBody>
      </p:sp>
    </p:spTree>
    <p:extLst>
      <p:ext uri="{BB962C8B-B14F-4D97-AF65-F5344CB8AC3E}">
        <p14:creationId xmlns:p14="http://schemas.microsoft.com/office/powerpoint/2010/main" val="5686684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421"/>
            <a:ext cx="8911687" cy="627797"/>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805218"/>
            <a:ext cx="8915400" cy="6052782"/>
          </a:xfrm>
        </p:spPr>
        <p:txBody>
          <a:bodyPr/>
          <a:lstStyle/>
          <a:p>
            <a:r>
              <a:rPr lang="en-US" b="1" dirty="0"/>
              <a:t>White Blood Cell Differential </a:t>
            </a:r>
            <a:r>
              <a:rPr lang="en-US" dirty="0"/>
              <a:t>– Identifies the five types of WBC’s.  In the elderly an infection may not be represented by an elevation in the WBC Count. The WBC Differential is used to assist in detecting and diagnosing disease.  </a:t>
            </a:r>
          </a:p>
          <a:p>
            <a:pPr lvl="1"/>
            <a:r>
              <a:rPr lang="en-US" b="1" dirty="0"/>
              <a:t>Neutrophils </a:t>
            </a:r>
            <a:r>
              <a:rPr lang="en-US" dirty="0"/>
              <a:t>(Phagocytosis, and control inflammation) – 55% - 70%</a:t>
            </a:r>
          </a:p>
          <a:p>
            <a:pPr lvl="1"/>
            <a:r>
              <a:rPr lang="en-US" b="1" dirty="0"/>
              <a:t>Eosinophils </a:t>
            </a:r>
            <a:r>
              <a:rPr lang="en-US" dirty="0"/>
              <a:t>(Allergic Response) – 1% - 5%</a:t>
            </a:r>
          </a:p>
          <a:p>
            <a:pPr lvl="1"/>
            <a:r>
              <a:rPr lang="en-US" b="1" dirty="0"/>
              <a:t>Basophils</a:t>
            </a:r>
            <a:r>
              <a:rPr lang="en-US" dirty="0"/>
              <a:t> (Acute Allergic Response, stress, bone marrow disease) 0% - 3%</a:t>
            </a:r>
          </a:p>
          <a:p>
            <a:pPr lvl="1"/>
            <a:r>
              <a:rPr lang="en-US" b="1" dirty="0"/>
              <a:t>Lymphocytes</a:t>
            </a:r>
            <a:r>
              <a:rPr lang="en-US" dirty="0"/>
              <a:t> (Infection, response to chemo/radiation, leukemia) 16% -46%</a:t>
            </a:r>
          </a:p>
          <a:p>
            <a:pPr lvl="1"/>
            <a:r>
              <a:rPr lang="en-US" b="1" dirty="0"/>
              <a:t>Monocytes</a:t>
            </a:r>
            <a:r>
              <a:rPr lang="en-US" dirty="0"/>
              <a:t> (TB Infection, chronic inflammation, response drug therapy) 4% - 11%</a:t>
            </a:r>
          </a:p>
          <a:p>
            <a:pPr lvl="2"/>
            <a:r>
              <a:rPr lang="en-US" sz="1600" dirty="0"/>
              <a:t>The WBC Differential Count assists in determining the severity of an infection, detect allergic reactions, identify various leukemia's, and assess the individual's ability to fight off infection.</a:t>
            </a:r>
          </a:p>
          <a:p>
            <a:pPr lvl="2"/>
            <a:r>
              <a:rPr lang="en-US" sz="1600" dirty="0"/>
              <a:t>Neutrophils – can be further differentiated to include “Bands,” which are immature neutrophils, and segmented neutrophils known as segs, which are mature neutrophils.  An increase in bands requires further investigation.  These values are very important to a client going through chemotherapy.  </a:t>
            </a:r>
          </a:p>
          <a:p>
            <a:pPr lvl="2"/>
            <a:r>
              <a:rPr lang="en-US" sz="1600" dirty="0"/>
              <a:t>Neutropenia - the presence of abnormally few neutrophils in the blood, leading to increased susceptibility to infection.</a:t>
            </a:r>
          </a:p>
        </p:txBody>
      </p:sp>
    </p:spTree>
    <p:extLst>
      <p:ext uri="{BB962C8B-B14F-4D97-AF65-F5344CB8AC3E}">
        <p14:creationId xmlns:p14="http://schemas.microsoft.com/office/powerpoint/2010/main" val="304723277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600502"/>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09684"/>
            <a:ext cx="8915400" cy="6264322"/>
          </a:xfrm>
        </p:spPr>
        <p:txBody>
          <a:bodyPr/>
          <a:lstStyle/>
          <a:p>
            <a:r>
              <a:rPr lang="en-US" sz="2000" b="1" dirty="0"/>
              <a:t>Platelet Count </a:t>
            </a:r>
            <a:r>
              <a:rPr lang="en-US" sz="2000" dirty="0"/>
              <a:t>– Also known as Thrombocytes and are necessary for clotting. Normal range is 130,000 – 400,000/mcl (microliter)</a:t>
            </a:r>
          </a:p>
          <a:p>
            <a:r>
              <a:rPr lang="en-US" sz="2000" b="1" dirty="0"/>
              <a:t>Decreased Platelet Count (Thrombocytopenia)</a:t>
            </a:r>
          </a:p>
          <a:p>
            <a:pPr lvl="1"/>
            <a:r>
              <a:rPr lang="en-US" sz="2000" dirty="0"/>
              <a:t>Hemorrhage </a:t>
            </a:r>
          </a:p>
          <a:p>
            <a:pPr lvl="1"/>
            <a:r>
              <a:rPr lang="en-US" sz="2000" dirty="0"/>
              <a:t>Bone Marrow Disease</a:t>
            </a:r>
          </a:p>
          <a:p>
            <a:pPr lvl="1"/>
            <a:r>
              <a:rPr lang="en-US" sz="2000" dirty="0"/>
              <a:t>Chemo or Radiation</a:t>
            </a:r>
          </a:p>
          <a:p>
            <a:pPr lvl="1"/>
            <a:r>
              <a:rPr lang="en-US" sz="2000" dirty="0"/>
              <a:t>Anticoagulation Therapy</a:t>
            </a:r>
          </a:p>
          <a:p>
            <a:pPr lvl="1"/>
            <a:r>
              <a:rPr lang="en-US" sz="2000" dirty="0"/>
              <a:t>Folic Acid or Vitamin B12 deficiency</a:t>
            </a:r>
          </a:p>
          <a:p>
            <a:pPr lvl="1"/>
            <a:r>
              <a:rPr lang="en-US" sz="2000" dirty="0"/>
              <a:t>Disseminated Intravascular Coagulation (DIC) - Disseminated intravascular coagulation is a condition in which blood clots form throughout the body blocking small blood vessels.</a:t>
            </a:r>
          </a:p>
          <a:p>
            <a:pPr lvl="1"/>
            <a:r>
              <a:rPr lang="en-US" sz="2000" dirty="0"/>
              <a:t>Idiopathic Thrombocytopenia</a:t>
            </a:r>
          </a:p>
          <a:p>
            <a:pPr lvl="1"/>
            <a:r>
              <a:rPr lang="en-US" sz="2000" dirty="0"/>
              <a:t>Systemic Lupus</a:t>
            </a:r>
          </a:p>
          <a:p>
            <a:pPr lvl="1"/>
            <a:r>
              <a:rPr lang="en-US" sz="2000" dirty="0"/>
              <a:t>Drugs (examples: furosemide, indomethacin, penicillin</a:t>
            </a:r>
          </a:p>
          <a:p>
            <a:pPr lvl="1"/>
            <a:r>
              <a:rPr lang="en-US" sz="2000" dirty="0"/>
              <a:t>Destruction from immune disorders, radiation, mechanical injury</a:t>
            </a:r>
          </a:p>
          <a:p>
            <a:pPr lvl="1"/>
            <a:endParaRPr lang="en-US" sz="2000" dirty="0"/>
          </a:p>
          <a:p>
            <a:endParaRPr lang="en-US" dirty="0"/>
          </a:p>
        </p:txBody>
      </p:sp>
    </p:spTree>
    <p:extLst>
      <p:ext uri="{BB962C8B-B14F-4D97-AF65-F5344CB8AC3E}">
        <p14:creationId xmlns:p14="http://schemas.microsoft.com/office/powerpoint/2010/main" val="23112738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627797"/>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36979"/>
            <a:ext cx="8915400" cy="6005015"/>
          </a:xfrm>
        </p:spPr>
        <p:txBody>
          <a:bodyPr>
            <a:normAutofit lnSpcReduction="10000"/>
          </a:bodyPr>
          <a:lstStyle/>
          <a:p>
            <a:r>
              <a:rPr lang="en-US" sz="2400" b="1" dirty="0"/>
              <a:t>Platelet Count (continued) – (Thrombocytosis)</a:t>
            </a:r>
          </a:p>
          <a:p>
            <a:pPr lvl="1"/>
            <a:r>
              <a:rPr lang="en-US" sz="2400" b="1" dirty="0"/>
              <a:t>Increased Platelet Count </a:t>
            </a:r>
            <a:r>
              <a:rPr lang="en-US" sz="2400" dirty="0"/>
              <a:t>– </a:t>
            </a:r>
          </a:p>
          <a:p>
            <a:pPr lvl="2"/>
            <a:r>
              <a:rPr lang="en-US" sz="2400" dirty="0"/>
              <a:t>Iron-deficiency Anemia</a:t>
            </a:r>
          </a:p>
          <a:p>
            <a:pPr lvl="2"/>
            <a:r>
              <a:rPr lang="en-US" sz="2400" dirty="0"/>
              <a:t>Hemorrhage (Splenectomy)</a:t>
            </a:r>
          </a:p>
          <a:p>
            <a:pPr lvl="2"/>
            <a:r>
              <a:rPr lang="en-US" sz="2400" dirty="0"/>
              <a:t>Rheumatoid Arthritis (RA)</a:t>
            </a:r>
          </a:p>
          <a:p>
            <a:pPr lvl="2"/>
            <a:r>
              <a:rPr lang="en-US" sz="2400" dirty="0"/>
              <a:t>Polycythemia Vera - is a rare blood cancer characterized by an increased number of red blood cells in the bloodstream. Affected individuals may also have excess white blood cells and blood clotting cells called platelets.  </a:t>
            </a:r>
          </a:p>
          <a:p>
            <a:pPr lvl="2"/>
            <a:r>
              <a:rPr lang="en-US" sz="2400" dirty="0"/>
              <a:t>Malignancy</a:t>
            </a:r>
          </a:p>
          <a:p>
            <a:pPr lvl="2"/>
            <a:r>
              <a:rPr lang="en-US" sz="2400" dirty="0"/>
              <a:t>High Altitudes</a:t>
            </a:r>
          </a:p>
          <a:p>
            <a:pPr lvl="2"/>
            <a:r>
              <a:rPr lang="en-US" sz="2400" dirty="0"/>
              <a:t>Persistent Cold Temperatures</a:t>
            </a:r>
          </a:p>
          <a:p>
            <a:pPr lvl="2"/>
            <a:r>
              <a:rPr lang="en-US" sz="2400" dirty="0"/>
              <a:t>Strenuous Exercise</a:t>
            </a:r>
          </a:p>
          <a:p>
            <a:pPr lvl="2"/>
            <a:endParaRPr lang="en-US" sz="2400" dirty="0"/>
          </a:p>
          <a:p>
            <a:pPr lvl="2"/>
            <a:endParaRPr lang="en-US" dirty="0"/>
          </a:p>
        </p:txBody>
      </p:sp>
    </p:spTree>
    <p:extLst>
      <p:ext uri="{BB962C8B-B14F-4D97-AF65-F5344CB8AC3E}">
        <p14:creationId xmlns:p14="http://schemas.microsoft.com/office/powerpoint/2010/main" val="34626999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755" y="1"/>
            <a:ext cx="8911687" cy="573206"/>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573207"/>
            <a:ext cx="8915400" cy="6284793"/>
          </a:xfrm>
        </p:spPr>
        <p:txBody>
          <a:bodyPr>
            <a:normAutofit/>
          </a:bodyPr>
          <a:lstStyle/>
          <a:p>
            <a:r>
              <a:rPr lang="en-US" sz="1600" b="1" dirty="0"/>
              <a:t>Erythrocyte Sedimentation Rate </a:t>
            </a:r>
            <a:r>
              <a:rPr lang="en-US" sz="1600" dirty="0"/>
              <a:t>– ESR or also known as the Sed Rate, is used to measure how fast RBC’s settle into the bottom of the laboratory tube with gravity over one hour. The faster the cells fall, the smaller the RBC size, the slower the RBC’s fall, the larger the RBC size. </a:t>
            </a:r>
          </a:p>
          <a:p>
            <a:pPr lvl="1"/>
            <a:r>
              <a:rPr lang="en-US" b="1" dirty="0"/>
              <a:t>NOTE:</a:t>
            </a:r>
            <a:r>
              <a:rPr lang="en-US" dirty="0"/>
              <a:t> The ESR is not a specific test.  Additional blood work must be drawn to determine the source of the inflammation.  The ESR indicates changes in fibrin, reactive proteins, and autoimmune globulins.  </a:t>
            </a:r>
          </a:p>
          <a:p>
            <a:pPr lvl="1"/>
            <a:r>
              <a:rPr lang="en-US" b="1" dirty="0"/>
              <a:t>Decreased ESR</a:t>
            </a:r>
          </a:p>
          <a:p>
            <a:pPr lvl="2"/>
            <a:r>
              <a:rPr lang="en-US" sz="1600" dirty="0"/>
              <a:t>Sickle Cell Anemia, Liver Disease, Polycythemia, Elevated Blood Glucose</a:t>
            </a:r>
          </a:p>
          <a:p>
            <a:pPr lvl="1"/>
            <a:r>
              <a:rPr lang="en-US" b="1" dirty="0"/>
              <a:t>Increased ESR</a:t>
            </a:r>
          </a:p>
          <a:p>
            <a:pPr lvl="2"/>
            <a:r>
              <a:rPr lang="en-US" sz="1600" dirty="0"/>
              <a:t>Poly or Fibromyalgia</a:t>
            </a:r>
          </a:p>
          <a:p>
            <a:pPr lvl="2"/>
            <a:r>
              <a:rPr lang="en-US" sz="1600" dirty="0"/>
              <a:t>Temporal Arteritis (Inflammation of the lining of the arteries, specifically the head)</a:t>
            </a:r>
          </a:p>
          <a:p>
            <a:pPr lvl="2"/>
            <a:r>
              <a:rPr lang="en-US" sz="1600" dirty="0"/>
              <a:t>Rheumatoid versus Osteoarthritis</a:t>
            </a:r>
          </a:p>
          <a:p>
            <a:pPr lvl="2"/>
            <a:r>
              <a:rPr lang="en-US" sz="1600" dirty="0"/>
              <a:t>Chronic inflammatory disease</a:t>
            </a:r>
          </a:p>
          <a:p>
            <a:pPr lvl="2"/>
            <a:r>
              <a:rPr lang="en-US" sz="1600" dirty="0"/>
              <a:t>Infection</a:t>
            </a:r>
          </a:p>
          <a:p>
            <a:pPr lvl="2"/>
            <a:r>
              <a:rPr lang="en-US" sz="1600" dirty="0"/>
              <a:t>Malignancy</a:t>
            </a:r>
          </a:p>
          <a:p>
            <a:pPr lvl="2"/>
            <a:r>
              <a:rPr lang="en-US" sz="1600" dirty="0"/>
              <a:t>Vascular Collagen Disease (Lupus, RA, Scleroderma, Temporal Arteritis)</a:t>
            </a:r>
          </a:p>
          <a:p>
            <a:pPr lvl="3"/>
            <a:endParaRPr lang="en-US" sz="1600" dirty="0"/>
          </a:p>
        </p:txBody>
      </p:sp>
    </p:spTree>
    <p:extLst>
      <p:ext uri="{BB962C8B-B14F-4D97-AF65-F5344CB8AC3E}">
        <p14:creationId xmlns:p14="http://schemas.microsoft.com/office/powerpoint/2010/main" val="78851398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5534"/>
            <a:ext cx="8911687" cy="600502"/>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696036"/>
            <a:ext cx="8915400" cy="6161964"/>
          </a:xfrm>
        </p:spPr>
        <p:txBody>
          <a:bodyPr/>
          <a:lstStyle/>
          <a:p>
            <a:r>
              <a:rPr lang="en-US" b="1" dirty="0"/>
              <a:t>Folic Acid  and Vitamin B12 </a:t>
            </a:r>
          </a:p>
          <a:p>
            <a:pPr lvl="1"/>
            <a:r>
              <a:rPr lang="en-US" dirty="0"/>
              <a:t>Folic Acid – 3.1 – 17.5 ng/ml</a:t>
            </a:r>
          </a:p>
          <a:p>
            <a:pPr lvl="1"/>
            <a:r>
              <a:rPr lang="en-US" dirty="0"/>
              <a:t>Vitamin B12 - &gt;250 pg/ml - (Necessary for full development of the RBC). A decrease in B12 level is associated with gastric malabsorption and gastric disease. Aging is not believed to be a factor for Vitamin B12 decrease, but the incidence of pernicious anemia increases with age.</a:t>
            </a:r>
          </a:p>
          <a:p>
            <a:pPr lvl="2"/>
            <a:r>
              <a:rPr lang="en-US" dirty="0"/>
              <a:t>Folic Acid, a vitamin B complex element, is necessary for RBC and WBC Function.  A Folic Acid decrease indicates protein malnutrition, anemia, and or liver or renal disease.  Alcohol use and certain prescribed drugs can decrease this vitamin as well.  </a:t>
            </a:r>
          </a:p>
          <a:p>
            <a:pPr lvl="2"/>
            <a:r>
              <a:rPr lang="en-US" sz="1800" b="1" dirty="0"/>
              <a:t>NOTE</a:t>
            </a:r>
            <a:r>
              <a:rPr lang="en-US" dirty="0"/>
              <a:t>: Metformin is a common drug used to treat diabetes.  This drug may decrease Vitamin B12 and Folic Acid.   Also, Homocysteine (an inflammatory substance) is reduced if there are adequate levels of Vitamin B12, Folic Acid and B6.</a:t>
            </a:r>
          </a:p>
          <a:p>
            <a:pPr lvl="2"/>
            <a:r>
              <a:rPr lang="en-US" b="1" dirty="0"/>
              <a:t>Increased Folic Acid				Decreased Folic Acid</a:t>
            </a:r>
          </a:p>
          <a:p>
            <a:pPr lvl="3"/>
            <a:r>
              <a:rPr lang="en-US" dirty="0"/>
              <a:t>Overuse of vitamins					Poor nutrition, Anorexia</a:t>
            </a:r>
          </a:p>
          <a:p>
            <a:pPr lvl="3"/>
            <a:r>
              <a:rPr lang="en-US" dirty="0"/>
              <a:t>Leukemia						Malabsorption (Chrohn’s, Celiac’s, Cholestasis)</a:t>
            </a:r>
          </a:p>
          <a:p>
            <a:pPr lvl="3"/>
            <a:r>
              <a:rPr lang="en-US" dirty="0"/>
              <a:t>Vegan/Vegetarian diet				Lymphoma</a:t>
            </a:r>
          </a:p>
          <a:p>
            <a:pPr lvl="3"/>
            <a:r>
              <a:rPr lang="en-US" dirty="0"/>
              <a:t>Vitamin B12 deficiency				Pancreatic Cancer</a:t>
            </a:r>
          </a:p>
          <a:p>
            <a:pPr marL="3657600" lvl="8" indent="0">
              <a:buNone/>
            </a:pPr>
            <a:r>
              <a:rPr lang="en-US" dirty="0"/>
              <a:t>			Pernicious Anemia	</a:t>
            </a:r>
          </a:p>
          <a:p>
            <a:pPr marL="3657600" lvl="8" indent="0">
              <a:buNone/>
            </a:pPr>
            <a:r>
              <a:rPr lang="en-US" dirty="0"/>
              <a:t>			Bowel Resection	</a:t>
            </a:r>
          </a:p>
          <a:p>
            <a:pPr marL="3657600" lvl="8" indent="0">
              <a:buNone/>
            </a:pPr>
            <a:r>
              <a:rPr lang="en-US" dirty="0"/>
              <a:t>			Liver Disease</a:t>
            </a:r>
          </a:p>
          <a:p>
            <a:pPr marL="3657600" lvl="8" indent="0">
              <a:buNone/>
            </a:pPr>
            <a:endParaRPr lang="en-US" dirty="0"/>
          </a:p>
          <a:p>
            <a:pPr marL="3657600" lvl="8" indent="0">
              <a:buNone/>
            </a:pPr>
            <a:endParaRPr lang="en-US" dirty="0"/>
          </a:p>
        </p:txBody>
      </p:sp>
    </p:spTree>
    <p:extLst>
      <p:ext uri="{BB962C8B-B14F-4D97-AF65-F5344CB8AC3E}">
        <p14:creationId xmlns:p14="http://schemas.microsoft.com/office/powerpoint/2010/main" val="134874137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421"/>
            <a:ext cx="8911687" cy="627797"/>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805218"/>
            <a:ext cx="8915400" cy="5923128"/>
          </a:xfrm>
        </p:spPr>
        <p:txBody>
          <a:bodyPr>
            <a:noAutofit/>
          </a:bodyPr>
          <a:lstStyle/>
          <a:p>
            <a:r>
              <a:rPr lang="en-US" b="1" dirty="0"/>
              <a:t>Coagulation – Prothrombin Time (PT) </a:t>
            </a:r>
            <a:r>
              <a:rPr lang="en-US" dirty="0"/>
              <a:t>Prothrombin or factor II aids in clotting process.  The PT test not only measures prothrombin but assess the overall coagulatory cycle.  The Partial Thromboplastin Time (PTT) – verifies blood thinning for heparin products.  The International Normalized Ratio (INR) blood test verifies the results of the PT and is a “standard” value from one lab to another regardless of location. </a:t>
            </a:r>
          </a:p>
          <a:p>
            <a:pPr lvl="1"/>
            <a:r>
              <a:rPr lang="en-US" dirty="0"/>
              <a:t>PT – identifies effectiveness of Coumadin (Warfarin)</a:t>
            </a:r>
          </a:p>
          <a:p>
            <a:pPr lvl="1"/>
            <a:r>
              <a:rPr lang="en-US" dirty="0"/>
              <a:t>Normal – 11.2 – 13.2 seconds with INR 1.0</a:t>
            </a:r>
          </a:p>
          <a:p>
            <a:pPr lvl="1"/>
            <a:r>
              <a:rPr lang="en-US" dirty="0"/>
              <a:t>Therapeutic – 1.5 – 2.0 times normal control</a:t>
            </a:r>
          </a:p>
          <a:p>
            <a:pPr lvl="2"/>
            <a:r>
              <a:rPr lang="en-US" sz="1800" dirty="0"/>
              <a:t>The PT is drawn before the start of Coumadin Therapy and then daily until a maintenance dosage is established.  Thereafter, PT determinations are made at 1 – 4-week intervals, depending on the stability of the person’s therapeutic level.  Abnormal values are usually the result of liver disease, especially cirrhosis, Vitamin K deficiency, or changes in gastric absorption, long-term antibiotic therapy.</a:t>
            </a:r>
          </a:p>
          <a:p>
            <a:pPr lvl="2"/>
            <a:r>
              <a:rPr lang="en-US" sz="1800" b="1" dirty="0"/>
              <a:t>NOTE</a:t>
            </a:r>
            <a:r>
              <a:rPr lang="en-US" sz="1800" dirty="0"/>
              <a:t>: A Low PT may be due to diet or pharmacology considerations.  There are some rare malignancies that can alter the PT and increase the risk of thrombophlebitis. </a:t>
            </a:r>
            <a:r>
              <a:rPr lang="en-US" sz="1800" b="1" dirty="0"/>
              <a:t> </a:t>
            </a:r>
            <a:r>
              <a:rPr lang="en-US" sz="1800" b="1" i="1" u="sng" dirty="0"/>
              <a:t>MOST</a:t>
            </a:r>
            <a:r>
              <a:rPr lang="en-US" sz="1800" b="1" dirty="0"/>
              <a:t> </a:t>
            </a:r>
            <a:r>
              <a:rPr lang="en-US" sz="1800" dirty="0"/>
              <a:t>thrombophlebitis is associated with RBC or Platelet change, not PT changes.</a:t>
            </a:r>
          </a:p>
          <a:p>
            <a:pPr lvl="2"/>
            <a:endParaRPr lang="en-US" sz="2200" dirty="0"/>
          </a:p>
          <a:p>
            <a:pPr marL="0" indent="0">
              <a:buNone/>
            </a:pPr>
            <a:endParaRPr lang="en-US" sz="2200" dirty="0"/>
          </a:p>
        </p:txBody>
      </p:sp>
    </p:spTree>
    <p:extLst>
      <p:ext uri="{BB962C8B-B14F-4D97-AF65-F5344CB8AC3E}">
        <p14:creationId xmlns:p14="http://schemas.microsoft.com/office/powerpoint/2010/main" val="36630555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4716"/>
            <a:ext cx="8911687" cy="709684"/>
          </a:xfrm>
        </p:spPr>
        <p:txBody>
          <a:bodyPr/>
          <a:lstStyle/>
          <a:p>
            <a:r>
              <a:rPr lang="en-US" dirty="0"/>
              <a:t>Laboratory Values</a:t>
            </a:r>
          </a:p>
        </p:txBody>
      </p:sp>
      <p:sp>
        <p:nvSpPr>
          <p:cNvPr id="3" name="Content Placeholder 2"/>
          <p:cNvSpPr>
            <a:spLocks noGrp="1"/>
          </p:cNvSpPr>
          <p:nvPr>
            <p:ph idx="1"/>
          </p:nvPr>
        </p:nvSpPr>
        <p:spPr>
          <a:xfrm>
            <a:off x="2589212" y="914400"/>
            <a:ext cx="8915400" cy="4996822"/>
          </a:xfrm>
        </p:spPr>
        <p:txBody>
          <a:bodyPr/>
          <a:lstStyle/>
          <a:p>
            <a:r>
              <a:rPr lang="en-US" b="1" dirty="0"/>
              <a:t>Coagulation Tests (Continued)</a:t>
            </a:r>
          </a:p>
          <a:p>
            <a:pPr lvl="1"/>
            <a:r>
              <a:rPr lang="en-US" sz="2000" dirty="0"/>
              <a:t>Partial Thromboplastin Time or Activated Partial Thromboplastin Time</a:t>
            </a:r>
          </a:p>
          <a:p>
            <a:pPr lvl="1"/>
            <a:r>
              <a:rPr lang="en-US" sz="2000" dirty="0"/>
              <a:t>PTT – normal - 22.1 – 43.1 sec.</a:t>
            </a:r>
          </a:p>
          <a:p>
            <a:pPr lvl="1"/>
            <a:r>
              <a:rPr lang="en-US" sz="2000" dirty="0"/>
              <a:t>APPT – normal – 25 – 36 sec.</a:t>
            </a:r>
          </a:p>
          <a:p>
            <a:pPr lvl="1"/>
            <a:r>
              <a:rPr lang="en-US" sz="2000" dirty="0"/>
              <a:t>Therapeutic Target for both 1.5 – 2.5 times normal control</a:t>
            </a:r>
          </a:p>
          <a:p>
            <a:pPr lvl="1"/>
            <a:r>
              <a:rPr lang="en-US" sz="2000" dirty="0"/>
              <a:t>International Normalized Ration – (INR)</a:t>
            </a:r>
          </a:p>
          <a:p>
            <a:pPr lvl="2"/>
            <a:r>
              <a:rPr lang="en-US" sz="2000" dirty="0"/>
              <a:t>Normal – 1.0 – 1.50 with the ideal value as close to 1 as possible.</a:t>
            </a:r>
          </a:p>
          <a:p>
            <a:pPr lvl="2"/>
            <a:r>
              <a:rPr lang="en-US" sz="2000" dirty="0"/>
              <a:t>Therapeutic Target – 2.0 – 3.0 (ideally 2.5)</a:t>
            </a:r>
          </a:p>
          <a:p>
            <a:pPr lvl="3"/>
            <a:endParaRPr lang="en-US" dirty="0"/>
          </a:p>
        </p:txBody>
      </p:sp>
    </p:spTree>
    <p:extLst>
      <p:ext uri="{BB962C8B-B14F-4D97-AF65-F5344CB8AC3E}">
        <p14:creationId xmlns:p14="http://schemas.microsoft.com/office/powerpoint/2010/main" val="29654245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8364"/>
            <a:ext cx="8911687" cy="696036"/>
          </a:xfrm>
        </p:spPr>
        <p:txBody>
          <a:bodyPr/>
          <a:lstStyle/>
          <a:p>
            <a:r>
              <a:rPr lang="en-US" dirty="0"/>
              <a:t>Laboratory Values</a:t>
            </a:r>
          </a:p>
        </p:txBody>
      </p:sp>
      <p:sp>
        <p:nvSpPr>
          <p:cNvPr id="3" name="Content Placeholder 2"/>
          <p:cNvSpPr>
            <a:spLocks noGrp="1"/>
          </p:cNvSpPr>
          <p:nvPr>
            <p:ph idx="1"/>
          </p:nvPr>
        </p:nvSpPr>
        <p:spPr>
          <a:xfrm>
            <a:off x="2589212" y="1078173"/>
            <a:ext cx="8915400" cy="4833049"/>
          </a:xfrm>
        </p:spPr>
        <p:txBody>
          <a:bodyPr>
            <a:normAutofit/>
          </a:bodyPr>
          <a:lstStyle/>
          <a:p>
            <a:r>
              <a:rPr lang="en-US" sz="2000" b="1" dirty="0"/>
              <a:t>Coagulation Tests (Continued) –</a:t>
            </a:r>
          </a:p>
          <a:p>
            <a:pPr lvl="1"/>
            <a:r>
              <a:rPr lang="en-US" sz="2000" b="1" dirty="0"/>
              <a:t>Note:</a:t>
            </a:r>
          </a:p>
          <a:p>
            <a:pPr lvl="2"/>
            <a:r>
              <a:rPr lang="en-US" sz="2000" dirty="0"/>
              <a:t>The Risk of serious hemorrhage is high in anticoagulated persons older than 70, especially those people at risk for falls.</a:t>
            </a:r>
          </a:p>
          <a:p>
            <a:pPr lvl="2"/>
            <a:r>
              <a:rPr lang="en-US" sz="2000" dirty="0"/>
              <a:t>Many drugs can inhibit the effect of Coumadin (Warfarin).  Example of some of those drugs include; Sulfonamides, digoxin, cephalosporin's.  Patients should avoid Aspirin, and NSAIDS.  Diets high in vitamin K should be discouraged.</a:t>
            </a:r>
          </a:p>
          <a:p>
            <a:pPr lvl="2"/>
            <a:r>
              <a:rPr lang="en-US" sz="2000" dirty="0"/>
              <a:t>Educate the client to reduce their risk of bleeding.  Avoidance of a straight edged razor, etc.</a:t>
            </a:r>
          </a:p>
          <a:p>
            <a:pPr lvl="2"/>
            <a:r>
              <a:rPr lang="en-US" sz="2000" dirty="0"/>
              <a:t>Periodic urinalysis, stool guaiac, and liver testing should be done.</a:t>
            </a:r>
          </a:p>
        </p:txBody>
      </p:sp>
    </p:spTree>
    <p:extLst>
      <p:ext uri="{BB962C8B-B14F-4D97-AF65-F5344CB8AC3E}">
        <p14:creationId xmlns:p14="http://schemas.microsoft.com/office/powerpoint/2010/main" val="36695023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5"/>
            <a:ext cx="8911687" cy="559559"/>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873456"/>
            <a:ext cx="8915400" cy="5984543"/>
          </a:xfrm>
        </p:spPr>
        <p:txBody>
          <a:bodyPr>
            <a:normAutofit fontScale="92500"/>
          </a:bodyPr>
          <a:lstStyle/>
          <a:p>
            <a:r>
              <a:rPr lang="en-US" sz="2400" b="1" i="1" u="sng" dirty="0"/>
              <a:t>Comprehensive Metabolic Profile Indicators</a:t>
            </a:r>
          </a:p>
          <a:p>
            <a:pPr lvl="1"/>
            <a:r>
              <a:rPr lang="en-US" sz="1800" b="1" dirty="0"/>
              <a:t>Blood Glucose </a:t>
            </a:r>
            <a:r>
              <a:rPr lang="en-US" sz="1800" dirty="0"/>
              <a:t>– Plasma</a:t>
            </a:r>
          </a:p>
          <a:p>
            <a:pPr lvl="2"/>
            <a:r>
              <a:rPr lang="en-US" sz="1800" dirty="0"/>
              <a:t>Normal 70 – 99 mg/dL</a:t>
            </a:r>
          </a:p>
          <a:p>
            <a:pPr lvl="2"/>
            <a:r>
              <a:rPr lang="en-US" sz="1800" dirty="0"/>
              <a:t>Elder Adult – Increase of 1 – 2 mg/dL per decade</a:t>
            </a:r>
          </a:p>
          <a:p>
            <a:pPr lvl="2"/>
            <a:r>
              <a:rPr lang="en-US" sz="1800" dirty="0"/>
              <a:t>Prediabetes – 100 – 125 mg/dL (Note: 40% of adults 50 years or older have prediabetes)</a:t>
            </a:r>
          </a:p>
          <a:p>
            <a:pPr lvl="2"/>
            <a:r>
              <a:rPr lang="en-US" sz="1800" dirty="0"/>
              <a:t>Diabetes Mellitus - &gt;125 mg/dL</a:t>
            </a:r>
          </a:p>
          <a:p>
            <a:pPr lvl="3"/>
            <a:r>
              <a:rPr lang="en-US" sz="1800" dirty="0"/>
              <a:t>Verify by; Glyconated Hemoglobin (HgA1c) or two fasting blood glucose values. Hemoglobin A1c, often abbreviated HgA1c,  is a form of hemoglobin (a blood pigment that carries oxygen) that is bound to glucose. The blood test for HgA1c level is routinely performed in people with type 1 and type 2 diabetes mellitus.</a:t>
            </a:r>
          </a:p>
          <a:p>
            <a:pPr marL="1371600" lvl="3" indent="0">
              <a:buNone/>
            </a:pPr>
            <a:r>
              <a:rPr lang="en-US" sz="1800" dirty="0"/>
              <a:t>There is no information to show that the HgA1c changes with age.</a:t>
            </a:r>
          </a:p>
          <a:p>
            <a:pPr marL="1371600" lvl="3" indent="0">
              <a:buNone/>
            </a:pPr>
            <a:r>
              <a:rPr lang="en-US" sz="1800" dirty="0"/>
              <a:t>	Normal &lt;5.7%</a:t>
            </a:r>
          </a:p>
          <a:p>
            <a:pPr marL="1371600" lvl="3" indent="0">
              <a:buNone/>
            </a:pPr>
            <a:r>
              <a:rPr lang="en-US" sz="1800" dirty="0"/>
              <a:t>	Prediabetes 5.7% - 6.4%</a:t>
            </a:r>
          </a:p>
          <a:p>
            <a:pPr marL="1371600" lvl="3" indent="0">
              <a:buNone/>
            </a:pPr>
            <a:r>
              <a:rPr lang="en-US" sz="1800" dirty="0"/>
              <a:t>	Diabetes &gt;6.5%</a:t>
            </a:r>
          </a:p>
          <a:p>
            <a:pPr marL="1371600" lvl="3" indent="0">
              <a:buNone/>
            </a:pPr>
            <a:r>
              <a:rPr lang="en-US" sz="1800" dirty="0"/>
              <a:t>	Goal for diabetic patients 7% or less</a:t>
            </a:r>
          </a:p>
        </p:txBody>
      </p:sp>
    </p:spTree>
    <p:extLst>
      <p:ext uri="{BB962C8B-B14F-4D97-AF65-F5344CB8AC3E}">
        <p14:creationId xmlns:p14="http://schemas.microsoft.com/office/powerpoint/2010/main" val="3852392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790700"/>
            <a:ext cx="8915400" cy="4927600"/>
          </a:xfrm>
        </p:spPr>
        <p:txBody>
          <a:bodyPr>
            <a:normAutofit/>
          </a:bodyPr>
          <a:lstStyle/>
          <a:p>
            <a:r>
              <a:rPr lang="en-US" b="1" dirty="0"/>
              <a:t>Neurological Conditions –</a:t>
            </a:r>
          </a:p>
          <a:p>
            <a:pPr lvl="1"/>
            <a:r>
              <a:rPr lang="en-US" b="1" dirty="0"/>
              <a:t>Cerebral Vascular Accident (CVA) – The fourth leading cause of death for older adults.  The term “brain attack” has been advocated to raise awareness of the need for rapid emergency treatment.   A stroke occurs when there is limited or no blood flow to the brain.  It is a medical emergency, which can cause permanent damage, and even lead to death.  </a:t>
            </a:r>
          </a:p>
          <a:p>
            <a:pPr lvl="2"/>
            <a:r>
              <a:rPr lang="en-US" b="1" dirty="0"/>
              <a:t>Risk Factors Include :</a:t>
            </a:r>
          </a:p>
          <a:p>
            <a:pPr lvl="3"/>
            <a:r>
              <a:rPr lang="en-US" sz="1400" b="1" dirty="0"/>
              <a:t>Old Age</a:t>
            </a:r>
          </a:p>
          <a:p>
            <a:pPr lvl="3"/>
            <a:r>
              <a:rPr lang="en-US" sz="1400" b="1" dirty="0"/>
              <a:t>High Blood Pressure (the most modifiable risk factor)</a:t>
            </a:r>
          </a:p>
          <a:p>
            <a:pPr lvl="3"/>
            <a:r>
              <a:rPr lang="en-US" sz="1400" b="1" dirty="0"/>
              <a:t>Previous stroke</a:t>
            </a:r>
          </a:p>
          <a:p>
            <a:pPr lvl="3"/>
            <a:r>
              <a:rPr lang="en-US" sz="1400" b="1" dirty="0"/>
              <a:t>TIA (Transient Ischemic Attack)</a:t>
            </a:r>
          </a:p>
          <a:p>
            <a:pPr lvl="3"/>
            <a:r>
              <a:rPr lang="en-US" sz="1400" b="1" dirty="0"/>
              <a:t>Diabetes</a:t>
            </a:r>
          </a:p>
          <a:p>
            <a:pPr lvl="3"/>
            <a:r>
              <a:rPr lang="en-US" sz="1400" b="1" dirty="0"/>
              <a:t>High Cholesterol</a:t>
            </a:r>
          </a:p>
          <a:p>
            <a:pPr lvl="3"/>
            <a:r>
              <a:rPr lang="en-US" sz="1400" b="1" dirty="0"/>
              <a:t>Smoking</a:t>
            </a:r>
          </a:p>
          <a:p>
            <a:pPr lvl="3"/>
            <a:r>
              <a:rPr lang="en-US" sz="1400" b="1" dirty="0"/>
              <a:t>Atrial Fibrillation</a:t>
            </a:r>
          </a:p>
          <a:p>
            <a:pPr lvl="1"/>
            <a:endParaRPr lang="en-US" dirty="0"/>
          </a:p>
        </p:txBody>
      </p:sp>
    </p:spTree>
    <p:extLst>
      <p:ext uri="{BB962C8B-B14F-4D97-AF65-F5344CB8AC3E}">
        <p14:creationId xmlns:p14="http://schemas.microsoft.com/office/powerpoint/2010/main" val="47899651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600501"/>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36979"/>
            <a:ext cx="8915400" cy="6121021"/>
          </a:xfrm>
        </p:spPr>
        <p:txBody>
          <a:bodyPr>
            <a:normAutofit fontScale="92500" lnSpcReduction="10000"/>
          </a:bodyPr>
          <a:lstStyle/>
          <a:p>
            <a:r>
              <a:rPr lang="en-US" sz="2600" b="1" dirty="0"/>
              <a:t>Blood Glucose Levels</a:t>
            </a:r>
            <a:r>
              <a:rPr lang="en-US" sz="2600" dirty="0"/>
              <a:t>: </a:t>
            </a:r>
            <a:r>
              <a:rPr lang="en-US" dirty="0"/>
              <a:t>General Information (continued)</a:t>
            </a:r>
          </a:p>
          <a:p>
            <a:r>
              <a:rPr lang="en-US" b="1" dirty="0"/>
              <a:t>There are three diagnostic categories of diabetes.  </a:t>
            </a:r>
          </a:p>
          <a:p>
            <a:pPr lvl="1"/>
            <a:r>
              <a:rPr lang="en-US" sz="2000" dirty="0"/>
              <a:t>Type I - Juvenile</a:t>
            </a:r>
          </a:p>
          <a:p>
            <a:pPr lvl="1"/>
            <a:r>
              <a:rPr lang="en-US" sz="2000" dirty="0"/>
              <a:t>Type II – Adult Onset</a:t>
            </a:r>
          </a:p>
          <a:p>
            <a:pPr lvl="1"/>
            <a:r>
              <a:rPr lang="en-US" sz="2000" dirty="0"/>
              <a:t>Pre-Diabetes – High normal Blood Glucose or slightly elevated over time.</a:t>
            </a:r>
          </a:p>
          <a:p>
            <a:pPr lvl="2"/>
            <a:r>
              <a:rPr lang="en-US" sz="2000" dirty="0"/>
              <a:t>The HgA1c test measures the mean results of the plasma over about three months.   The HgA1c is a reliable test to show the absence or presence of diabetes as well as the prediabetes risk. </a:t>
            </a:r>
          </a:p>
          <a:p>
            <a:pPr lvl="2"/>
            <a:r>
              <a:rPr lang="en-US" sz="2000" b="1" dirty="0"/>
              <a:t>Signs and Symptoms of Hypoglycemia; </a:t>
            </a:r>
          </a:p>
          <a:p>
            <a:pPr lvl="3"/>
            <a:r>
              <a:rPr lang="en-US" sz="2000" dirty="0"/>
              <a:t>Weakness</a:t>
            </a:r>
          </a:p>
          <a:p>
            <a:pPr lvl="3"/>
            <a:r>
              <a:rPr lang="en-US" sz="2000" dirty="0"/>
              <a:t>Restlessness</a:t>
            </a:r>
          </a:p>
          <a:p>
            <a:pPr lvl="3"/>
            <a:r>
              <a:rPr lang="en-US" sz="2000" dirty="0"/>
              <a:t>Hunger</a:t>
            </a:r>
          </a:p>
          <a:p>
            <a:pPr lvl="3"/>
            <a:r>
              <a:rPr lang="en-US" sz="2000" dirty="0"/>
              <a:t>Nervousness</a:t>
            </a:r>
          </a:p>
          <a:p>
            <a:pPr lvl="3"/>
            <a:r>
              <a:rPr lang="en-US" sz="2000" dirty="0"/>
              <a:t>Sweating</a:t>
            </a:r>
          </a:p>
          <a:p>
            <a:pPr lvl="3"/>
            <a:r>
              <a:rPr lang="en-US" sz="2000" dirty="0"/>
              <a:t>Rapidly decreasing mental alertness in an elderly person</a:t>
            </a:r>
          </a:p>
        </p:txBody>
      </p:sp>
    </p:spTree>
    <p:extLst>
      <p:ext uri="{BB962C8B-B14F-4D97-AF65-F5344CB8AC3E}">
        <p14:creationId xmlns:p14="http://schemas.microsoft.com/office/powerpoint/2010/main" val="161888285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5"/>
            <a:ext cx="8911687" cy="736979"/>
          </a:xfrm>
        </p:spPr>
        <p:txBody>
          <a:bodyPr>
            <a:normAutofit/>
          </a:bodyPr>
          <a:lstStyle/>
          <a:p>
            <a:r>
              <a:rPr lang="en-US" dirty="0"/>
              <a:t>Laboratory Values</a:t>
            </a:r>
          </a:p>
        </p:txBody>
      </p:sp>
      <p:sp>
        <p:nvSpPr>
          <p:cNvPr id="3" name="Content Placeholder 2"/>
          <p:cNvSpPr>
            <a:spLocks noGrp="1"/>
          </p:cNvSpPr>
          <p:nvPr>
            <p:ph idx="1"/>
          </p:nvPr>
        </p:nvSpPr>
        <p:spPr>
          <a:xfrm>
            <a:off x="2589212" y="887103"/>
            <a:ext cx="8915400" cy="5800299"/>
          </a:xfrm>
        </p:spPr>
        <p:txBody>
          <a:bodyPr>
            <a:normAutofit/>
          </a:bodyPr>
          <a:lstStyle/>
          <a:p>
            <a:r>
              <a:rPr lang="en-US" sz="2800" b="1" dirty="0"/>
              <a:t>Blood Glucose </a:t>
            </a:r>
            <a:r>
              <a:rPr lang="en-US" sz="2800" dirty="0"/>
              <a:t>(Continued)</a:t>
            </a:r>
          </a:p>
          <a:p>
            <a:pPr lvl="1"/>
            <a:r>
              <a:rPr lang="en-US" sz="2800" dirty="0"/>
              <a:t>Hypoglycemia may be caused by;</a:t>
            </a:r>
          </a:p>
          <a:p>
            <a:pPr lvl="2"/>
            <a:r>
              <a:rPr lang="en-US" sz="2800" dirty="0"/>
              <a:t>Beta-blockers </a:t>
            </a:r>
            <a:r>
              <a:rPr lang="en-US" sz="2400" dirty="0"/>
              <a:t>(Metoprolol)</a:t>
            </a:r>
          </a:p>
          <a:p>
            <a:pPr lvl="2"/>
            <a:r>
              <a:rPr lang="en-US" sz="2800" dirty="0"/>
              <a:t>Ethanol (</a:t>
            </a:r>
            <a:r>
              <a:rPr lang="en-US" sz="2400" dirty="0"/>
              <a:t>Alcohol)</a:t>
            </a:r>
          </a:p>
          <a:p>
            <a:pPr lvl="2"/>
            <a:r>
              <a:rPr lang="en-US" sz="2800" dirty="0"/>
              <a:t>Clofibrate </a:t>
            </a:r>
            <a:r>
              <a:rPr lang="en-US" sz="2400" dirty="0"/>
              <a:t>(Atromid-S) Decreases Cholesterol</a:t>
            </a:r>
          </a:p>
          <a:p>
            <a:pPr lvl="2"/>
            <a:r>
              <a:rPr lang="en-US" sz="2800" dirty="0"/>
              <a:t>Monoamine Oxidase Inhibitors (MAOI’s) increase neurotransmitters like dopamine, serotonin, norepinephrine. </a:t>
            </a:r>
            <a:r>
              <a:rPr lang="en-US" sz="2400" dirty="0"/>
              <a:t>(Example: Marplan)</a:t>
            </a:r>
          </a:p>
          <a:p>
            <a:pPr lvl="2"/>
            <a:r>
              <a:rPr lang="en-US" sz="2800" dirty="0"/>
              <a:t>Strenuous exercise</a:t>
            </a:r>
          </a:p>
          <a:p>
            <a:pPr lvl="2"/>
            <a:r>
              <a:rPr lang="en-US" sz="2800" dirty="0"/>
              <a:t>Failure to refrigerate the blood sample and analyze it within a few hours of collection.</a:t>
            </a:r>
          </a:p>
          <a:p>
            <a:pPr lvl="1"/>
            <a:endParaRPr lang="en-US" sz="2800" dirty="0"/>
          </a:p>
        </p:txBody>
      </p:sp>
    </p:spTree>
    <p:extLst>
      <p:ext uri="{BB962C8B-B14F-4D97-AF65-F5344CB8AC3E}">
        <p14:creationId xmlns:p14="http://schemas.microsoft.com/office/powerpoint/2010/main" val="426413293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422"/>
            <a:ext cx="8911687" cy="668740"/>
          </a:xfrm>
        </p:spPr>
        <p:txBody>
          <a:bodyPr/>
          <a:lstStyle/>
          <a:p>
            <a:r>
              <a:rPr lang="en-US" dirty="0"/>
              <a:t>Laboratory Values</a:t>
            </a:r>
          </a:p>
        </p:txBody>
      </p:sp>
      <p:sp>
        <p:nvSpPr>
          <p:cNvPr id="3" name="Content Placeholder 2"/>
          <p:cNvSpPr>
            <a:spLocks noGrp="1"/>
          </p:cNvSpPr>
          <p:nvPr>
            <p:ph idx="1"/>
          </p:nvPr>
        </p:nvSpPr>
        <p:spPr>
          <a:xfrm>
            <a:off x="2589212" y="846161"/>
            <a:ext cx="8915400" cy="5841241"/>
          </a:xfrm>
        </p:spPr>
        <p:txBody>
          <a:bodyPr>
            <a:normAutofit fontScale="92500" lnSpcReduction="10000"/>
          </a:bodyPr>
          <a:lstStyle/>
          <a:p>
            <a:r>
              <a:rPr lang="en-US" sz="2200" b="1" dirty="0"/>
              <a:t>Blood Glucose</a:t>
            </a:r>
            <a:r>
              <a:rPr lang="en-US" dirty="0"/>
              <a:t> (Continued) –</a:t>
            </a:r>
          </a:p>
          <a:p>
            <a:pPr lvl="1"/>
            <a:r>
              <a:rPr lang="en-US" sz="1800" b="1" dirty="0"/>
              <a:t>Signs and Symptoms of Hyperglycemia include</a:t>
            </a:r>
            <a:r>
              <a:rPr lang="en-US" sz="1800" dirty="0"/>
              <a:t>:</a:t>
            </a:r>
          </a:p>
          <a:p>
            <a:pPr lvl="2"/>
            <a:r>
              <a:rPr lang="en-US" sz="1800" dirty="0"/>
              <a:t>600mg/dL or greater can be life-threatening</a:t>
            </a:r>
          </a:p>
          <a:p>
            <a:pPr lvl="2"/>
            <a:r>
              <a:rPr lang="en-US" sz="1800" dirty="0"/>
              <a:t>Plasma glucose greater than 160 – 180 mg/dL is the average renal threshold but can result in glycosuria (Glucose in the Urine) in older adults.</a:t>
            </a:r>
          </a:p>
          <a:p>
            <a:pPr lvl="2"/>
            <a:r>
              <a:rPr lang="en-US" sz="1800" dirty="0"/>
              <a:t>Note: As people age there is a lack of symptoms of hyperglycemia such as; Urinary Frequency, Dehydration, and weakness.</a:t>
            </a:r>
          </a:p>
          <a:p>
            <a:pPr lvl="2"/>
            <a:endParaRPr lang="en-US" sz="1800" dirty="0"/>
          </a:p>
          <a:p>
            <a:pPr marL="914400" lvl="2" indent="0">
              <a:buNone/>
            </a:pPr>
            <a:r>
              <a:rPr lang="en-US" sz="1800" b="1" dirty="0"/>
              <a:t>Hyperglycemia May be Caused By</a:t>
            </a:r>
            <a:r>
              <a:rPr lang="en-US" sz="1800" dirty="0"/>
              <a:t>;</a:t>
            </a:r>
          </a:p>
          <a:p>
            <a:pPr marL="914400" lvl="2" indent="0">
              <a:buNone/>
            </a:pPr>
            <a:r>
              <a:rPr lang="en-US" sz="1800" dirty="0"/>
              <a:t>	Chlorthalidone				Epinephrine</a:t>
            </a:r>
          </a:p>
          <a:p>
            <a:pPr marL="914400" lvl="2" indent="0">
              <a:buNone/>
            </a:pPr>
            <a:r>
              <a:rPr lang="en-US" sz="1800" dirty="0"/>
              <a:t>	Thiazide Diuretics				Nicotinic Acid</a:t>
            </a:r>
          </a:p>
          <a:p>
            <a:pPr marL="914400" lvl="2" indent="0">
              <a:buNone/>
            </a:pPr>
            <a:r>
              <a:rPr lang="en-US" sz="1800" dirty="0"/>
              <a:t>	Furosemide					Corticosteroids</a:t>
            </a:r>
          </a:p>
          <a:p>
            <a:pPr marL="914400" lvl="2" indent="0">
              <a:buNone/>
            </a:pPr>
            <a:r>
              <a:rPr lang="en-US" sz="1800" dirty="0"/>
              <a:t>	Oral Contraceptives			Illness/Infection</a:t>
            </a:r>
          </a:p>
          <a:p>
            <a:pPr marL="914400" lvl="2" indent="0">
              <a:buNone/>
            </a:pPr>
            <a:r>
              <a:rPr lang="en-US" sz="1800" dirty="0"/>
              <a:t>	Benzodiazepines</a:t>
            </a:r>
          </a:p>
          <a:p>
            <a:pPr marL="914400" lvl="2" indent="0">
              <a:buNone/>
            </a:pPr>
            <a:r>
              <a:rPr lang="en-US" sz="1800" dirty="0"/>
              <a:t>	Phenothiazines</a:t>
            </a:r>
          </a:p>
          <a:p>
            <a:pPr marL="914400" lvl="2" indent="0">
              <a:buNone/>
            </a:pPr>
            <a:r>
              <a:rPr lang="en-US" sz="1800" dirty="0"/>
              <a:t>	Lithium</a:t>
            </a:r>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363408931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3774"/>
            <a:ext cx="8911687" cy="600502"/>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64275"/>
            <a:ext cx="8915400" cy="5813945"/>
          </a:xfrm>
        </p:spPr>
        <p:txBody>
          <a:bodyPr/>
          <a:lstStyle/>
          <a:p>
            <a:r>
              <a:rPr lang="en-US" b="1" dirty="0"/>
              <a:t>Electrolytes</a:t>
            </a:r>
            <a:r>
              <a:rPr lang="en-US" dirty="0"/>
              <a:t> </a:t>
            </a:r>
            <a:r>
              <a:rPr lang="en-US" sz="2000" dirty="0"/>
              <a:t>– Values for electrolytes are the same for young and old.  The two main electrolytes are Sodium and Potassium.  Sodium is primarily present in extracellular fluid (outside the cell) and potassium is inside the cell (intracellular).  </a:t>
            </a:r>
          </a:p>
          <a:p>
            <a:r>
              <a:rPr lang="en-US" sz="2000" b="1" dirty="0"/>
              <a:t>Note</a:t>
            </a:r>
            <a:r>
              <a:rPr lang="en-US" sz="2000" dirty="0"/>
              <a:t>: When a positive electrolyte moves from extracellular to intracellular areas, a negative electrolyte will follow.  </a:t>
            </a:r>
          </a:p>
          <a:p>
            <a:pPr lvl="1"/>
            <a:r>
              <a:rPr lang="en-US" sz="2000" b="1" dirty="0"/>
              <a:t>NOTE</a:t>
            </a:r>
            <a:r>
              <a:rPr lang="en-US" sz="2000" dirty="0"/>
              <a:t>:  There is research that supports low magnesium is a risk for diabetes or elevated glucose and increased lipoproteins (cholesterol and triglycerides).</a:t>
            </a:r>
          </a:p>
          <a:p>
            <a:pPr lvl="1"/>
            <a:r>
              <a:rPr lang="en-US" sz="2000" b="1" dirty="0"/>
              <a:t>Common electrolyte related causes in the elderly are:</a:t>
            </a:r>
          </a:p>
          <a:p>
            <a:pPr lvl="2"/>
            <a:r>
              <a:rPr lang="en-US" sz="2000" dirty="0"/>
              <a:t>Hypernatremia</a:t>
            </a:r>
          </a:p>
          <a:p>
            <a:pPr lvl="2"/>
            <a:r>
              <a:rPr lang="en-US" sz="2000" dirty="0"/>
              <a:t>Hyponatremia</a:t>
            </a:r>
          </a:p>
          <a:p>
            <a:pPr lvl="2"/>
            <a:r>
              <a:rPr lang="en-US" sz="2000" dirty="0"/>
              <a:t>Hypokalemia</a:t>
            </a:r>
          </a:p>
          <a:p>
            <a:pPr lvl="2"/>
            <a:endParaRPr lang="en-US" sz="2000" dirty="0"/>
          </a:p>
        </p:txBody>
      </p:sp>
    </p:spTree>
    <p:extLst>
      <p:ext uri="{BB962C8B-B14F-4D97-AF65-F5344CB8AC3E}">
        <p14:creationId xmlns:p14="http://schemas.microsoft.com/office/powerpoint/2010/main" val="138975369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1069"/>
            <a:ext cx="8911687" cy="736979"/>
          </a:xfrm>
        </p:spPr>
        <p:txBody>
          <a:bodyPr/>
          <a:lstStyle/>
          <a:p>
            <a:r>
              <a:rPr lang="en-US" dirty="0"/>
              <a:t>Laboratory</a:t>
            </a:r>
          </a:p>
        </p:txBody>
      </p:sp>
      <p:sp>
        <p:nvSpPr>
          <p:cNvPr id="3" name="Content Placeholder 2"/>
          <p:cNvSpPr>
            <a:spLocks noGrp="1"/>
          </p:cNvSpPr>
          <p:nvPr>
            <p:ph idx="1"/>
          </p:nvPr>
        </p:nvSpPr>
        <p:spPr>
          <a:xfrm>
            <a:off x="2589212" y="928048"/>
            <a:ext cx="8915400" cy="5929952"/>
          </a:xfrm>
        </p:spPr>
        <p:txBody>
          <a:bodyPr>
            <a:normAutofit lnSpcReduction="10000"/>
          </a:bodyPr>
          <a:lstStyle/>
          <a:p>
            <a:r>
              <a:rPr lang="en-US" sz="2000" b="1" dirty="0"/>
              <a:t>Sodium, Serum </a:t>
            </a:r>
            <a:r>
              <a:rPr lang="en-US" sz="2000" dirty="0"/>
              <a:t>– Normal 136 – 145 mEq/L</a:t>
            </a:r>
          </a:p>
          <a:p>
            <a:r>
              <a:rPr lang="en-US" sz="2000" dirty="0"/>
              <a:t>Elderly people are at increased risk of serum sodium imbalance.  Decreased sodium levels cause water excretion and increased levels cause retention.  Sodium levels also influences acid-base balance.</a:t>
            </a:r>
          </a:p>
          <a:p>
            <a:r>
              <a:rPr lang="en-US" sz="2000" b="1" dirty="0"/>
              <a:t>Symptoms of Hyponatremia</a:t>
            </a:r>
          </a:p>
          <a:p>
            <a:pPr lvl="1"/>
            <a:r>
              <a:rPr lang="en-US" sz="2000" dirty="0"/>
              <a:t>Fatigue					</a:t>
            </a:r>
          </a:p>
          <a:p>
            <a:pPr lvl="1"/>
            <a:r>
              <a:rPr lang="en-US" sz="2000" dirty="0"/>
              <a:t>Headache				</a:t>
            </a:r>
          </a:p>
          <a:p>
            <a:pPr lvl="1"/>
            <a:r>
              <a:rPr lang="en-US" sz="2000" dirty="0"/>
              <a:t>Restlessness				</a:t>
            </a:r>
          </a:p>
          <a:p>
            <a:pPr lvl="1"/>
            <a:r>
              <a:rPr lang="en-US" sz="2000" dirty="0"/>
              <a:t>Decreased skin turgor</a:t>
            </a:r>
          </a:p>
          <a:p>
            <a:pPr lvl="1"/>
            <a:r>
              <a:rPr lang="en-US" sz="2000" dirty="0"/>
              <a:t>Nausea</a:t>
            </a:r>
          </a:p>
          <a:p>
            <a:pPr lvl="1"/>
            <a:r>
              <a:rPr lang="en-US" sz="2000" dirty="0"/>
              <a:t>Muscle Cramps/ Tremors</a:t>
            </a:r>
          </a:p>
          <a:p>
            <a:pPr lvl="1"/>
            <a:r>
              <a:rPr lang="en-US" sz="2000" dirty="0"/>
              <a:t>Disorientation/Seizures</a:t>
            </a:r>
          </a:p>
          <a:p>
            <a:pPr lvl="1"/>
            <a:r>
              <a:rPr lang="en-US" sz="2000" dirty="0"/>
              <a:t>Confusion</a:t>
            </a:r>
          </a:p>
          <a:p>
            <a:pPr lvl="1"/>
            <a:r>
              <a:rPr lang="en-US" sz="2000" dirty="0"/>
              <a:t>Coma/Death</a:t>
            </a:r>
          </a:p>
          <a:p>
            <a:pPr lvl="1"/>
            <a:endParaRPr lang="en-US" dirty="0"/>
          </a:p>
          <a:p>
            <a:endParaRPr lang="en-US" dirty="0"/>
          </a:p>
        </p:txBody>
      </p:sp>
    </p:spTree>
    <p:extLst>
      <p:ext uri="{BB962C8B-B14F-4D97-AF65-F5344CB8AC3E}">
        <p14:creationId xmlns:p14="http://schemas.microsoft.com/office/powerpoint/2010/main" val="30303252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9"/>
            <a:ext cx="8911687" cy="559558"/>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696037"/>
            <a:ext cx="8915400" cy="6455390"/>
          </a:xfrm>
        </p:spPr>
        <p:txBody>
          <a:bodyPr>
            <a:noAutofit/>
          </a:bodyPr>
          <a:lstStyle/>
          <a:p>
            <a:r>
              <a:rPr lang="en-US" sz="2400" b="1" dirty="0"/>
              <a:t>Sodium </a:t>
            </a:r>
            <a:r>
              <a:rPr lang="en-US" dirty="0"/>
              <a:t>(Continued)</a:t>
            </a:r>
          </a:p>
          <a:p>
            <a:pPr lvl="1"/>
            <a:r>
              <a:rPr lang="en-US" sz="1800" b="1" dirty="0"/>
              <a:t>Causes of Hyponatremia</a:t>
            </a:r>
          </a:p>
          <a:p>
            <a:pPr lvl="2"/>
            <a:r>
              <a:rPr lang="en-US" sz="1800" dirty="0"/>
              <a:t>Vomiting/Diarrhea</a:t>
            </a:r>
          </a:p>
          <a:p>
            <a:pPr lvl="2"/>
            <a:r>
              <a:rPr lang="en-US" sz="1800" dirty="0"/>
              <a:t>Renal Disorders</a:t>
            </a:r>
          </a:p>
          <a:p>
            <a:pPr lvl="2"/>
            <a:r>
              <a:rPr lang="en-US" sz="1800" dirty="0"/>
              <a:t>Diuretics</a:t>
            </a:r>
          </a:p>
          <a:p>
            <a:pPr lvl="2"/>
            <a:r>
              <a:rPr lang="en-US" sz="1800" dirty="0"/>
              <a:t>Congestive Heart Failure</a:t>
            </a:r>
          </a:p>
          <a:p>
            <a:pPr lvl="2"/>
            <a:r>
              <a:rPr lang="en-US" sz="1800" dirty="0"/>
              <a:t>Cirrhosis</a:t>
            </a:r>
          </a:p>
          <a:p>
            <a:pPr lvl="2"/>
            <a:r>
              <a:rPr lang="en-US" sz="1800" dirty="0"/>
              <a:t>Over-hydration</a:t>
            </a:r>
          </a:p>
          <a:p>
            <a:pPr lvl="2"/>
            <a:r>
              <a:rPr lang="en-US" sz="1800" dirty="0"/>
              <a:t>Adrenal insufficiency</a:t>
            </a:r>
          </a:p>
          <a:p>
            <a:pPr lvl="2"/>
            <a:r>
              <a:rPr lang="en-US" sz="1800" dirty="0"/>
              <a:t>Use of nutritional support without additional sodium</a:t>
            </a:r>
          </a:p>
          <a:p>
            <a:pPr lvl="2"/>
            <a:r>
              <a:rPr lang="en-US" sz="1800" dirty="0"/>
              <a:t>Syndrome of inappropriate antidiuretic hormone secretion associated with numerous drugs and disease. SIADH is a condition that causes your body to make too much antidiuretic hormone (ADH). ADH is a chemical that helps keep the right balance of fluids in your body. Increased ADH may cause too much water to remain inside your body.</a:t>
            </a:r>
          </a:p>
        </p:txBody>
      </p:sp>
    </p:spTree>
    <p:extLst>
      <p:ext uri="{BB962C8B-B14F-4D97-AF65-F5344CB8AC3E}">
        <p14:creationId xmlns:p14="http://schemas.microsoft.com/office/powerpoint/2010/main" val="11533485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4716"/>
            <a:ext cx="8911687" cy="559559"/>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64275"/>
            <a:ext cx="8915400" cy="5909480"/>
          </a:xfrm>
        </p:spPr>
        <p:txBody>
          <a:bodyPr/>
          <a:lstStyle/>
          <a:p>
            <a:r>
              <a:rPr lang="en-US" b="1" dirty="0"/>
              <a:t>Sodium</a:t>
            </a:r>
            <a:r>
              <a:rPr lang="en-US" dirty="0"/>
              <a:t> (Continued) –</a:t>
            </a:r>
          </a:p>
          <a:p>
            <a:pPr lvl="1"/>
            <a:r>
              <a:rPr lang="en-US" sz="2000" b="1" dirty="0"/>
              <a:t>Hypernatremia</a:t>
            </a:r>
            <a:r>
              <a:rPr lang="en-US" sz="2000" dirty="0"/>
              <a:t> – A Na+ concentration of &gt;146 mEqL is a result of a deficit of body water relative to total sodium content and is usually caused by dehydration.  </a:t>
            </a:r>
          </a:p>
          <a:p>
            <a:pPr lvl="2"/>
            <a:r>
              <a:rPr lang="en-US" sz="1600" b="1" dirty="0"/>
              <a:t>Symptoms of Hypernatremia			Causes of Hypernatremia</a:t>
            </a:r>
          </a:p>
          <a:p>
            <a:pPr lvl="3"/>
            <a:r>
              <a:rPr lang="en-US" sz="1600" dirty="0"/>
              <a:t>Weakness						Inadequate fluid intake</a:t>
            </a:r>
          </a:p>
          <a:p>
            <a:pPr lvl="3"/>
            <a:r>
              <a:rPr lang="en-US" sz="1600" dirty="0"/>
              <a:t>Thirst							Diarrhea</a:t>
            </a:r>
          </a:p>
          <a:p>
            <a:pPr lvl="3"/>
            <a:r>
              <a:rPr lang="en-US" sz="1600" dirty="0"/>
              <a:t>Restlessness					Polyuria due to DM</a:t>
            </a:r>
          </a:p>
          <a:p>
            <a:pPr lvl="3"/>
            <a:r>
              <a:rPr lang="en-US" sz="1600" dirty="0"/>
              <a:t>Dry, sticky mucous membranes	Diuretics/ Edema</a:t>
            </a:r>
          </a:p>
          <a:p>
            <a:pPr lvl="3"/>
            <a:r>
              <a:rPr lang="en-US" sz="1600" dirty="0"/>
              <a:t>Flushed skin						Water loss from fever/tachypnea</a:t>
            </a:r>
          </a:p>
          <a:p>
            <a:pPr lvl="3"/>
            <a:r>
              <a:rPr lang="en-US" sz="1600" dirty="0"/>
              <a:t>Oliguria						Hypertension</a:t>
            </a:r>
          </a:p>
          <a:p>
            <a:pPr lvl="3"/>
            <a:r>
              <a:rPr lang="en-US" sz="1600" dirty="0"/>
              <a:t>Diminished reflexes				Dyspnea</a:t>
            </a:r>
          </a:p>
          <a:p>
            <a:pPr marL="1371600" lvl="3" indent="0">
              <a:buNone/>
            </a:pPr>
            <a:r>
              <a:rPr lang="en-US" sz="1600" dirty="0"/>
              <a:t>								Kidney Disease</a:t>
            </a:r>
          </a:p>
          <a:p>
            <a:pPr marL="1371600" lvl="3" indent="0">
              <a:buNone/>
            </a:pPr>
            <a:r>
              <a:rPr lang="en-US" sz="1600" dirty="0"/>
              <a:t>NOTE: Causes of Excess Sodium concentration include; Increased dietary intake, Aldosteronism, IV infusion of NSS for treatment of fluid loss or shock.</a:t>
            </a:r>
          </a:p>
        </p:txBody>
      </p:sp>
    </p:spTree>
    <p:extLst>
      <p:ext uri="{BB962C8B-B14F-4D97-AF65-F5344CB8AC3E}">
        <p14:creationId xmlns:p14="http://schemas.microsoft.com/office/powerpoint/2010/main" val="987825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5534"/>
            <a:ext cx="8911687" cy="627797"/>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23331"/>
            <a:ext cx="8915400" cy="5950424"/>
          </a:xfrm>
        </p:spPr>
        <p:txBody>
          <a:bodyPr/>
          <a:lstStyle/>
          <a:p>
            <a:r>
              <a:rPr lang="en-US" sz="2400" b="1" dirty="0"/>
              <a:t>Potassium, Serum </a:t>
            </a:r>
            <a:r>
              <a:rPr lang="en-US" dirty="0"/>
              <a:t>– Normal 3.5 – 5.0 mEq/L</a:t>
            </a:r>
          </a:p>
          <a:p>
            <a:pPr lvl="1"/>
            <a:r>
              <a:rPr lang="en-US" sz="1800" dirty="0"/>
              <a:t>Potassium is integral to cardiac and skeletal muscles.  Potassium also helps regulate acid-base balance, enzyme activity, and kidney function.  Potassium deficiency happens quickly because the body has no effective way of conserving it.</a:t>
            </a:r>
          </a:p>
          <a:p>
            <a:pPr lvl="1"/>
            <a:r>
              <a:rPr lang="en-US" sz="1800" b="1" dirty="0"/>
              <a:t>Signs/ Symptoms of Hypokalemia 		Causes of Hypokalemia</a:t>
            </a:r>
          </a:p>
          <a:p>
            <a:pPr lvl="2"/>
            <a:r>
              <a:rPr lang="en-US" sz="1800" dirty="0"/>
              <a:t>Mental Confusion					Diuretics</a:t>
            </a:r>
          </a:p>
          <a:p>
            <a:pPr lvl="2"/>
            <a:r>
              <a:rPr lang="en-US" sz="1800" dirty="0"/>
              <a:t>Rapid, weak, irregular pulse		Diarrhea</a:t>
            </a:r>
          </a:p>
          <a:p>
            <a:pPr lvl="2"/>
            <a:r>
              <a:rPr lang="en-US" sz="1800" dirty="0"/>
              <a:t>Hypotension						Vomiting</a:t>
            </a:r>
          </a:p>
          <a:p>
            <a:pPr lvl="2"/>
            <a:r>
              <a:rPr lang="en-US" sz="1800" dirty="0"/>
              <a:t>Anorexia							Renal Tubular Acidosis</a:t>
            </a:r>
          </a:p>
          <a:p>
            <a:pPr lvl="2"/>
            <a:r>
              <a:rPr lang="en-US" sz="1800" dirty="0"/>
              <a:t>Decreased Reflexes				Malnutrition</a:t>
            </a:r>
          </a:p>
          <a:p>
            <a:pPr lvl="2"/>
            <a:r>
              <a:rPr lang="en-US" sz="1800" dirty="0"/>
              <a:t>Muscle Weakness					Urinary K+ loss through</a:t>
            </a:r>
          </a:p>
          <a:p>
            <a:pPr lvl="2"/>
            <a:r>
              <a:rPr lang="en-US" sz="1800" dirty="0"/>
              <a:t>Paresthesia							glycosuria/ketonuria													and hyperaldosteronism</a:t>
            </a:r>
          </a:p>
          <a:p>
            <a:pPr marL="914400" lvl="2" indent="0">
              <a:buNone/>
            </a:pPr>
            <a:r>
              <a:rPr lang="en-US" sz="1800" dirty="0"/>
              <a:t>											</a:t>
            </a:r>
          </a:p>
        </p:txBody>
      </p:sp>
    </p:spTree>
    <p:extLst>
      <p:ext uri="{BB962C8B-B14F-4D97-AF65-F5344CB8AC3E}">
        <p14:creationId xmlns:p14="http://schemas.microsoft.com/office/powerpoint/2010/main" val="338427355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1069"/>
            <a:ext cx="8911687" cy="736979"/>
          </a:xfrm>
        </p:spPr>
        <p:txBody>
          <a:bodyPr/>
          <a:lstStyle/>
          <a:p>
            <a:r>
              <a:rPr lang="en-US" dirty="0"/>
              <a:t>Laboratory Values</a:t>
            </a:r>
          </a:p>
        </p:txBody>
      </p:sp>
      <p:sp>
        <p:nvSpPr>
          <p:cNvPr id="3" name="Content Placeholder 2"/>
          <p:cNvSpPr>
            <a:spLocks noGrp="1"/>
          </p:cNvSpPr>
          <p:nvPr>
            <p:ph idx="1"/>
          </p:nvPr>
        </p:nvSpPr>
        <p:spPr>
          <a:xfrm>
            <a:off x="2589212" y="832513"/>
            <a:ext cx="8915400" cy="5078709"/>
          </a:xfrm>
        </p:spPr>
        <p:txBody>
          <a:bodyPr>
            <a:normAutofit/>
          </a:bodyPr>
          <a:lstStyle/>
          <a:p>
            <a:r>
              <a:rPr lang="en-US" b="1" dirty="0"/>
              <a:t>Signs/Symptoms Hyperkalemia		Causes of Hyperkalemia</a:t>
            </a:r>
          </a:p>
          <a:p>
            <a:pPr lvl="1"/>
            <a:r>
              <a:rPr lang="en-US" sz="1800" dirty="0"/>
              <a:t>Weakness						Renal Failure</a:t>
            </a:r>
          </a:p>
          <a:p>
            <a:pPr lvl="1"/>
            <a:r>
              <a:rPr lang="en-US" sz="1800" dirty="0"/>
              <a:t>Malaise							Cell damage from burns</a:t>
            </a:r>
          </a:p>
          <a:p>
            <a:pPr lvl="1"/>
            <a:r>
              <a:rPr lang="en-US" sz="1800" dirty="0"/>
              <a:t>Nausea							Injuries</a:t>
            </a:r>
          </a:p>
          <a:p>
            <a:pPr lvl="1"/>
            <a:r>
              <a:rPr lang="en-US" sz="1800" dirty="0"/>
              <a:t>Diarrhea							Chemotherapy</a:t>
            </a:r>
          </a:p>
          <a:p>
            <a:pPr lvl="1"/>
            <a:r>
              <a:rPr lang="en-US" sz="1800" dirty="0"/>
              <a:t>Muscle irritability					Acidosis</a:t>
            </a:r>
          </a:p>
          <a:p>
            <a:pPr lvl="1"/>
            <a:r>
              <a:rPr lang="en-US" sz="1800" dirty="0"/>
              <a:t>Oliguria							Addisons’Disease (See Next Slide)</a:t>
            </a:r>
          </a:p>
          <a:p>
            <a:pPr lvl="1"/>
            <a:r>
              <a:rPr lang="en-US" sz="1800" dirty="0"/>
              <a:t>Bradycardia						Diabetes Mellitus</a:t>
            </a:r>
          </a:p>
          <a:p>
            <a:pPr lvl="1"/>
            <a:endParaRPr lang="en-US" sz="1800" dirty="0"/>
          </a:p>
          <a:p>
            <a:pPr lvl="2"/>
            <a:r>
              <a:rPr lang="en-US" sz="1800" dirty="0"/>
              <a:t>Drugs Affecting Serum Potassium – Furosemide, NSAID’s, Beta-Blockers.</a:t>
            </a:r>
          </a:p>
        </p:txBody>
      </p:sp>
    </p:spTree>
    <p:extLst>
      <p:ext uri="{BB962C8B-B14F-4D97-AF65-F5344CB8AC3E}">
        <p14:creationId xmlns:p14="http://schemas.microsoft.com/office/powerpoint/2010/main" val="6664971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5534"/>
            <a:ext cx="8911687" cy="791570"/>
          </a:xfrm>
        </p:spPr>
        <p:txBody>
          <a:bodyPr/>
          <a:lstStyle/>
          <a:p>
            <a:r>
              <a:rPr lang="en-US" dirty="0"/>
              <a:t>Laboratory Values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5654" y="887104"/>
            <a:ext cx="7833815" cy="5868537"/>
          </a:xfrm>
        </p:spPr>
      </p:pic>
    </p:spTree>
    <p:extLst>
      <p:ext uri="{BB962C8B-B14F-4D97-AF65-F5344CB8AC3E}">
        <p14:creationId xmlns:p14="http://schemas.microsoft.com/office/powerpoint/2010/main" val="1133420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803400"/>
            <a:ext cx="8915400" cy="5054600"/>
          </a:xfrm>
        </p:spPr>
        <p:txBody>
          <a:bodyPr>
            <a:normAutofit/>
          </a:bodyPr>
          <a:lstStyle/>
          <a:p>
            <a:r>
              <a:rPr lang="en-US" sz="1600" b="1" dirty="0"/>
              <a:t>Neurological Conditions (continued)</a:t>
            </a:r>
          </a:p>
          <a:p>
            <a:pPr lvl="1"/>
            <a:r>
              <a:rPr lang="en-US" b="1" dirty="0"/>
              <a:t>Stroke is the leading cause of serious long-term disability and/or physical impairment (memory, senses, motor skills, language/communication).</a:t>
            </a:r>
          </a:p>
          <a:p>
            <a:pPr lvl="1"/>
            <a:r>
              <a:rPr lang="en-US" b="1" dirty="0"/>
              <a:t>Strokes classified as Type;</a:t>
            </a:r>
          </a:p>
          <a:p>
            <a:pPr lvl="2"/>
            <a:r>
              <a:rPr lang="en-US" sz="1600" b="1" u="sng" dirty="0"/>
              <a:t>Ischemic</a:t>
            </a:r>
            <a:r>
              <a:rPr lang="en-US" sz="1600" b="1" dirty="0"/>
              <a:t> – The most common type of stroke, occur when the blood supply to a part of the brain is suddenly interrupted.  These are generally caused by a clot in a blood vessel.  </a:t>
            </a:r>
          </a:p>
          <a:p>
            <a:pPr lvl="2"/>
            <a:r>
              <a:rPr lang="en-US" sz="1600" b="1" u="sng" dirty="0"/>
              <a:t>Hemorrhagic</a:t>
            </a:r>
            <a:r>
              <a:rPr lang="en-US" sz="1600" b="1" dirty="0"/>
              <a:t> – These occur when there is bleeding in the brain tissue or cranial vault.  This can occur with brain trauma, aneurysms (weakening/bulging of a blood vessel) or  uncontrolled HTN.  </a:t>
            </a:r>
          </a:p>
          <a:p>
            <a:pPr lvl="3"/>
            <a:r>
              <a:rPr lang="en-US" sz="1600" b="1" dirty="0"/>
              <a:t>NOTE: Depending on the location of the stroke, there can be right or left sided weakness.  If the stroke occurs in the right hemisphere of the brain, the let side is generally affected and vice versa.</a:t>
            </a:r>
          </a:p>
          <a:p>
            <a:pPr lvl="3"/>
            <a:r>
              <a:rPr lang="en-US" sz="1600" b="1" dirty="0"/>
              <a:t>Rehabilitation for a stroke client begins as soon as possible.  The purpose for quick onset of rehabilitation is to prevent complications of the stroke such as contractures, and skin breakdown.  </a:t>
            </a:r>
          </a:p>
        </p:txBody>
      </p:sp>
    </p:spTree>
    <p:extLst>
      <p:ext uri="{BB962C8B-B14F-4D97-AF65-F5344CB8AC3E}">
        <p14:creationId xmlns:p14="http://schemas.microsoft.com/office/powerpoint/2010/main" val="352869946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682388"/>
          </a:xfrm>
        </p:spPr>
        <p:txBody>
          <a:bodyPr/>
          <a:lstStyle/>
          <a:p>
            <a:r>
              <a:rPr lang="en-US" dirty="0"/>
              <a:t>Laboratory Values</a:t>
            </a:r>
          </a:p>
        </p:txBody>
      </p:sp>
      <p:sp>
        <p:nvSpPr>
          <p:cNvPr id="3" name="Content Placeholder 2"/>
          <p:cNvSpPr>
            <a:spLocks noGrp="1"/>
          </p:cNvSpPr>
          <p:nvPr>
            <p:ph idx="1"/>
          </p:nvPr>
        </p:nvSpPr>
        <p:spPr>
          <a:xfrm>
            <a:off x="2589212" y="791570"/>
            <a:ext cx="8915400" cy="5964072"/>
          </a:xfrm>
        </p:spPr>
        <p:txBody>
          <a:bodyPr/>
          <a:lstStyle/>
          <a:p>
            <a:r>
              <a:rPr lang="en-US" sz="2400" b="1" dirty="0"/>
              <a:t>Calcium, Plasma </a:t>
            </a:r>
            <a:r>
              <a:rPr lang="en-US" dirty="0"/>
              <a:t>– Normal 9 – 10.5 mg/dL</a:t>
            </a:r>
          </a:p>
          <a:p>
            <a:r>
              <a:rPr lang="en-US" b="1" dirty="0"/>
              <a:t>General Information</a:t>
            </a:r>
          </a:p>
          <a:p>
            <a:pPr lvl="1"/>
            <a:r>
              <a:rPr lang="en-US" dirty="0"/>
              <a:t>As people age, calcium absorption becomes less efficient.</a:t>
            </a:r>
          </a:p>
          <a:p>
            <a:pPr lvl="1"/>
            <a:r>
              <a:rPr lang="en-US" dirty="0"/>
              <a:t>Inadequate dietary calcium is associated with bone loss that begins in the 40’s.</a:t>
            </a:r>
          </a:p>
          <a:p>
            <a:pPr lvl="1"/>
            <a:r>
              <a:rPr lang="en-US" dirty="0"/>
              <a:t>Calcium helps to regulate and promote neuromuscular and enzyme activity, skeletal development, and blood coagulation.</a:t>
            </a:r>
          </a:p>
          <a:p>
            <a:pPr lvl="1"/>
            <a:r>
              <a:rPr lang="en-US" dirty="0"/>
              <a:t>Parathyroid Hormone, Vitamin D, calcitonin, and adrenal steroids control calcium blood levels.</a:t>
            </a:r>
          </a:p>
          <a:p>
            <a:pPr lvl="1"/>
            <a:r>
              <a:rPr lang="en-US" dirty="0"/>
              <a:t>Almost ALL the body’s calcium is stored in the bones and teeth.</a:t>
            </a:r>
          </a:p>
          <a:p>
            <a:pPr lvl="2"/>
            <a:r>
              <a:rPr lang="en-US" sz="2000" b="1" dirty="0"/>
              <a:t>Signs and Symptoms of Hypocalcemia  </a:t>
            </a:r>
          </a:p>
          <a:p>
            <a:pPr lvl="3"/>
            <a:r>
              <a:rPr lang="en-US" sz="2000" dirty="0"/>
              <a:t>Circumorally and peripheral numbness</a:t>
            </a:r>
          </a:p>
          <a:p>
            <a:pPr lvl="3"/>
            <a:r>
              <a:rPr lang="en-US" sz="2000" dirty="0"/>
              <a:t>Muscle twitching/Facial muscle spasm</a:t>
            </a:r>
          </a:p>
          <a:p>
            <a:pPr lvl="3"/>
            <a:r>
              <a:rPr lang="en-US" sz="2000" dirty="0"/>
              <a:t>Muscle cramping</a:t>
            </a:r>
          </a:p>
          <a:p>
            <a:pPr lvl="3"/>
            <a:r>
              <a:rPr lang="en-US" sz="2000" dirty="0"/>
              <a:t>Seizures</a:t>
            </a:r>
          </a:p>
          <a:p>
            <a:pPr lvl="3"/>
            <a:r>
              <a:rPr lang="en-US" sz="2000" dirty="0"/>
              <a:t>Dysrhythmias</a:t>
            </a:r>
          </a:p>
          <a:p>
            <a:pPr lvl="3"/>
            <a:endParaRPr lang="en-US" sz="2000" dirty="0"/>
          </a:p>
        </p:txBody>
      </p:sp>
    </p:spTree>
    <p:extLst>
      <p:ext uri="{BB962C8B-B14F-4D97-AF65-F5344CB8AC3E}">
        <p14:creationId xmlns:p14="http://schemas.microsoft.com/office/powerpoint/2010/main" val="39066424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3773"/>
            <a:ext cx="8911687" cy="641445"/>
          </a:xfrm>
        </p:spPr>
        <p:txBody>
          <a:bodyPr/>
          <a:lstStyle/>
          <a:p>
            <a:r>
              <a:rPr lang="en-US" dirty="0"/>
              <a:t>Laboratory Values</a:t>
            </a:r>
          </a:p>
        </p:txBody>
      </p:sp>
      <p:sp>
        <p:nvSpPr>
          <p:cNvPr id="3" name="Content Placeholder 2"/>
          <p:cNvSpPr>
            <a:spLocks noGrp="1"/>
          </p:cNvSpPr>
          <p:nvPr>
            <p:ph idx="1"/>
          </p:nvPr>
        </p:nvSpPr>
        <p:spPr>
          <a:xfrm>
            <a:off x="2589212" y="805218"/>
            <a:ext cx="8915400" cy="5106004"/>
          </a:xfrm>
        </p:spPr>
        <p:txBody>
          <a:bodyPr/>
          <a:lstStyle/>
          <a:p>
            <a:r>
              <a:rPr lang="en-US" sz="2000" b="1" dirty="0"/>
              <a:t>Calcium, Plasma </a:t>
            </a:r>
            <a:r>
              <a:rPr lang="en-US" dirty="0"/>
              <a:t>(Continued) –</a:t>
            </a:r>
          </a:p>
          <a:p>
            <a:pPr lvl="1"/>
            <a:r>
              <a:rPr lang="en-US" sz="1800" b="1" dirty="0"/>
              <a:t>Signs/Symptoms Hypercalcemia    	Causes of Hypercalcemia</a:t>
            </a:r>
          </a:p>
          <a:p>
            <a:pPr lvl="2"/>
            <a:r>
              <a:rPr lang="en-US" dirty="0"/>
              <a:t>Hypertension							Hyperparathyroidism</a:t>
            </a:r>
          </a:p>
          <a:p>
            <a:pPr lvl="2"/>
            <a:r>
              <a:rPr lang="en-US" dirty="0"/>
              <a:t>Bone Pain							Thiazide Diuretics</a:t>
            </a:r>
          </a:p>
          <a:p>
            <a:pPr lvl="2"/>
            <a:r>
              <a:rPr lang="en-US" dirty="0"/>
              <a:t>Muscle Hypotonicity					Cancer</a:t>
            </a:r>
          </a:p>
          <a:p>
            <a:pPr lvl="2"/>
            <a:r>
              <a:rPr lang="en-US" dirty="0"/>
              <a:t>Nausea/Vomiting						Addison’s Disease</a:t>
            </a:r>
          </a:p>
          <a:p>
            <a:pPr lvl="2"/>
            <a:r>
              <a:rPr lang="en-US" dirty="0"/>
              <a:t>Dehydration							Hyperthyroidism</a:t>
            </a:r>
          </a:p>
          <a:p>
            <a:pPr lvl="2"/>
            <a:r>
              <a:rPr lang="en-US" dirty="0"/>
              <a:t>Mental Confusion						Paget’s Disease</a:t>
            </a:r>
          </a:p>
          <a:p>
            <a:pPr lvl="2"/>
            <a:r>
              <a:rPr lang="en-US" dirty="0"/>
              <a:t>Coma								Immobilization</a:t>
            </a:r>
          </a:p>
          <a:p>
            <a:pPr lvl="2"/>
            <a:r>
              <a:rPr lang="en-US" dirty="0"/>
              <a:t>Cardiac Arrest						Excessive Intake of Vitamin D</a:t>
            </a:r>
          </a:p>
          <a:p>
            <a:pPr marL="3657600" lvl="8" indent="0">
              <a:buNone/>
            </a:pPr>
            <a:r>
              <a:rPr lang="en-US" dirty="0"/>
              <a:t>			Androgens, progestins, estrogens</a:t>
            </a:r>
          </a:p>
          <a:p>
            <a:pPr marL="3657600" lvl="8" indent="0">
              <a:buNone/>
            </a:pPr>
            <a:r>
              <a:rPr lang="en-US" dirty="0"/>
              <a:t>			Calcium containing antacids</a:t>
            </a:r>
          </a:p>
          <a:p>
            <a:pPr marL="3657600" lvl="8" indent="0">
              <a:buNone/>
            </a:pPr>
            <a:r>
              <a:rPr lang="en-US" dirty="0"/>
              <a:t>			Lithium Carbonate</a:t>
            </a:r>
          </a:p>
        </p:txBody>
      </p:sp>
    </p:spTree>
    <p:extLst>
      <p:ext uri="{BB962C8B-B14F-4D97-AF65-F5344CB8AC3E}">
        <p14:creationId xmlns:p14="http://schemas.microsoft.com/office/powerpoint/2010/main" val="6647468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8364"/>
            <a:ext cx="8911687" cy="750627"/>
          </a:xfrm>
        </p:spPr>
        <p:txBody>
          <a:bodyPr/>
          <a:lstStyle/>
          <a:p>
            <a:r>
              <a:rPr lang="en-US" dirty="0"/>
              <a:t>Laboratory Values</a:t>
            </a:r>
          </a:p>
        </p:txBody>
      </p:sp>
      <p:sp>
        <p:nvSpPr>
          <p:cNvPr id="3" name="Content Placeholder 2"/>
          <p:cNvSpPr>
            <a:spLocks noGrp="1"/>
          </p:cNvSpPr>
          <p:nvPr>
            <p:ph idx="1"/>
          </p:nvPr>
        </p:nvSpPr>
        <p:spPr>
          <a:xfrm>
            <a:off x="2589212" y="818865"/>
            <a:ext cx="8915400" cy="5841241"/>
          </a:xfrm>
        </p:spPr>
        <p:txBody>
          <a:bodyPr>
            <a:normAutofit/>
          </a:bodyPr>
          <a:lstStyle/>
          <a:p>
            <a:r>
              <a:rPr lang="en-US" sz="2400" b="1" dirty="0"/>
              <a:t>Chloride, Serum</a:t>
            </a:r>
            <a:r>
              <a:rPr lang="en-US" sz="2400" dirty="0"/>
              <a:t>; Normal – 98 – 106</a:t>
            </a:r>
          </a:p>
          <a:p>
            <a:pPr lvl="1"/>
            <a:r>
              <a:rPr lang="en-US" sz="2400" dirty="0"/>
              <a:t>Chloride interacts with sodium to maintain the osmotic pressure (The osmotic pressure of a solution is the pressure difference needed to stop the flow of solvent across a semipermeable membrane) of the blood. Chloride is important for maintaining the acid-base balance in the body. Low Chloride corresponds to low Sodium and potassium levels.</a:t>
            </a:r>
          </a:p>
          <a:p>
            <a:r>
              <a:rPr lang="en-US" sz="2400" b="1" dirty="0"/>
              <a:t>Phosphate, Serum</a:t>
            </a:r>
            <a:r>
              <a:rPr lang="en-US" sz="2400" dirty="0"/>
              <a:t>;	 Normal 3 – 4.5 mg/dL</a:t>
            </a:r>
          </a:p>
          <a:p>
            <a:pPr lvl="1"/>
            <a:r>
              <a:rPr lang="en-US" sz="2400" dirty="0"/>
              <a:t>Phosphate assists in regulating Calcium levels, Carbohydrate, and lipid metabolism, and acid-base balance. Adequate levels of Vitamin D are necessary for absorption of phosphates from the intestine.  About 85% of phosphate is found in the bone.</a:t>
            </a:r>
          </a:p>
        </p:txBody>
      </p:sp>
    </p:spTree>
    <p:extLst>
      <p:ext uri="{BB962C8B-B14F-4D97-AF65-F5344CB8AC3E}">
        <p14:creationId xmlns:p14="http://schemas.microsoft.com/office/powerpoint/2010/main" val="34050785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573206"/>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77922"/>
            <a:ext cx="8915400" cy="6080078"/>
          </a:xfrm>
        </p:spPr>
        <p:txBody>
          <a:bodyPr/>
          <a:lstStyle/>
          <a:p>
            <a:r>
              <a:rPr lang="en-US" sz="1600" b="1" dirty="0"/>
              <a:t>End Products of Metabolism –</a:t>
            </a:r>
          </a:p>
          <a:p>
            <a:pPr lvl="1"/>
            <a:r>
              <a:rPr lang="en-US" b="1" dirty="0"/>
              <a:t>Blood Urea Nitrogen (BUN), Serum </a:t>
            </a:r>
            <a:r>
              <a:rPr lang="en-US" dirty="0"/>
              <a:t>– Normal 8 – 25 mg/dL</a:t>
            </a:r>
          </a:p>
          <a:p>
            <a:pPr lvl="1"/>
            <a:r>
              <a:rPr lang="en-US" dirty="0"/>
              <a:t>Elderly adults have a slight increase as renal function decreases with age.</a:t>
            </a:r>
          </a:p>
          <a:p>
            <a:pPr marL="457200" lvl="1" indent="0">
              <a:buNone/>
            </a:pPr>
            <a:r>
              <a:rPr lang="en-US" dirty="0"/>
              <a:t>	 If &gt; 28 -30 then additional blood tests are recommended.</a:t>
            </a:r>
          </a:p>
          <a:p>
            <a:pPr marL="457200" lvl="1" indent="0">
              <a:buNone/>
            </a:pPr>
            <a:r>
              <a:rPr lang="en-US" dirty="0"/>
              <a:t>Note: BUN is the MAIN end product of protein metabolism.  BUN levels reflect protein intake, liver function, and kidney excretory capacity.  Keep in mind that elderly adults usually have a decreased protein intake, which means their BUN could be normal even with impaired kidney function.</a:t>
            </a:r>
          </a:p>
          <a:p>
            <a:pPr marL="457200" lvl="1" indent="0">
              <a:buNone/>
            </a:pPr>
            <a:r>
              <a:rPr lang="en-US" dirty="0"/>
              <a:t>	</a:t>
            </a:r>
            <a:r>
              <a:rPr lang="en-US" b="1" dirty="0"/>
              <a:t>Note:  </a:t>
            </a:r>
            <a:r>
              <a:rPr lang="en-US" dirty="0"/>
              <a:t>Elevation of BUN with an elevation of serum Creatinine suggests dehydration.</a:t>
            </a:r>
          </a:p>
          <a:p>
            <a:pPr marL="457200" lvl="1" indent="0">
              <a:buNone/>
            </a:pPr>
            <a:r>
              <a:rPr lang="en-US" b="1" u="sng" dirty="0"/>
              <a:t>Causes of Increased BUN					Causes of Decreased BUN</a:t>
            </a:r>
          </a:p>
          <a:p>
            <a:pPr marL="457200" lvl="1" indent="0">
              <a:buNone/>
            </a:pPr>
            <a:r>
              <a:rPr lang="en-US" dirty="0"/>
              <a:t>Renal disease, GI Bleed					End Stage Liver Disease</a:t>
            </a:r>
          </a:p>
          <a:p>
            <a:pPr marL="457200" lvl="1" indent="0">
              <a:buNone/>
            </a:pPr>
            <a:r>
              <a:rPr lang="en-US" dirty="0"/>
              <a:t> Reduction Renal blood flow				Malnutrition</a:t>
            </a:r>
          </a:p>
          <a:p>
            <a:pPr marL="457200" lvl="1" indent="0">
              <a:buNone/>
            </a:pPr>
            <a:r>
              <a:rPr lang="en-US" dirty="0"/>
              <a:t>Urinary Tract Obstruction					Over hydration</a:t>
            </a:r>
          </a:p>
          <a:p>
            <a:pPr marL="457200" lvl="1" indent="0">
              <a:buNone/>
            </a:pPr>
            <a:r>
              <a:rPr lang="en-US" dirty="0"/>
              <a:t>Protein Catabolism (Starvation, burns)		Chloramphenicol use (Anti-infective)</a:t>
            </a:r>
          </a:p>
          <a:p>
            <a:pPr marL="457200" lvl="1" indent="0">
              <a:buNone/>
            </a:pPr>
            <a:r>
              <a:rPr lang="en-US" dirty="0"/>
              <a:t>Medications (Aminoglycosides, methicillin)</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80012703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5"/>
            <a:ext cx="8911687" cy="655093"/>
          </a:xfrm>
        </p:spPr>
        <p:txBody>
          <a:bodyPr/>
          <a:lstStyle/>
          <a:p>
            <a:r>
              <a:rPr lang="en-US" dirty="0"/>
              <a:t>Laboratory Values</a:t>
            </a:r>
          </a:p>
        </p:txBody>
      </p:sp>
      <p:sp>
        <p:nvSpPr>
          <p:cNvPr id="3" name="Content Placeholder 2"/>
          <p:cNvSpPr>
            <a:spLocks noGrp="1"/>
          </p:cNvSpPr>
          <p:nvPr>
            <p:ph idx="1"/>
          </p:nvPr>
        </p:nvSpPr>
        <p:spPr>
          <a:xfrm>
            <a:off x="2589212" y="805218"/>
            <a:ext cx="8915400" cy="6052782"/>
          </a:xfrm>
        </p:spPr>
        <p:txBody>
          <a:bodyPr/>
          <a:lstStyle/>
          <a:p>
            <a:r>
              <a:rPr lang="en-US" sz="2400" b="1" dirty="0"/>
              <a:t>Creatinine, Serum </a:t>
            </a:r>
            <a:r>
              <a:rPr lang="en-US" dirty="0"/>
              <a:t>– </a:t>
            </a:r>
          </a:p>
          <a:p>
            <a:pPr lvl="1"/>
            <a:r>
              <a:rPr lang="en-US" dirty="0"/>
              <a:t>Normal Male – 0.6 – 1.5 mg/dL</a:t>
            </a:r>
          </a:p>
          <a:p>
            <a:pPr lvl="1"/>
            <a:r>
              <a:rPr lang="en-US" dirty="0"/>
              <a:t>Normal Female – 0.6 – 1.1</a:t>
            </a:r>
          </a:p>
          <a:p>
            <a:pPr lvl="1"/>
            <a:r>
              <a:rPr lang="en-US" dirty="0"/>
              <a:t>Older Adult – Values decrease as muscle mass decreases and renal function changes.</a:t>
            </a:r>
          </a:p>
          <a:p>
            <a:pPr lvl="2"/>
            <a:r>
              <a:rPr lang="en-US" sz="1600" b="1" dirty="0"/>
              <a:t>Note: </a:t>
            </a:r>
            <a:r>
              <a:rPr lang="en-US" sz="1600" dirty="0"/>
              <a:t>Levels &gt; 5.0 mg/dL indicate a more than 50% decrease in nephron function.</a:t>
            </a:r>
          </a:p>
          <a:p>
            <a:pPr lvl="2"/>
            <a:r>
              <a:rPr lang="en-US" sz="1600" dirty="0"/>
              <a:t>Creatinine clearance (24-hour urine test is used to determine) declines by almost 10% per decade after the age of 40 and is more reliable than the BUN and serum creatinine level.</a:t>
            </a:r>
          </a:p>
          <a:p>
            <a:pPr lvl="2"/>
            <a:r>
              <a:rPr lang="en-US" sz="1600" dirty="0"/>
              <a:t>In the elderly creatinine clearance is important for determining the dose for drugs that are cleared by the kidney to avoid drug toxicity.</a:t>
            </a:r>
          </a:p>
          <a:p>
            <a:pPr lvl="2"/>
            <a:r>
              <a:rPr lang="en-US" sz="2000" b="1" dirty="0"/>
              <a:t>Causes of increased serum creatinine include;</a:t>
            </a:r>
          </a:p>
          <a:p>
            <a:pPr marL="1371600" lvl="3" indent="0">
              <a:buNone/>
            </a:pPr>
            <a:r>
              <a:rPr lang="en-US" sz="1800" dirty="0"/>
              <a:t>Renal Disease			Use of Ascorbic Acid</a:t>
            </a:r>
          </a:p>
          <a:p>
            <a:pPr marL="1371600" lvl="3" indent="0">
              <a:buNone/>
            </a:pPr>
            <a:r>
              <a:rPr lang="en-US" sz="1800" dirty="0"/>
              <a:t>Diabetic Acidosis		Barbiturates</a:t>
            </a:r>
          </a:p>
          <a:p>
            <a:pPr marL="1371600" lvl="3" indent="0">
              <a:buNone/>
            </a:pPr>
            <a:r>
              <a:rPr lang="en-US" sz="1800" dirty="0"/>
              <a:t>Starvation				Diuretics</a:t>
            </a:r>
          </a:p>
          <a:p>
            <a:pPr marL="1371600" lvl="3" indent="0">
              <a:buNone/>
            </a:pPr>
            <a:r>
              <a:rPr lang="en-US" sz="1800" dirty="0"/>
              <a:t>Muscle Disease			Hyperthyroidism</a:t>
            </a:r>
          </a:p>
          <a:p>
            <a:pPr marL="1371600" lvl="3" indent="0">
              <a:buNone/>
            </a:pPr>
            <a:endParaRPr lang="en-US" sz="1800" dirty="0"/>
          </a:p>
          <a:p>
            <a:pPr lvl="3"/>
            <a:endParaRPr lang="en-US" sz="2000" b="1" dirty="0"/>
          </a:p>
        </p:txBody>
      </p:sp>
    </p:spTree>
    <p:extLst>
      <p:ext uri="{BB962C8B-B14F-4D97-AF65-F5344CB8AC3E}">
        <p14:creationId xmlns:p14="http://schemas.microsoft.com/office/powerpoint/2010/main" val="34546901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1069"/>
            <a:ext cx="8911687" cy="600501"/>
          </a:xfrm>
        </p:spPr>
        <p:txBody>
          <a:bodyPr>
            <a:normAutofit fontScale="90000"/>
          </a:bodyPr>
          <a:lstStyle/>
          <a:p>
            <a:r>
              <a:rPr lang="en-US" dirty="0"/>
              <a:t>Laboratory Values and Older Adults</a:t>
            </a:r>
          </a:p>
        </p:txBody>
      </p:sp>
      <p:sp>
        <p:nvSpPr>
          <p:cNvPr id="3" name="Content Placeholder 2"/>
          <p:cNvSpPr>
            <a:spLocks noGrp="1"/>
          </p:cNvSpPr>
          <p:nvPr>
            <p:ph idx="1"/>
          </p:nvPr>
        </p:nvSpPr>
        <p:spPr>
          <a:xfrm>
            <a:off x="2589212" y="914400"/>
            <a:ext cx="8915400" cy="4996822"/>
          </a:xfrm>
        </p:spPr>
        <p:txBody>
          <a:bodyPr>
            <a:normAutofit/>
          </a:bodyPr>
          <a:lstStyle/>
          <a:p>
            <a:r>
              <a:rPr lang="en-US" sz="2400" b="1" dirty="0"/>
              <a:t>Bilirubin, </a:t>
            </a:r>
            <a:r>
              <a:rPr lang="en-US" sz="2400" dirty="0"/>
              <a:t>Serum</a:t>
            </a:r>
            <a:r>
              <a:rPr lang="en-US" sz="2400" b="1" dirty="0"/>
              <a:t> </a:t>
            </a:r>
            <a:r>
              <a:rPr lang="en-US" sz="2400" dirty="0"/>
              <a:t>– </a:t>
            </a:r>
          </a:p>
          <a:p>
            <a:pPr lvl="1"/>
            <a:r>
              <a:rPr lang="en-US" sz="2400" dirty="0"/>
              <a:t>Total – 0.1 – 1.0 mg/dL</a:t>
            </a:r>
          </a:p>
          <a:p>
            <a:pPr lvl="1"/>
            <a:r>
              <a:rPr lang="en-US" sz="2400" dirty="0"/>
              <a:t>Direct – 0.0 – 0.4 mg/dL</a:t>
            </a:r>
          </a:p>
          <a:p>
            <a:pPr lvl="1"/>
            <a:r>
              <a:rPr lang="en-US" sz="2400" dirty="0"/>
              <a:t>Indirect – 0.1 – 1.0 mg/dL</a:t>
            </a:r>
          </a:p>
          <a:p>
            <a:pPr lvl="2"/>
            <a:r>
              <a:rPr lang="en-US" sz="2400" dirty="0"/>
              <a:t>Bilirubin is the major product of hemoglobin breakdown and is excreted as a pigment in bile.  The Direct Bilirubin value increases with an obstruction of the flow of bile through the biliary system.  </a:t>
            </a:r>
          </a:p>
          <a:p>
            <a:pPr lvl="2"/>
            <a:r>
              <a:rPr lang="en-US" sz="2400" dirty="0"/>
              <a:t>Note: Levodopa may cause a false increase in bilirubin.  </a:t>
            </a:r>
          </a:p>
        </p:txBody>
      </p:sp>
    </p:spTree>
    <p:extLst>
      <p:ext uri="{BB962C8B-B14F-4D97-AF65-F5344CB8AC3E}">
        <p14:creationId xmlns:p14="http://schemas.microsoft.com/office/powerpoint/2010/main" val="11471430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5660"/>
            <a:ext cx="8911687" cy="627797"/>
          </a:xfrm>
        </p:spPr>
        <p:txBody>
          <a:bodyPr>
            <a:normAutofit fontScale="90000"/>
          </a:bodyPr>
          <a:lstStyle/>
          <a:p>
            <a:r>
              <a:rPr lang="en-US" dirty="0"/>
              <a:t>Laboratory Values and Older Adults</a:t>
            </a:r>
          </a:p>
        </p:txBody>
      </p:sp>
      <p:sp>
        <p:nvSpPr>
          <p:cNvPr id="3" name="Content Placeholder 2"/>
          <p:cNvSpPr>
            <a:spLocks noGrp="1"/>
          </p:cNvSpPr>
          <p:nvPr>
            <p:ph idx="1"/>
          </p:nvPr>
        </p:nvSpPr>
        <p:spPr>
          <a:xfrm>
            <a:off x="2589212" y="777922"/>
            <a:ext cx="8915400" cy="6080078"/>
          </a:xfrm>
        </p:spPr>
        <p:txBody>
          <a:bodyPr/>
          <a:lstStyle/>
          <a:p>
            <a:r>
              <a:rPr lang="en-US" sz="2000" b="1" dirty="0"/>
              <a:t>Uric Acid </a:t>
            </a:r>
            <a:r>
              <a:rPr lang="en-US" dirty="0"/>
              <a:t>– the end metabolite of purines (foods that elevate the blood acidity).</a:t>
            </a:r>
          </a:p>
          <a:p>
            <a:r>
              <a:rPr lang="en-US" b="1" dirty="0"/>
              <a:t>Hyperuricemia</a:t>
            </a:r>
            <a:r>
              <a:rPr lang="en-US" dirty="0"/>
              <a:t> – High Uric Acid in the blood can lead to Gouty Arthritis (All joints can be affected, specifically the foot/Great Toe), renal impairment, CHF, anemia, polycythemia, neoplasms, and psoriasis.</a:t>
            </a:r>
          </a:p>
          <a:p>
            <a:pPr lvl="1"/>
            <a:r>
              <a:rPr lang="en-US" dirty="0"/>
              <a:t>Men 3.6 – 8.0 mg/dL</a:t>
            </a:r>
          </a:p>
          <a:p>
            <a:pPr lvl="1"/>
            <a:r>
              <a:rPr lang="en-US" dirty="0"/>
              <a:t>Women 2.3 – 6.0 mg/dL</a:t>
            </a:r>
          </a:p>
          <a:p>
            <a:pPr lvl="1"/>
            <a:r>
              <a:rPr lang="en-US" dirty="0"/>
              <a:t>Older Male 2.0 – 8.5 mg/dL</a:t>
            </a:r>
          </a:p>
          <a:p>
            <a:pPr lvl="1"/>
            <a:r>
              <a:rPr lang="en-US" dirty="0"/>
              <a:t>Older Female 2.0 – 8.0 mg/dL</a:t>
            </a:r>
          </a:p>
          <a:p>
            <a:pPr lvl="2"/>
            <a:r>
              <a:rPr lang="en-US" sz="1800" b="1" dirty="0"/>
              <a:t>Causes of elevated uric acid level</a:t>
            </a:r>
            <a:r>
              <a:rPr lang="en-US" sz="1800" dirty="0"/>
              <a:t>;</a:t>
            </a:r>
          </a:p>
          <a:p>
            <a:pPr marL="914400" lvl="2" indent="0">
              <a:buNone/>
            </a:pPr>
            <a:r>
              <a:rPr lang="en-US" dirty="0"/>
              <a:t>	</a:t>
            </a:r>
            <a:r>
              <a:rPr lang="en-US" sz="1800" dirty="0"/>
              <a:t>Foods High in purines (organ meat, red meats, seafood)</a:t>
            </a:r>
          </a:p>
          <a:p>
            <a:pPr marL="914400" lvl="2" indent="0">
              <a:buNone/>
            </a:pPr>
            <a:r>
              <a:rPr lang="en-US" sz="1800" dirty="0"/>
              <a:t>	Diuretics</a:t>
            </a:r>
          </a:p>
          <a:p>
            <a:pPr marL="914400" lvl="2" indent="0">
              <a:buNone/>
            </a:pPr>
            <a:r>
              <a:rPr lang="en-US" sz="1800" dirty="0"/>
              <a:t>	Excess Alcohol use</a:t>
            </a:r>
          </a:p>
          <a:p>
            <a:pPr marL="914400" lvl="2" indent="0">
              <a:buNone/>
            </a:pPr>
            <a:r>
              <a:rPr lang="en-US" sz="1800" dirty="0"/>
              <a:t>	Chemotherapy</a:t>
            </a:r>
          </a:p>
          <a:p>
            <a:pPr marL="914400" lvl="2" indent="0">
              <a:buNone/>
            </a:pPr>
            <a:r>
              <a:rPr lang="en-US" sz="1800" dirty="0"/>
              <a:t>	Menopause</a:t>
            </a:r>
          </a:p>
          <a:p>
            <a:pPr marL="914400" lvl="2" indent="0">
              <a:buNone/>
            </a:pPr>
            <a:r>
              <a:rPr lang="en-US" sz="1800" dirty="0"/>
              <a:t>	Starvation</a:t>
            </a:r>
          </a:p>
          <a:p>
            <a:pPr marL="914400" lvl="2" indent="0">
              <a:buNone/>
            </a:pPr>
            <a:endParaRPr lang="en-US" sz="1800" dirty="0"/>
          </a:p>
          <a:p>
            <a:pPr lvl="2"/>
            <a:endParaRPr lang="en-US" dirty="0"/>
          </a:p>
        </p:txBody>
      </p:sp>
    </p:spTree>
    <p:extLst>
      <p:ext uri="{BB962C8B-B14F-4D97-AF65-F5344CB8AC3E}">
        <p14:creationId xmlns:p14="http://schemas.microsoft.com/office/powerpoint/2010/main" val="19801094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627797"/>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64275"/>
            <a:ext cx="8915400" cy="6093725"/>
          </a:xfrm>
        </p:spPr>
        <p:txBody>
          <a:bodyPr>
            <a:normAutofit/>
          </a:bodyPr>
          <a:lstStyle/>
          <a:p>
            <a:r>
              <a:rPr lang="en-US" sz="2000" b="1" dirty="0"/>
              <a:t>Liver Function Tests </a:t>
            </a:r>
            <a:r>
              <a:rPr lang="en-US" dirty="0"/>
              <a:t>– Most liver function tests remain unchanged with age, although a slight increase may be noted in the 7</a:t>
            </a:r>
            <a:r>
              <a:rPr lang="en-US" baseline="30000" dirty="0"/>
              <a:t>th</a:t>
            </a:r>
            <a:r>
              <a:rPr lang="en-US" dirty="0"/>
              <a:t> – 9</a:t>
            </a:r>
            <a:r>
              <a:rPr lang="en-US" baseline="30000" dirty="0"/>
              <a:t>th</a:t>
            </a:r>
            <a:r>
              <a:rPr lang="en-US" dirty="0"/>
              <a:t> decade of life.</a:t>
            </a:r>
          </a:p>
          <a:p>
            <a:pPr marL="0" indent="0">
              <a:buNone/>
            </a:pPr>
            <a:r>
              <a:rPr lang="en-US" dirty="0"/>
              <a:t>      A False elevations in the ALT may be due to narcotic analgesic use and/ or     	barbiturate use.</a:t>
            </a:r>
          </a:p>
          <a:p>
            <a:pPr lvl="1"/>
            <a:r>
              <a:rPr lang="en-US" dirty="0"/>
              <a:t>Alanine Aminotransferase (ALT) – an enzyme necessary for tissue energy production.  It is a specific indicator of liver cell damage.</a:t>
            </a:r>
          </a:p>
          <a:p>
            <a:pPr lvl="1"/>
            <a:r>
              <a:rPr lang="en-US" dirty="0"/>
              <a:t>Normal 10 – 56 U/L </a:t>
            </a:r>
          </a:p>
          <a:p>
            <a:pPr lvl="2"/>
            <a:r>
              <a:rPr lang="en-US" sz="1800" b="1" dirty="0"/>
              <a:t>Causes of Elevated ALT;</a:t>
            </a:r>
          </a:p>
          <a:p>
            <a:pPr lvl="3"/>
            <a:r>
              <a:rPr lang="en-US" sz="2000" dirty="0"/>
              <a:t>Fatty Liver Disease/ Cirrhosis			</a:t>
            </a:r>
          </a:p>
          <a:p>
            <a:pPr lvl="3"/>
            <a:r>
              <a:rPr lang="en-US" sz="2000" dirty="0"/>
              <a:t>Tuberculosis						Trauma</a:t>
            </a:r>
          </a:p>
          <a:p>
            <a:pPr lvl="3"/>
            <a:r>
              <a:rPr lang="en-US" sz="2000" dirty="0"/>
              <a:t>Medications						Lead Ingestion</a:t>
            </a:r>
          </a:p>
          <a:p>
            <a:pPr lvl="3"/>
            <a:r>
              <a:rPr lang="en-US" sz="2000" dirty="0"/>
              <a:t>Cholecystitis						Exposure to chemicals</a:t>
            </a:r>
          </a:p>
          <a:p>
            <a:pPr lvl="3"/>
            <a:r>
              <a:rPr lang="en-US" sz="2000" dirty="0"/>
              <a:t>Pancreatitis						Acute MI</a:t>
            </a:r>
          </a:p>
          <a:p>
            <a:pPr lvl="3"/>
            <a:r>
              <a:rPr lang="en-US" sz="2000" dirty="0"/>
              <a:t>Hepatic Congestion</a:t>
            </a:r>
          </a:p>
          <a:p>
            <a:pPr marL="914400" lvl="2" indent="0">
              <a:buNone/>
            </a:pPr>
            <a:endParaRPr lang="en-US" dirty="0"/>
          </a:p>
          <a:p>
            <a:endParaRPr lang="en-US" dirty="0"/>
          </a:p>
        </p:txBody>
      </p:sp>
    </p:spTree>
    <p:extLst>
      <p:ext uri="{BB962C8B-B14F-4D97-AF65-F5344CB8AC3E}">
        <p14:creationId xmlns:p14="http://schemas.microsoft.com/office/powerpoint/2010/main" val="210086139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627797"/>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64275"/>
            <a:ext cx="8915400" cy="5950424"/>
          </a:xfrm>
        </p:spPr>
        <p:txBody>
          <a:bodyPr/>
          <a:lstStyle/>
          <a:p>
            <a:r>
              <a:rPr lang="en-US" sz="2400" b="1" dirty="0"/>
              <a:t>Liver Function Test (continued)</a:t>
            </a:r>
          </a:p>
          <a:p>
            <a:pPr lvl="1"/>
            <a:r>
              <a:rPr lang="en-US" sz="1800" b="1" dirty="0"/>
              <a:t>Aspartate Aminotransferase (AST) or Serum Glutamic-Oxaloacetic Transaminase (SGOT) </a:t>
            </a:r>
            <a:r>
              <a:rPr lang="en-US" sz="1800" dirty="0"/>
              <a:t>– an enzyme found in the cells of the liver, kidneys, pancreas, and RBC’s. Serum levels of AST are at the highest during phases of acute cellular damage and are decrease with tissue repair. </a:t>
            </a:r>
          </a:p>
          <a:p>
            <a:pPr lvl="1"/>
            <a:r>
              <a:rPr lang="en-US" sz="1800" dirty="0"/>
              <a:t>The AST Level is useful is monitoring the progress of cellular repair after an acute MI and acute liver disease.  Tuberculosis can also cause an elevation in the AST.</a:t>
            </a:r>
          </a:p>
          <a:p>
            <a:pPr lvl="2"/>
            <a:r>
              <a:rPr lang="en-US" sz="2000" b="1" dirty="0"/>
              <a:t>Causes of AST Elevation;</a:t>
            </a:r>
          </a:p>
          <a:p>
            <a:pPr marL="1371600" lvl="3" indent="0">
              <a:buNone/>
            </a:pPr>
            <a:r>
              <a:rPr lang="en-US" sz="1800" dirty="0"/>
              <a:t>MI</a:t>
            </a:r>
          </a:p>
          <a:p>
            <a:pPr marL="1371600" lvl="3" indent="0">
              <a:buNone/>
            </a:pPr>
            <a:r>
              <a:rPr lang="en-US" sz="1800" dirty="0"/>
              <a:t>Lyme Disease</a:t>
            </a:r>
          </a:p>
          <a:p>
            <a:pPr marL="1371600" lvl="3" indent="0">
              <a:buNone/>
            </a:pPr>
            <a:r>
              <a:rPr lang="en-US" sz="1800" dirty="0"/>
              <a:t>Extensive Surgery</a:t>
            </a:r>
          </a:p>
          <a:p>
            <a:pPr marL="1371600" lvl="3" indent="0">
              <a:buNone/>
            </a:pPr>
            <a:r>
              <a:rPr lang="en-US" sz="1800" dirty="0"/>
              <a:t>Hemolytic Anemia</a:t>
            </a:r>
          </a:p>
          <a:p>
            <a:pPr marL="1371600" lvl="3" indent="0">
              <a:buNone/>
            </a:pPr>
            <a:r>
              <a:rPr lang="en-US" sz="1800" dirty="0"/>
              <a:t>Pulmonary Emboli</a:t>
            </a:r>
          </a:p>
          <a:p>
            <a:pPr marL="1371600" lvl="3" indent="0">
              <a:buNone/>
            </a:pPr>
            <a:r>
              <a:rPr lang="en-US" sz="1800" dirty="0"/>
              <a:t>Delirium Tremens</a:t>
            </a:r>
          </a:p>
          <a:p>
            <a:pPr marL="1371600" lvl="3" indent="0">
              <a:buNone/>
            </a:pPr>
            <a:r>
              <a:rPr lang="en-US" sz="1800" dirty="0"/>
              <a:t>Diseases of the brain, muscles, pancreas, spleen, and lungs</a:t>
            </a:r>
          </a:p>
        </p:txBody>
      </p:sp>
    </p:spTree>
    <p:extLst>
      <p:ext uri="{BB962C8B-B14F-4D97-AF65-F5344CB8AC3E}">
        <p14:creationId xmlns:p14="http://schemas.microsoft.com/office/powerpoint/2010/main" val="348026251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830"/>
            <a:ext cx="8911687" cy="545910"/>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668740"/>
            <a:ext cx="8915400" cy="6086902"/>
          </a:xfrm>
        </p:spPr>
        <p:txBody>
          <a:bodyPr/>
          <a:lstStyle/>
          <a:p>
            <a:r>
              <a:rPr lang="en-US" sz="2000" b="1" dirty="0"/>
              <a:t>Liver Function Test </a:t>
            </a:r>
            <a:r>
              <a:rPr lang="en-US" dirty="0"/>
              <a:t>(Continued) – </a:t>
            </a:r>
          </a:p>
          <a:p>
            <a:pPr lvl="1"/>
            <a:r>
              <a:rPr lang="en-US" sz="2000" b="1" dirty="0"/>
              <a:t>Alkaline Phosphatase Level </a:t>
            </a:r>
            <a:r>
              <a:rPr lang="en-US" dirty="0"/>
              <a:t>– An enzyme found in the bones and the liver.  AN enzyme speeds up a chemical reaction.  Increased values are seen with each decade after 50 years of age.  </a:t>
            </a:r>
          </a:p>
          <a:p>
            <a:pPr lvl="2"/>
            <a:r>
              <a:rPr lang="en-US" sz="2000" dirty="0"/>
              <a:t>Adult Male – 45 – 115 U/L</a:t>
            </a:r>
          </a:p>
          <a:p>
            <a:pPr lvl="2"/>
            <a:r>
              <a:rPr lang="en-US" sz="2000" dirty="0"/>
              <a:t>Adult Female – 30 – 100 U/L</a:t>
            </a:r>
          </a:p>
          <a:p>
            <a:pPr marL="914400" lvl="2" indent="0">
              <a:buNone/>
            </a:pPr>
            <a:r>
              <a:rPr lang="en-US" sz="2000" b="1" dirty="0"/>
              <a:t>Decreased Levels of ALP</a:t>
            </a:r>
            <a:r>
              <a:rPr lang="en-US" sz="2000" dirty="0"/>
              <a:t> can indicate malnutrition or excess Vitamin D intake</a:t>
            </a:r>
          </a:p>
          <a:p>
            <a:pPr marL="914400" lvl="2" indent="0">
              <a:buNone/>
            </a:pPr>
            <a:r>
              <a:rPr lang="en-US" sz="2000" b="1" dirty="0"/>
              <a:t>Increased Levels of ALP;</a:t>
            </a:r>
          </a:p>
          <a:p>
            <a:pPr marL="914400" lvl="2" indent="0">
              <a:buNone/>
            </a:pPr>
            <a:r>
              <a:rPr lang="en-US" sz="2000" dirty="0"/>
              <a:t>	Gallbladder Disease with an obstruction</a:t>
            </a:r>
          </a:p>
          <a:p>
            <a:pPr marL="914400" lvl="2" indent="0">
              <a:buNone/>
            </a:pPr>
            <a:r>
              <a:rPr lang="en-US" sz="2000" dirty="0"/>
              <a:t>	Paget’s Disease</a:t>
            </a:r>
          </a:p>
          <a:p>
            <a:pPr marL="914400" lvl="2" indent="0">
              <a:buNone/>
            </a:pPr>
            <a:r>
              <a:rPr lang="en-US" sz="2000" dirty="0"/>
              <a:t>	Bone Metastasis</a:t>
            </a:r>
          </a:p>
          <a:p>
            <a:pPr marL="914400" lvl="2" indent="0">
              <a:buNone/>
            </a:pPr>
            <a:r>
              <a:rPr lang="en-US" sz="2000" dirty="0"/>
              <a:t>	Hyperparathyroidism</a:t>
            </a:r>
          </a:p>
          <a:p>
            <a:pPr marL="914400" lvl="2" indent="0">
              <a:buNone/>
            </a:pPr>
            <a:r>
              <a:rPr lang="en-US" sz="2000" dirty="0"/>
              <a:t>	Liver Disease</a:t>
            </a:r>
          </a:p>
          <a:p>
            <a:pPr marL="914400" lvl="2" indent="0">
              <a:buNone/>
            </a:pPr>
            <a:r>
              <a:rPr lang="en-US" sz="2000" dirty="0"/>
              <a:t>	Ostemalacia</a:t>
            </a:r>
          </a:p>
          <a:p>
            <a:pPr lvl="1"/>
            <a:endParaRPr lang="en-US" dirty="0"/>
          </a:p>
        </p:txBody>
      </p:sp>
    </p:spTree>
    <p:extLst>
      <p:ext uri="{BB962C8B-B14F-4D97-AF65-F5344CB8AC3E}">
        <p14:creationId xmlns:p14="http://schemas.microsoft.com/office/powerpoint/2010/main" val="83141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727200"/>
            <a:ext cx="8915400" cy="5130800"/>
          </a:xfrm>
        </p:spPr>
        <p:txBody>
          <a:bodyPr/>
          <a:lstStyle/>
          <a:p>
            <a:r>
              <a:rPr lang="en-US" b="1" dirty="0"/>
              <a:t>Neurological Conditions (continued)</a:t>
            </a:r>
          </a:p>
          <a:p>
            <a:pPr lvl="1"/>
            <a:r>
              <a:rPr lang="en-US" b="1" dirty="0"/>
              <a:t>Classification of the stroke is based on the involved hemisphere and is important because it points to the type of nursing care required.</a:t>
            </a:r>
          </a:p>
          <a:p>
            <a:pPr lvl="2"/>
            <a:r>
              <a:rPr lang="en-US" b="1" dirty="0"/>
              <a:t>Right Hemisphere stroke typically exhibits the following characteristics;</a:t>
            </a:r>
          </a:p>
          <a:p>
            <a:pPr lvl="3"/>
            <a:r>
              <a:rPr lang="en-US" b="1" dirty="0"/>
              <a:t>Left visual neglect -failure to recognize that there are objects on the left side of the visual field.</a:t>
            </a:r>
          </a:p>
          <a:p>
            <a:pPr lvl="3"/>
            <a:r>
              <a:rPr lang="en-US" b="1" dirty="0"/>
              <a:t>Difficulty recognizing faces</a:t>
            </a:r>
          </a:p>
          <a:p>
            <a:pPr lvl="3"/>
            <a:r>
              <a:rPr lang="en-US" b="1" dirty="0"/>
              <a:t>Poor awareness of deficits</a:t>
            </a:r>
          </a:p>
          <a:p>
            <a:pPr lvl="3"/>
            <a:r>
              <a:rPr lang="en-US" b="1" dirty="0"/>
              <a:t>Impulsivity</a:t>
            </a:r>
          </a:p>
          <a:p>
            <a:pPr lvl="3"/>
            <a:r>
              <a:rPr lang="en-US" b="1" dirty="0"/>
              <a:t>Disorientation to place and time</a:t>
            </a:r>
          </a:p>
          <a:p>
            <a:pPr lvl="3"/>
            <a:r>
              <a:rPr lang="en-US" b="1" dirty="0"/>
              <a:t>Impaired attention/memory</a:t>
            </a:r>
          </a:p>
          <a:p>
            <a:pPr lvl="3"/>
            <a:r>
              <a:rPr lang="en-US" b="1" dirty="0"/>
              <a:t>Monotone/flat affect</a:t>
            </a:r>
            <a:endParaRPr lang="en-US" dirty="0"/>
          </a:p>
          <a:p>
            <a:pPr lvl="3"/>
            <a:r>
              <a:rPr lang="en-US" b="1" dirty="0"/>
              <a:t>Difficulty with organization/problem solving</a:t>
            </a:r>
          </a:p>
          <a:p>
            <a:pPr lvl="3"/>
            <a:r>
              <a:rPr lang="en-US" b="1" dirty="0"/>
              <a:t>Difficulty with social aspects of language (e.g., poor turn taking, providing too much information)</a:t>
            </a:r>
          </a:p>
          <a:p>
            <a:pPr lvl="3"/>
            <a:r>
              <a:rPr lang="en-US" b="1" dirty="0"/>
              <a:t>Difficulty retrieving words</a:t>
            </a:r>
          </a:p>
          <a:p>
            <a:pPr lvl="3"/>
            <a:r>
              <a:rPr lang="en-US" b="1" dirty="0"/>
              <a:t>Weakness or paralysis on the left side of the body</a:t>
            </a:r>
          </a:p>
        </p:txBody>
      </p:sp>
    </p:spTree>
    <p:extLst>
      <p:ext uri="{BB962C8B-B14F-4D97-AF65-F5344CB8AC3E}">
        <p14:creationId xmlns:p14="http://schemas.microsoft.com/office/powerpoint/2010/main" val="373433979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830"/>
            <a:ext cx="8911687" cy="682388"/>
          </a:xfrm>
        </p:spPr>
        <p:txBody>
          <a:bodyPr/>
          <a:lstStyle/>
          <a:p>
            <a:r>
              <a:rPr lang="en-US" dirty="0"/>
              <a:t>Laboratory Values</a:t>
            </a:r>
          </a:p>
        </p:txBody>
      </p:sp>
      <p:sp>
        <p:nvSpPr>
          <p:cNvPr id="3" name="Content Placeholder 2"/>
          <p:cNvSpPr>
            <a:spLocks noGrp="1"/>
          </p:cNvSpPr>
          <p:nvPr>
            <p:ph idx="1"/>
          </p:nvPr>
        </p:nvSpPr>
        <p:spPr>
          <a:xfrm>
            <a:off x="2589212" y="805218"/>
            <a:ext cx="8915400" cy="5106004"/>
          </a:xfrm>
        </p:spPr>
        <p:txBody>
          <a:bodyPr/>
          <a:lstStyle/>
          <a:p>
            <a:r>
              <a:rPr lang="en-US" sz="2000" b="1" dirty="0"/>
              <a:t>Creatinine Kinase (CK) or Creatinine Phosphokinase (CPK) </a:t>
            </a:r>
            <a:r>
              <a:rPr lang="en-US" dirty="0"/>
              <a:t>– Is important for energy and is integral for muscular tissue function and health.  Values of this enzyme are elevated after any muscular  injury or activity.  Because of this it is a useful test for acute MI.</a:t>
            </a:r>
          </a:p>
          <a:p>
            <a:pPr lvl="1"/>
            <a:r>
              <a:rPr lang="en-US" sz="2000" dirty="0"/>
              <a:t>Normal male total – 60 – 400 U/L</a:t>
            </a:r>
          </a:p>
          <a:p>
            <a:pPr lvl="1"/>
            <a:r>
              <a:rPr lang="en-US" sz="2000" dirty="0"/>
              <a:t>Normal Female total – 40 – 150 U/L</a:t>
            </a:r>
          </a:p>
          <a:p>
            <a:pPr lvl="2"/>
            <a:r>
              <a:rPr lang="en-US" sz="2400" b="1" dirty="0"/>
              <a:t>Isoenzyme Values</a:t>
            </a:r>
          </a:p>
          <a:p>
            <a:pPr lvl="3"/>
            <a:r>
              <a:rPr lang="en-US" sz="2400" dirty="0"/>
              <a:t>CK-I  (BB or Brain) 0% - 1%</a:t>
            </a:r>
          </a:p>
          <a:p>
            <a:pPr lvl="3"/>
            <a:r>
              <a:rPr lang="en-US" sz="2400" dirty="0"/>
              <a:t>CK-II (MB or heart) 3% or 0 – 7.5 ng/mL</a:t>
            </a:r>
          </a:p>
          <a:p>
            <a:pPr lvl="3"/>
            <a:r>
              <a:rPr lang="en-US" sz="2400" dirty="0"/>
              <a:t>CK-III (MM or muscle) 95% - 100%</a:t>
            </a:r>
          </a:p>
        </p:txBody>
      </p:sp>
    </p:spTree>
    <p:extLst>
      <p:ext uri="{BB962C8B-B14F-4D97-AF65-F5344CB8AC3E}">
        <p14:creationId xmlns:p14="http://schemas.microsoft.com/office/powerpoint/2010/main" val="343814483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3774"/>
            <a:ext cx="8911687" cy="696036"/>
          </a:xfrm>
        </p:spPr>
        <p:txBody>
          <a:bodyPr/>
          <a:lstStyle/>
          <a:p>
            <a:r>
              <a:rPr lang="en-US" dirty="0"/>
              <a:t>Laboratory Values</a:t>
            </a:r>
          </a:p>
        </p:txBody>
      </p:sp>
      <p:sp>
        <p:nvSpPr>
          <p:cNvPr id="3" name="Content Placeholder 2"/>
          <p:cNvSpPr>
            <a:spLocks noGrp="1"/>
          </p:cNvSpPr>
          <p:nvPr>
            <p:ph idx="1"/>
          </p:nvPr>
        </p:nvSpPr>
        <p:spPr>
          <a:xfrm>
            <a:off x="2589212" y="859810"/>
            <a:ext cx="8915400" cy="5998190"/>
          </a:xfrm>
        </p:spPr>
        <p:txBody>
          <a:bodyPr>
            <a:normAutofit/>
          </a:bodyPr>
          <a:lstStyle/>
          <a:p>
            <a:r>
              <a:rPr lang="en-US" sz="2400" b="1" dirty="0"/>
              <a:t>B-Natriuretic Peptide (BNP) </a:t>
            </a:r>
            <a:r>
              <a:rPr lang="en-US" sz="2400" dirty="0"/>
              <a:t>– A Peptide found in the ventricles of the heart and is useful for detecting early to late changes in cardiac function related to hypertrophy of the ventricles.  It is useful for diagnosing CHF because it is a cardiac specific peptide.</a:t>
            </a:r>
          </a:p>
          <a:p>
            <a:pPr lvl="1"/>
            <a:r>
              <a:rPr lang="en-US" sz="2400" dirty="0"/>
              <a:t>Normal reference - &lt;100 pg/mL</a:t>
            </a:r>
          </a:p>
          <a:p>
            <a:pPr lvl="1"/>
            <a:r>
              <a:rPr lang="en-US" sz="2400" dirty="0"/>
              <a:t>Positive congestive heart failure - &gt;100pg/mL</a:t>
            </a:r>
          </a:p>
          <a:p>
            <a:r>
              <a:rPr lang="en-US" sz="2400" b="1" dirty="0"/>
              <a:t>Troponins</a:t>
            </a:r>
            <a:r>
              <a:rPr lang="en-US" sz="2400" dirty="0"/>
              <a:t> – proteins that are found in muscle and increase with an acute MI.  They can remain elevated for up to a week after an MI.  This test is especially important for aging women as their symptoms for an MI may vary.</a:t>
            </a:r>
          </a:p>
          <a:p>
            <a:pPr lvl="1"/>
            <a:r>
              <a:rPr lang="en-US" sz="2400" dirty="0"/>
              <a:t>Troponin I      &gt;1.5 ng/mL positive for an MI</a:t>
            </a:r>
          </a:p>
          <a:p>
            <a:pPr lvl="1"/>
            <a:r>
              <a:rPr lang="en-US" sz="2400" dirty="0"/>
              <a:t>Troponin T     &gt;0.1 – 0.2 ng/mL positive for MI</a:t>
            </a:r>
          </a:p>
        </p:txBody>
      </p:sp>
    </p:spTree>
    <p:extLst>
      <p:ext uri="{BB962C8B-B14F-4D97-AF65-F5344CB8AC3E}">
        <p14:creationId xmlns:p14="http://schemas.microsoft.com/office/powerpoint/2010/main" val="25786144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830"/>
            <a:ext cx="8911687" cy="614149"/>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36979"/>
            <a:ext cx="8915400" cy="5827594"/>
          </a:xfrm>
        </p:spPr>
        <p:txBody>
          <a:bodyPr/>
          <a:lstStyle/>
          <a:p>
            <a:r>
              <a:rPr lang="en-US" sz="2400" b="1" dirty="0"/>
              <a:t>Nutritional Indicators </a:t>
            </a:r>
            <a:r>
              <a:rPr lang="en-US" dirty="0"/>
              <a:t>– Elderly clients consume fewer total calories per day than younger adults.  Lean body mass and total protein decrease with age whereas total body fat typically increases.  Elderly clients are at risk for malnutrition due to immobility, cognitive and sensory deficits, chewing and swallowing deficits, loss of appetite, illness, and environment.  The increased incidence of skin breakdown creates increased nutritional demands.  Poverty and illness affect nutrition.</a:t>
            </a:r>
          </a:p>
          <a:p>
            <a:r>
              <a:rPr lang="en-US" sz="2400" b="1" dirty="0"/>
              <a:t>Nutritional Indicators </a:t>
            </a:r>
            <a:r>
              <a:rPr lang="en-US" dirty="0"/>
              <a:t>– </a:t>
            </a:r>
          </a:p>
          <a:p>
            <a:pPr lvl="1"/>
            <a:r>
              <a:rPr lang="en-US" sz="2000" b="1" dirty="0"/>
              <a:t>Total Serum Protein </a:t>
            </a:r>
            <a:r>
              <a:rPr lang="en-US" sz="2000" dirty="0"/>
              <a:t>– Measures visceral protein</a:t>
            </a:r>
          </a:p>
          <a:p>
            <a:pPr lvl="1"/>
            <a:r>
              <a:rPr lang="en-US" sz="2000" b="1" dirty="0"/>
              <a:t>Serum Albumin </a:t>
            </a:r>
            <a:r>
              <a:rPr lang="en-US" sz="2000" dirty="0"/>
              <a:t>– Most widely used as an indicator of protein status.</a:t>
            </a:r>
          </a:p>
          <a:p>
            <a:pPr lvl="1"/>
            <a:r>
              <a:rPr lang="en-US" sz="2000" b="1" dirty="0"/>
              <a:t>Serum Transferrin </a:t>
            </a:r>
            <a:r>
              <a:rPr lang="en-US" sz="2000" dirty="0"/>
              <a:t>– Measures protein stores</a:t>
            </a:r>
          </a:p>
          <a:p>
            <a:pPr lvl="1"/>
            <a:r>
              <a:rPr lang="en-US" sz="2000" b="1" dirty="0"/>
              <a:t>Serum</a:t>
            </a:r>
            <a:r>
              <a:rPr lang="en-US" sz="2000" dirty="0"/>
              <a:t> </a:t>
            </a:r>
            <a:r>
              <a:rPr lang="en-US" sz="2000" b="1" dirty="0"/>
              <a:t>Cholesterol</a:t>
            </a:r>
            <a:r>
              <a:rPr lang="en-US" sz="2000" dirty="0"/>
              <a:t> – Indicates lipid mass.</a:t>
            </a:r>
          </a:p>
          <a:p>
            <a:pPr lvl="1"/>
            <a:r>
              <a:rPr lang="en-US" sz="2000" b="1" dirty="0"/>
              <a:t>Serum Creatinine </a:t>
            </a:r>
            <a:r>
              <a:rPr lang="en-US" sz="2000" dirty="0"/>
              <a:t>– Indicates lean body mass</a:t>
            </a:r>
          </a:p>
        </p:txBody>
      </p:sp>
    </p:spTree>
    <p:extLst>
      <p:ext uri="{BB962C8B-B14F-4D97-AF65-F5344CB8AC3E}">
        <p14:creationId xmlns:p14="http://schemas.microsoft.com/office/powerpoint/2010/main" val="14400422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4716"/>
            <a:ext cx="8911687" cy="668741"/>
          </a:xfrm>
        </p:spPr>
        <p:txBody>
          <a:bodyPr/>
          <a:lstStyle/>
          <a:p>
            <a:r>
              <a:rPr lang="en-US" dirty="0"/>
              <a:t>Laboratory Values</a:t>
            </a:r>
          </a:p>
        </p:txBody>
      </p:sp>
      <p:sp>
        <p:nvSpPr>
          <p:cNvPr id="3" name="Content Placeholder 2"/>
          <p:cNvSpPr>
            <a:spLocks noGrp="1"/>
          </p:cNvSpPr>
          <p:nvPr>
            <p:ph idx="1"/>
          </p:nvPr>
        </p:nvSpPr>
        <p:spPr>
          <a:xfrm>
            <a:off x="2589212" y="1023582"/>
            <a:ext cx="8915400" cy="5595582"/>
          </a:xfrm>
        </p:spPr>
        <p:txBody>
          <a:bodyPr/>
          <a:lstStyle/>
          <a:p>
            <a:r>
              <a:rPr lang="en-US" sz="2400" b="1" dirty="0"/>
              <a:t>Protein Indicators </a:t>
            </a:r>
            <a:r>
              <a:rPr lang="en-US" dirty="0"/>
              <a:t>– </a:t>
            </a:r>
            <a:r>
              <a:rPr lang="en-US" sz="2000" dirty="0"/>
              <a:t>The major blood proteins are serum albumin and the globulins, which equal the total serum protein value.  </a:t>
            </a:r>
          </a:p>
          <a:p>
            <a:pPr lvl="1"/>
            <a:r>
              <a:rPr lang="en-US" sz="1800" b="1" dirty="0"/>
              <a:t>Total Serum Protein </a:t>
            </a:r>
            <a:r>
              <a:rPr lang="en-US" dirty="0"/>
              <a:t>– 6.0 – 8.0 g/dL</a:t>
            </a:r>
          </a:p>
          <a:p>
            <a:pPr lvl="1"/>
            <a:r>
              <a:rPr lang="en-US" sz="1800" b="1" dirty="0"/>
              <a:t>Low Protein Symptoms</a:t>
            </a:r>
            <a:r>
              <a:rPr lang="en-US" dirty="0"/>
              <a:t>;	Dermatitis, Hair Thinning, Muscle Wasting, Weakness, Poor Wound Healing</a:t>
            </a:r>
          </a:p>
          <a:p>
            <a:pPr marL="457200" lvl="1" indent="0">
              <a:buNone/>
            </a:pPr>
            <a:endParaRPr lang="en-US" dirty="0"/>
          </a:p>
          <a:p>
            <a:pPr lvl="1"/>
            <a:r>
              <a:rPr lang="en-US" sz="1800" b="1" dirty="0"/>
              <a:t>Causes of Increased Total Protein		Decreased Total protein</a:t>
            </a:r>
          </a:p>
          <a:p>
            <a:pPr lvl="2"/>
            <a:r>
              <a:rPr lang="en-US" sz="1600" dirty="0"/>
              <a:t>Dehydration, Tissue Breakdown		Malnutrition</a:t>
            </a:r>
          </a:p>
          <a:p>
            <a:pPr lvl="2"/>
            <a:r>
              <a:rPr lang="en-US" sz="1600" dirty="0"/>
              <a:t>Infections, Diabetic Acidosis			Hepatic Disease, Renal Disease, 											CHF</a:t>
            </a:r>
          </a:p>
          <a:p>
            <a:pPr lvl="2"/>
            <a:r>
              <a:rPr lang="en-US" sz="1600" dirty="0"/>
              <a:t>Edema							GI Disease, Hodgkin’s Disease</a:t>
            </a:r>
          </a:p>
          <a:p>
            <a:pPr lvl="2"/>
            <a:r>
              <a:rPr lang="en-US" sz="1600" dirty="0"/>
              <a:t>Multiple Myeloma, Leukemia			Trauma (Burns, Hemorrhage, shock)										Poor Wound Healing</a:t>
            </a:r>
          </a:p>
          <a:p>
            <a:pPr lvl="2"/>
            <a:r>
              <a:rPr lang="en-US" sz="1600" dirty="0"/>
              <a:t>Alcoholism							Hyperthyroidism</a:t>
            </a:r>
          </a:p>
        </p:txBody>
      </p:sp>
    </p:spTree>
    <p:extLst>
      <p:ext uri="{BB962C8B-B14F-4D97-AF65-F5344CB8AC3E}">
        <p14:creationId xmlns:p14="http://schemas.microsoft.com/office/powerpoint/2010/main" val="23402136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6"/>
            <a:ext cx="8911687" cy="696036"/>
          </a:xfrm>
        </p:spPr>
        <p:txBody>
          <a:bodyPr/>
          <a:lstStyle/>
          <a:p>
            <a:r>
              <a:rPr lang="en-US" dirty="0"/>
              <a:t>Laboratory Values</a:t>
            </a:r>
          </a:p>
        </p:txBody>
      </p:sp>
      <p:sp>
        <p:nvSpPr>
          <p:cNvPr id="3" name="Content Placeholder 2"/>
          <p:cNvSpPr>
            <a:spLocks noGrp="1"/>
          </p:cNvSpPr>
          <p:nvPr>
            <p:ph idx="1"/>
          </p:nvPr>
        </p:nvSpPr>
        <p:spPr>
          <a:xfrm>
            <a:off x="2589212" y="846162"/>
            <a:ext cx="8915400" cy="6011838"/>
          </a:xfrm>
        </p:spPr>
        <p:txBody>
          <a:bodyPr/>
          <a:lstStyle/>
          <a:p>
            <a:r>
              <a:rPr lang="en-US" sz="2400" b="1" dirty="0"/>
              <a:t>Protein Indicators </a:t>
            </a:r>
            <a:r>
              <a:rPr lang="en-US" dirty="0"/>
              <a:t>(continued)</a:t>
            </a:r>
          </a:p>
          <a:p>
            <a:pPr lvl="1"/>
            <a:r>
              <a:rPr lang="en-US" sz="2000" b="1" dirty="0"/>
              <a:t>Albumin</a:t>
            </a:r>
            <a:r>
              <a:rPr lang="en-US" dirty="0"/>
              <a:t> – Normal  3.1 – 4.3 g/dL</a:t>
            </a:r>
          </a:p>
          <a:p>
            <a:pPr marL="457200" lvl="1" indent="0">
              <a:buNone/>
            </a:pPr>
            <a:r>
              <a:rPr lang="en-US" dirty="0"/>
              <a:t>Note : Albumin values of less than 3.0  indicate protein malnutrition and are accompanied by an increased morbidity and mortality rate.  </a:t>
            </a:r>
          </a:p>
          <a:p>
            <a:pPr marL="457200" lvl="1" indent="0">
              <a:buNone/>
            </a:pPr>
            <a:r>
              <a:rPr lang="en-US" b="1" dirty="0"/>
              <a:t>Increased Albumin</a:t>
            </a:r>
          </a:p>
          <a:p>
            <a:pPr marL="457200" lvl="1" indent="0">
              <a:buNone/>
            </a:pPr>
            <a:r>
              <a:rPr lang="en-US" dirty="0"/>
              <a:t>	Multiple Myeloma with dehydration</a:t>
            </a:r>
          </a:p>
          <a:p>
            <a:pPr marL="457200" lvl="1" indent="0">
              <a:buNone/>
            </a:pPr>
            <a:r>
              <a:rPr lang="en-US" b="1" dirty="0"/>
              <a:t>Decreased Albumin</a:t>
            </a:r>
          </a:p>
          <a:p>
            <a:pPr marL="457200" lvl="1" indent="0">
              <a:buNone/>
            </a:pPr>
            <a:r>
              <a:rPr lang="en-US" dirty="0"/>
              <a:t>	Malnutrition</a:t>
            </a:r>
          </a:p>
          <a:p>
            <a:pPr marL="457200" lvl="1" indent="0">
              <a:buNone/>
            </a:pPr>
            <a:r>
              <a:rPr lang="en-US" dirty="0"/>
              <a:t>	Liver/Renal Disease</a:t>
            </a:r>
          </a:p>
          <a:p>
            <a:pPr marL="457200" lvl="1" indent="0">
              <a:buNone/>
            </a:pPr>
            <a:r>
              <a:rPr lang="en-US" dirty="0"/>
              <a:t>	Collagen Diseases</a:t>
            </a:r>
          </a:p>
          <a:p>
            <a:pPr marL="457200" lvl="1" indent="0">
              <a:buNone/>
            </a:pPr>
            <a:r>
              <a:rPr lang="en-US" dirty="0"/>
              <a:t>	Rheumatoid Arthritis</a:t>
            </a:r>
          </a:p>
          <a:p>
            <a:pPr marL="457200" lvl="1" indent="0">
              <a:buNone/>
            </a:pPr>
            <a:r>
              <a:rPr lang="en-US" dirty="0"/>
              <a:t>	Metastatic Carcinoma</a:t>
            </a:r>
          </a:p>
          <a:p>
            <a:pPr marL="457200" lvl="1" indent="0">
              <a:buNone/>
            </a:pPr>
            <a:r>
              <a:rPr lang="en-US" dirty="0"/>
              <a:t>	Hyperthyroidism</a:t>
            </a:r>
          </a:p>
          <a:p>
            <a:pPr marL="457200" lvl="1" indent="0">
              <a:buNone/>
            </a:pPr>
            <a:r>
              <a:rPr lang="en-US" dirty="0"/>
              <a:t>	Essential Hypertension</a:t>
            </a:r>
          </a:p>
          <a:p>
            <a:pPr marL="457200" lvl="1" indent="0">
              <a:buNone/>
            </a:pPr>
            <a:r>
              <a:rPr lang="en-US" dirty="0"/>
              <a:t>	Use of Cytotoxic Agents</a:t>
            </a:r>
          </a:p>
        </p:txBody>
      </p:sp>
    </p:spTree>
    <p:extLst>
      <p:ext uri="{BB962C8B-B14F-4D97-AF65-F5344CB8AC3E}">
        <p14:creationId xmlns:p14="http://schemas.microsoft.com/office/powerpoint/2010/main" val="26198718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6"/>
            <a:ext cx="8911687" cy="573206"/>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23332"/>
            <a:ext cx="8915400" cy="5472752"/>
          </a:xfrm>
        </p:spPr>
        <p:txBody>
          <a:bodyPr>
            <a:normAutofit/>
          </a:bodyPr>
          <a:lstStyle/>
          <a:p>
            <a:r>
              <a:rPr lang="en-US" sz="2400" b="1" dirty="0"/>
              <a:t>Globulins, Serum </a:t>
            </a:r>
            <a:r>
              <a:rPr lang="en-US" dirty="0"/>
              <a:t>– Normal  2.6 – 4.1 g/dL</a:t>
            </a:r>
          </a:p>
          <a:p>
            <a:pPr lvl="1"/>
            <a:r>
              <a:rPr lang="en-US" sz="2000" b="1" dirty="0"/>
              <a:t>The Four Types of Globulins </a:t>
            </a:r>
            <a:r>
              <a:rPr lang="en-US" sz="2000" dirty="0"/>
              <a:t>–</a:t>
            </a:r>
          </a:p>
          <a:p>
            <a:pPr lvl="2"/>
            <a:r>
              <a:rPr lang="en-US" sz="2000" dirty="0"/>
              <a:t>Alpha 1 globulin </a:t>
            </a:r>
          </a:p>
          <a:p>
            <a:pPr lvl="2"/>
            <a:r>
              <a:rPr lang="en-US" sz="2000" dirty="0"/>
              <a:t>Alpha 2 globulin		   Transport lipids, hormones, and metals 							through the blood.</a:t>
            </a:r>
          </a:p>
          <a:p>
            <a:pPr lvl="2"/>
            <a:r>
              <a:rPr lang="en-US" sz="2000" dirty="0"/>
              <a:t>Beta Globulin</a:t>
            </a:r>
          </a:p>
          <a:p>
            <a:pPr lvl="2"/>
            <a:r>
              <a:rPr lang="en-US" sz="2000" dirty="0"/>
              <a:t>Gamma Globulin – Immune system</a:t>
            </a:r>
          </a:p>
          <a:p>
            <a:pPr lvl="3"/>
            <a:r>
              <a:rPr lang="en-US" sz="2000" dirty="0"/>
              <a:t>Causes Increased Globulins – Tuberculosis, Chronic Syphilis, Subacute Bacterial Endocarditis, MI, Multiple Myeloma, Collagen Diseases, RA, DM, Hodgkin’s Disease.</a:t>
            </a:r>
          </a:p>
          <a:p>
            <a:pPr lvl="3"/>
            <a:r>
              <a:rPr lang="en-US" sz="2000" dirty="0"/>
              <a:t>Keep in mind protein should consume about 12% of the diet for the healthy older person. </a:t>
            </a:r>
          </a:p>
          <a:p>
            <a:pPr lvl="3"/>
            <a:r>
              <a:rPr lang="en-US" sz="2000" dirty="0"/>
              <a:t>Proteins from animal sources such as beef, poultry, fish, and dairy are the most complete.</a:t>
            </a:r>
          </a:p>
          <a:p>
            <a:pPr marL="1828800" lvl="4" indent="0">
              <a:buNone/>
            </a:pPr>
            <a:endParaRPr lang="en-US" dirty="0"/>
          </a:p>
          <a:p>
            <a:pPr marL="914400" lvl="2" indent="0">
              <a:buNone/>
            </a:pPr>
            <a:endParaRPr lang="en-US" dirty="0"/>
          </a:p>
        </p:txBody>
      </p:sp>
      <p:cxnSp>
        <p:nvCxnSpPr>
          <p:cNvPr id="5" name="Straight Arrow Connector 4"/>
          <p:cNvCxnSpPr/>
          <p:nvPr/>
        </p:nvCxnSpPr>
        <p:spPr>
          <a:xfrm flipH="1" flipV="1">
            <a:off x="5923128" y="1856098"/>
            <a:ext cx="491319" cy="286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950424" y="2265528"/>
            <a:ext cx="477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52531" y="2715906"/>
            <a:ext cx="416256" cy="238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4577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421"/>
            <a:ext cx="8911687" cy="614149"/>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91570"/>
            <a:ext cx="8915400" cy="5854890"/>
          </a:xfrm>
        </p:spPr>
        <p:txBody>
          <a:bodyPr>
            <a:normAutofit/>
          </a:bodyPr>
          <a:lstStyle/>
          <a:p>
            <a:r>
              <a:rPr lang="en-US" sz="2000" b="1" dirty="0"/>
              <a:t>Globulins</a:t>
            </a:r>
            <a:r>
              <a:rPr lang="en-US" dirty="0"/>
              <a:t> (Continued) –</a:t>
            </a:r>
          </a:p>
          <a:p>
            <a:pPr lvl="1"/>
            <a:r>
              <a:rPr lang="en-US" sz="2000" dirty="0"/>
              <a:t>Causes of Increased Globulins – Note: A high protein diet is not advised except for someone with protein calorie malnutrition.  Protein allowance should provide 12% of total calories for healthy older people.  The amount of Protein intake does not change for age.</a:t>
            </a:r>
          </a:p>
          <a:p>
            <a:pPr lvl="2"/>
            <a:r>
              <a:rPr lang="en-US" sz="2000" dirty="0"/>
              <a:t>TB</a:t>
            </a:r>
          </a:p>
          <a:p>
            <a:pPr lvl="2"/>
            <a:r>
              <a:rPr lang="en-US" sz="2000" dirty="0"/>
              <a:t>Chronic Syphilis</a:t>
            </a:r>
          </a:p>
          <a:p>
            <a:pPr lvl="2"/>
            <a:r>
              <a:rPr lang="en-US" sz="2000" dirty="0"/>
              <a:t>Subacute bacterial endocarditis</a:t>
            </a:r>
          </a:p>
          <a:p>
            <a:pPr lvl="2"/>
            <a:r>
              <a:rPr lang="en-US" sz="2000" dirty="0"/>
              <a:t>MI</a:t>
            </a:r>
          </a:p>
          <a:p>
            <a:pPr lvl="2"/>
            <a:r>
              <a:rPr lang="en-US" sz="2000" dirty="0"/>
              <a:t>Collagen Diseases</a:t>
            </a:r>
          </a:p>
          <a:p>
            <a:pPr lvl="2"/>
            <a:r>
              <a:rPr lang="en-US" sz="2000" dirty="0"/>
              <a:t>RA</a:t>
            </a:r>
          </a:p>
          <a:p>
            <a:pPr lvl="2"/>
            <a:r>
              <a:rPr lang="en-US" sz="2000" dirty="0"/>
              <a:t>DM</a:t>
            </a:r>
          </a:p>
          <a:p>
            <a:pPr lvl="2"/>
            <a:r>
              <a:rPr lang="en-US" sz="2000" dirty="0"/>
              <a:t>Hodgkin’s Disease</a:t>
            </a:r>
          </a:p>
          <a:p>
            <a:pPr lvl="3"/>
            <a:endParaRPr lang="en-US" sz="2000" dirty="0"/>
          </a:p>
        </p:txBody>
      </p:sp>
    </p:spTree>
    <p:extLst>
      <p:ext uri="{BB962C8B-B14F-4D97-AF65-F5344CB8AC3E}">
        <p14:creationId xmlns:p14="http://schemas.microsoft.com/office/powerpoint/2010/main" val="2421393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641444"/>
          </a:xfrm>
        </p:spPr>
        <p:txBody>
          <a:bodyPr/>
          <a:lstStyle/>
          <a:p>
            <a:r>
              <a:rPr lang="en-US" dirty="0"/>
              <a:t>Laboratory Values</a:t>
            </a:r>
          </a:p>
        </p:txBody>
      </p:sp>
      <p:sp>
        <p:nvSpPr>
          <p:cNvPr id="3" name="Content Placeholder 2"/>
          <p:cNvSpPr>
            <a:spLocks noGrp="1"/>
          </p:cNvSpPr>
          <p:nvPr>
            <p:ph idx="1"/>
          </p:nvPr>
        </p:nvSpPr>
        <p:spPr>
          <a:xfrm>
            <a:off x="2288961" y="777922"/>
            <a:ext cx="8915400" cy="5133300"/>
          </a:xfrm>
        </p:spPr>
        <p:txBody>
          <a:bodyPr/>
          <a:lstStyle/>
          <a:p>
            <a:r>
              <a:rPr lang="en-US" sz="2400" b="1" dirty="0"/>
              <a:t>Iron Indicators </a:t>
            </a:r>
          </a:p>
          <a:p>
            <a:r>
              <a:rPr lang="en-US" sz="2400" b="1" dirty="0"/>
              <a:t>Iron, Serum </a:t>
            </a:r>
            <a:r>
              <a:rPr lang="en-US" sz="2400" dirty="0"/>
              <a:t>- is essential in the production and function of hemoglobin. Dietary iron is absorbed by the intestine and distributed in the body for synthesis, storage and transport.  </a:t>
            </a:r>
          </a:p>
          <a:p>
            <a:pPr lvl="2"/>
            <a:r>
              <a:rPr lang="en-US" sz="2400" b="1" dirty="0"/>
              <a:t>Iron-Deficiency Anemia </a:t>
            </a:r>
            <a:r>
              <a:rPr lang="en-US" sz="2400" dirty="0"/>
              <a:t>occurs when there is a decrease in serum iron with an increased Total Iron Binding Capacity (TIBC).  Iron-Deficiency Anemia is most often caused by GI Blood Loss and malabsorption.</a:t>
            </a:r>
          </a:p>
          <a:p>
            <a:pPr lvl="1"/>
            <a:r>
              <a:rPr lang="en-US" sz="2400" dirty="0"/>
              <a:t>Male – 80 – 180 mg/dL</a:t>
            </a:r>
          </a:p>
          <a:p>
            <a:pPr lvl="1"/>
            <a:r>
              <a:rPr lang="en-US" sz="2400" dirty="0"/>
              <a:t>Female – 60 – 160 mg/dL</a:t>
            </a:r>
          </a:p>
          <a:p>
            <a:pPr lvl="1"/>
            <a:endParaRPr lang="en-US" dirty="0"/>
          </a:p>
        </p:txBody>
      </p:sp>
    </p:spTree>
    <p:extLst>
      <p:ext uri="{BB962C8B-B14F-4D97-AF65-F5344CB8AC3E}">
        <p14:creationId xmlns:p14="http://schemas.microsoft.com/office/powerpoint/2010/main" val="33160223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422"/>
            <a:ext cx="8911687" cy="668740"/>
          </a:xfrm>
        </p:spPr>
        <p:txBody>
          <a:bodyPr/>
          <a:lstStyle/>
          <a:p>
            <a:r>
              <a:rPr lang="en-US" dirty="0"/>
              <a:t>Laboratory Values</a:t>
            </a:r>
          </a:p>
        </p:txBody>
      </p:sp>
      <p:sp>
        <p:nvSpPr>
          <p:cNvPr id="3" name="Content Placeholder 2"/>
          <p:cNvSpPr>
            <a:spLocks noGrp="1"/>
          </p:cNvSpPr>
          <p:nvPr>
            <p:ph idx="1"/>
          </p:nvPr>
        </p:nvSpPr>
        <p:spPr>
          <a:xfrm>
            <a:off x="2589212" y="846161"/>
            <a:ext cx="8915400" cy="5868537"/>
          </a:xfrm>
        </p:spPr>
        <p:txBody>
          <a:bodyPr>
            <a:normAutofit lnSpcReduction="10000"/>
          </a:bodyPr>
          <a:lstStyle/>
          <a:p>
            <a:r>
              <a:rPr lang="en-US" sz="2000" b="1" dirty="0"/>
              <a:t>Iron Indicators </a:t>
            </a:r>
            <a:r>
              <a:rPr lang="en-US" dirty="0"/>
              <a:t>(Continued) –</a:t>
            </a:r>
          </a:p>
          <a:p>
            <a:pPr lvl="1"/>
            <a:r>
              <a:rPr lang="en-US" sz="1800" b="1" dirty="0"/>
              <a:t>Ferritin, Serum </a:t>
            </a:r>
            <a:r>
              <a:rPr lang="en-US" sz="1800" dirty="0"/>
              <a:t>– Ferritin is an iron storage protein.  The Serum Ferritin level indicates the amount of available iron stored in the body.  It is measured to distinguish between iron deficiency (decreased ferritin level)  and chronic infection or inflammation (Increased or normal ferritin level). </a:t>
            </a:r>
          </a:p>
          <a:p>
            <a:pPr lvl="3"/>
            <a:r>
              <a:rPr lang="en-US" sz="1600" dirty="0"/>
              <a:t>Normal – 20 – 400 mg/dL</a:t>
            </a:r>
          </a:p>
          <a:p>
            <a:pPr lvl="2"/>
            <a:r>
              <a:rPr lang="en-US" sz="1800" dirty="0"/>
              <a:t>Ferritin is decreased </a:t>
            </a:r>
            <a:r>
              <a:rPr lang="en-US" sz="1800" b="1" dirty="0"/>
              <a:t>ONLY</a:t>
            </a:r>
            <a:r>
              <a:rPr lang="en-US" sz="1800" dirty="0"/>
              <a:t> with Chronic Iron Deficiency.</a:t>
            </a:r>
          </a:p>
          <a:p>
            <a:pPr lvl="2"/>
            <a:r>
              <a:rPr lang="en-US" sz="1800" dirty="0"/>
              <a:t>Causes of Increased Serum Ferritin					</a:t>
            </a:r>
          </a:p>
          <a:p>
            <a:pPr lvl="3"/>
            <a:r>
              <a:rPr lang="en-US" sz="1800" dirty="0"/>
              <a:t>Liver Disease</a:t>
            </a:r>
          </a:p>
          <a:p>
            <a:pPr lvl="3"/>
            <a:r>
              <a:rPr lang="en-US" sz="1800" dirty="0"/>
              <a:t>Iron Overload</a:t>
            </a:r>
          </a:p>
          <a:p>
            <a:pPr lvl="3"/>
            <a:r>
              <a:rPr lang="en-US" sz="1800" dirty="0"/>
              <a:t>Leukemia</a:t>
            </a:r>
          </a:p>
          <a:p>
            <a:pPr lvl="3"/>
            <a:r>
              <a:rPr lang="en-US" sz="1800" dirty="0"/>
              <a:t>Hodgkin’s Disease</a:t>
            </a:r>
          </a:p>
          <a:p>
            <a:pPr lvl="3"/>
            <a:r>
              <a:rPr lang="en-US" sz="1800" dirty="0"/>
              <a:t>Chronic Renal Failure</a:t>
            </a:r>
          </a:p>
          <a:p>
            <a:pPr lvl="3"/>
            <a:r>
              <a:rPr lang="en-US" sz="1800" dirty="0"/>
              <a:t>Hemolytic Anemias</a:t>
            </a:r>
          </a:p>
          <a:p>
            <a:pPr lvl="3"/>
            <a:r>
              <a:rPr lang="en-US" sz="1800" dirty="0"/>
              <a:t>Acute or Chronic Infection and Inflammation</a:t>
            </a:r>
          </a:p>
        </p:txBody>
      </p:sp>
    </p:spTree>
    <p:extLst>
      <p:ext uri="{BB962C8B-B14F-4D97-AF65-F5344CB8AC3E}">
        <p14:creationId xmlns:p14="http://schemas.microsoft.com/office/powerpoint/2010/main" val="42073687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627797"/>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64275"/>
            <a:ext cx="8915400" cy="5146947"/>
          </a:xfrm>
        </p:spPr>
        <p:txBody>
          <a:bodyPr/>
          <a:lstStyle/>
          <a:p>
            <a:r>
              <a:rPr lang="en-US" sz="2400" b="1" dirty="0"/>
              <a:t>Total Iron-Binding Capacity (Transferrin), Serum </a:t>
            </a:r>
            <a:r>
              <a:rPr lang="en-US" dirty="0"/>
              <a:t>–</a:t>
            </a:r>
          </a:p>
          <a:p>
            <a:r>
              <a:rPr lang="en-US" sz="2400" dirty="0"/>
              <a:t>Normal – 250 – 410 mg/dL</a:t>
            </a:r>
          </a:p>
          <a:p>
            <a:pPr lvl="1"/>
            <a:r>
              <a:rPr lang="en-US" sz="2400" dirty="0"/>
              <a:t>Note: The TIBC decreases with age and reflects the transferrin content of the serum.  Transferrin, a protein, transports circulating iron that is stored in various forms in the bone marrow, liver and spleen. In protein-energy malnutrition the TIBC is &lt; 250 mg/dL.</a:t>
            </a:r>
          </a:p>
          <a:p>
            <a:pPr marL="0" indent="0">
              <a:buNone/>
            </a:pPr>
            <a:r>
              <a:rPr lang="en-US" dirty="0"/>
              <a:t>	</a:t>
            </a:r>
          </a:p>
        </p:txBody>
      </p:sp>
    </p:spTree>
    <p:extLst>
      <p:ext uri="{BB962C8B-B14F-4D97-AF65-F5344CB8AC3E}">
        <p14:creationId xmlns:p14="http://schemas.microsoft.com/office/powerpoint/2010/main" val="102435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803400"/>
            <a:ext cx="8915400" cy="4559300"/>
          </a:xfrm>
        </p:spPr>
        <p:txBody>
          <a:bodyPr/>
          <a:lstStyle/>
          <a:p>
            <a:r>
              <a:rPr lang="en-US" sz="2000" b="1" dirty="0"/>
              <a:t>Neurological Conditions (continued)</a:t>
            </a:r>
          </a:p>
          <a:p>
            <a:pPr lvl="1"/>
            <a:r>
              <a:rPr lang="en-US" sz="2000" b="1" dirty="0"/>
              <a:t>Left Hemisphere stroke typically exhibits the following characteristics; More visible disabilities.</a:t>
            </a:r>
          </a:p>
          <a:p>
            <a:pPr lvl="2"/>
            <a:r>
              <a:rPr lang="en-US" sz="2000" b="1" dirty="0"/>
              <a:t>Extreme cautiousness</a:t>
            </a:r>
          </a:p>
          <a:p>
            <a:pPr lvl="2"/>
            <a:r>
              <a:rPr lang="en-US" sz="2000" b="1" dirty="0"/>
              <a:t>Difficulty with speaking</a:t>
            </a:r>
          </a:p>
          <a:p>
            <a:pPr lvl="2"/>
            <a:r>
              <a:rPr lang="en-US" sz="2000" b="1" dirty="0"/>
              <a:t>Inability to express self verbally</a:t>
            </a:r>
          </a:p>
          <a:p>
            <a:pPr lvl="2"/>
            <a:r>
              <a:rPr lang="en-US" sz="2000" b="1" dirty="0"/>
              <a:t>Inability to write words</a:t>
            </a:r>
          </a:p>
          <a:p>
            <a:pPr lvl="2"/>
            <a:r>
              <a:rPr lang="en-US" sz="2000" b="1" dirty="0"/>
              <a:t>Inability to understand written words</a:t>
            </a:r>
          </a:p>
          <a:p>
            <a:pPr lvl="2"/>
            <a:r>
              <a:rPr lang="en-US" sz="2000" b="1" dirty="0"/>
              <a:t>Weakness or paralysis on the right side of the body</a:t>
            </a:r>
          </a:p>
          <a:p>
            <a:pPr lvl="2"/>
            <a:endParaRPr lang="en-US" b="1" dirty="0"/>
          </a:p>
          <a:p>
            <a:endParaRPr lang="en-US" dirty="0"/>
          </a:p>
        </p:txBody>
      </p:sp>
    </p:spTree>
    <p:extLst>
      <p:ext uri="{BB962C8B-B14F-4D97-AF65-F5344CB8AC3E}">
        <p14:creationId xmlns:p14="http://schemas.microsoft.com/office/powerpoint/2010/main" val="124036399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4380"/>
            <a:ext cx="8911687" cy="570016"/>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819397"/>
            <a:ext cx="8915400" cy="5091825"/>
          </a:xfrm>
        </p:spPr>
        <p:txBody>
          <a:bodyPr>
            <a:normAutofit lnSpcReduction="10000"/>
          </a:bodyPr>
          <a:lstStyle/>
          <a:p>
            <a:r>
              <a:rPr lang="en-US" sz="2000" b="1" dirty="0"/>
              <a:t>Lipoproteins </a:t>
            </a:r>
            <a:r>
              <a:rPr lang="en-US" sz="2000" dirty="0"/>
              <a:t>– Are influenced by heredity, diet, obesity, are directly related to atherosclerotic heart disease.  </a:t>
            </a:r>
          </a:p>
          <a:p>
            <a:pPr lvl="1"/>
            <a:r>
              <a:rPr lang="en-US" sz="2000" b="1" dirty="0"/>
              <a:t>High-Density Lipoprotein </a:t>
            </a:r>
            <a:r>
              <a:rPr lang="en-US" sz="2000" dirty="0"/>
              <a:t>– (HDL) Desired &gt;35 mg/dL (Good Cholesterol)</a:t>
            </a:r>
          </a:p>
          <a:p>
            <a:pPr lvl="1"/>
            <a:r>
              <a:rPr lang="en-US" sz="2000" b="1" dirty="0"/>
              <a:t>Low- Density Lipoprotein </a:t>
            </a:r>
            <a:r>
              <a:rPr lang="en-US" sz="2000" dirty="0"/>
              <a:t>– (LDL) Desired 130 mg/dL (Bad Cholesterol)</a:t>
            </a:r>
          </a:p>
          <a:p>
            <a:pPr marL="914400" lvl="2" indent="0">
              <a:buNone/>
            </a:pPr>
            <a:r>
              <a:rPr lang="en-US" sz="2000" dirty="0"/>
              <a:t>						     Borderline 130 – 159 mg/dL</a:t>
            </a:r>
          </a:p>
          <a:p>
            <a:pPr marL="914400" lvl="2" indent="0">
              <a:buNone/>
            </a:pPr>
            <a:r>
              <a:rPr lang="en-US" sz="2000" dirty="0"/>
              <a:t>						     High 160 mg/dL</a:t>
            </a:r>
          </a:p>
          <a:p>
            <a:pPr marL="914400" lvl="2" indent="0">
              <a:buNone/>
            </a:pPr>
            <a:r>
              <a:rPr lang="en-US" sz="2000" dirty="0"/>
              <a:t>						     Triglycerides 160 mg/dL</a:t>
            </a:r>
          </a:p>
          <a:p>
            <a:pPr lvl="1"/>
            <a:r>
              <a:rPr lang="en-US" sz="2000" b="1" dirty="0"/>
              <a:t>Total Cholesterol </a:t>
            </a:r>
            <a:r>
              <a:rPr lang="en-US" sz="2000" dirty="0"/>
              <a:t>				</a:t>
            </a:r>
          </a:p>
          <a:p>
            <a:pPr lvl="2"/>
            <a:r>
              <a:rPr lang="en-US" sz="2000" dirty="0"/>
              <a:t>Desired &lt; 200 mg/dL</a:t>
            </a:r>
          </a:p>
          <a:p>
            <a:pPr lvl="2"/>
            <a:r>
              <a:rPr lang="en-US" sz="2000" dirty="0"/>
              <a:t>Borderline 200 – 239 mg/dL</a:t>
            </a:r>
          </a:p>
          <a:p>
            <a:pPr lvl="2"/>
            <a:r>
              <a:rPr lang="en-US" sz="2000" dirty="0"/>
              <a:t>High </a:t>
            </a:r>
            <a:r>
              <a:rPr lang="en-US" sz="2000" dirty="0">
                <a:latin typeface="Times New Roman" panose="02020603050405020304" pitchFamily="18" charset="0"/>
                <a:cs typeface="Times New Roman" panose="02020603050405020304" pitchFamily="18" charset="0"/>
              </a:rPr>
              <a:t>≥ </a:t>
            </a:r>
            <a:r>
              <a:rPr lang="en-US" sz="2000" dirty="0">
                <a:latin typeface="+mj-lt"/>
                <a:cs typeface="Times New Roman" panose="02020603050405020304" pitchFamily="18" charset="0"/>
              </a:rPr>
              <a:t>240</a:t>
            </a:r>
            <a:r>
              <a:rPr lang="en-US" sz="2000" dirty="0">
                <a:latin typeface="Times New Roman" panose="02020603050405020304" pitchFamily="18" charset="0"/>
                <a:cs typeface="Times New Roman" panose="02020603050405020304" pitchFamily="18" charset="0"/>
              </a:rPr>
              <a:t> </a:t>
            </a:r>
            <a:r>
              <a:rPr lang="en-US" sz="2000" dirty="0">
                <a:latin typeface="+mj-lt"/>
                <a:cs typeface="Times New Roman" panose="02020603050405020304" pitchFamily="18" charset="0"/>
              </a:rPr>
              <a:t>mg/dL</a:t>
            </a:r>
          </a:p>
          <a:p>
            <a:pPr lvl="3"/>
            <a:endParaRPr lang="en-US" dirty="0">
              <a:latin typeface="+mj-lt"/>
              <a:cs typeface="Times New Roman" panose="02020603050405020304" pitchFamily="18" charset="0"/>
            </a:endParaRPr>
          </a:p>
          <a:p>
            <a:pPr lvl="3"/>
            <a:endParaRPr lang="en-US" dirty="0"/>
          </a:p>
        </p:txBody>
      </p:sp>
    </p:spTree>
    <p:extLst>
      <p:ext uri="{BB962C8B-B14F-4D97-AF65-F5344CB8AC3E}">
        <p14:creationId xmlns:p14="http://schemas.microsoft.com/office/powerpoint/2010/main" val="762268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1070"/>
            <a:ext cx="8911687" cy="573206"/>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64275"/>
            <a:ext cx="8915400" cy="5936775"/>
          </a:xfrm>
        </p:spPr>
        <p:txBody>
          <a:bodyPr/>
          <a:lstStyle/>
          <a:p>
            <a:r>
              <a:rPr lang="en-US" sz="2400" b="1" dirty="0"/>
              <a:t>Lipoproteins</a:t>
            </a:r>
            <a:r>
              <a:rPr lang="en-US" dirty="0"/>
              <a:t> (Continued) –</a:t>
            </a:r>
          </a:p>
          <a:p>
            <a:pPr lvl="1"/>
            <a:r>
              <a:rPr lang="en-US" sz="2000" b="1" dirty="0"/>
              <a:t>Causes of elevated blood lipids;</a:t>
            </a:r>
          </a:p>
          <a:p>
            <a:pPr lvl="2"/>
            <a:r>
              <a:rPr lang="en-US" sz="1800" dirty="0"/>
              <a:t>Diets high in saturated fats or cholesterol</a:t>
            </a:r>
          </a:p>
          <a:p>
            <a:pPr lvl="2"/>
            <a:r>
              <a:rPr lang="en-US" sz="1800" dirty="0"/>
              <a:t>Excessive alcohol intake</a:t>
            </a:r>
          </a:p>
          <a:p>
            <a:pPr lvl="2"/>
            <a:r>
              <a:rPr lang="en-US" sz="1800" dirty="0"/>
              <a:t>Estrogen supplements</a:t>
            </a:r>
          </a:p>
          <a:p>
            <a:pPr lvl="2"/>
            <a:r>
              <a:rPr lang="en-US" sz="1800" dirty="0"/>
              <a:t>Thiazide diuretics</a:t>
            </a:r>
          </a:p>
          <a:p>
            <a:pPr lvl="2"/>
            <a:r>
              <a:rPr lang="en-US" sz="1800" dirty="0"/>
              <a:t>Beta-Blockers</a:t>
            </a:r>
          </a:p>
          <a:p>
            <a:pPr lvl="2"/>
            <a:r>
              <a:rPr lang="en-US" sz="1800" dirty="0"/>
              <a:t>Smoking</a:t>
            </a:r>
          </a:p>
          <a:p>
            <a:pPr lvl="2"/>
            <a:r>
              <a:rPr lang="en-US" sz="1800" dirty="0"/>
              <a:t>Uncontrolled Diabetes Mellitus</a:t>
            </a:r>
          </a:p>
          <a:p>
            <a:pPr lvl="2"/>
            <a:r>
              <a:rPr lang="en-US" sz="1800" dirty="0"/>
              <a:t>Hypothyroidism</a:t>
            </a:r>
          </a:p>
          <a:p>
            <a:pPr lvl="2"/>
            <a:r>
              <a:rPr lang="en-US" sz="1800" dirty="0"/>
              <a:t>Uremia</a:t>
            </a:r>
          </a:p>
          <a:p>
            <a:pPr lvl="2"/>
            <a:r>
              <a:rPr lang="en-US" sz="1800" dirty="0"/>
              <a:t>Corticosteroid Use</a:t>
            </a:r>
          </a:p>
          <a:p>
            <a:pPr lvl="2"/>
            <a:r>
              <a:rPr lang="en-US" sz="1800" dirty="0"/>
              <a:t>Sedentary Lifestyle</a:t>
            </a:r>
          </a:p>
          <a:p>
            <a:pPr lvl="2"/>
            <a:r>
              <a:rPr lang="en-US" sz="1800" dirty="0"/>
              <a:t>Morbid Obesity</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212669631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5"/>
            <a:ext cx="8911687" cy="641445"/>
          </a:xfrm>
        </p:spPr>
        <p:txBody>
          <a:bodyPr/>
          <a:lstStyle/>
          <a:p>
            <a:r>
              <a:rPr lang="en-US" dirty="0"/>
              <a:t>Laboratory Values</a:t>
            </a:r>
          </a:p>
        </p:txBody>
      </p:sp>
      <p:sp>
        <p:nvSpPr>
          <p:cNvPr id="3" name="Content Placeholder 2"/>
          <p:cNvSpPr>
            <a:spLocks noGrp="1"/>
          </p:cNvSpPr>
          <p:nvPr>
            <p:ph idx="1"/>
          </p:nvPr>
        </p:nvSpPr>
        <p:spPr>
          <a:xfrm>
            <a:off x="2589212" y="791570"/>
            <a:ext cx="8915400" cy="5119652"/>
          </a:xfrm>
        </p:spPr>
        <p:txBody>
          <a:bodyPr>
            <a:normAutofit/>
          </a:bodyPr>
          <a:lstStyle/>
          <a:p>
            <a:r>
              <a:rPr lang="en-US" sz="2400" b="1" dirty="0"/>
              <a:t>Lipoproteins</a:t>
            </a:r>
            <a:r>
              <a:rPr lang="en-US" sz="2400" dirty="0"/>
              <a:t> – (Continued) </a:t>
            </a:r>
          </a:p>
          <a:p>
            <a:pPr lvl="1"/>
            <a:r>
              <a:rPr lang="en-US" sz="2400" dirty="0"/>
              <a:t>Cholesterol levels &lt; 120 to 156 mg/dL have been associated with increased mortality in nursing home residents.</a:t>
            </a:r>
          </a:p>
          <a:p>
            <a:pPr lvl="2"/>
            <a:r>
              <a:rPr lang="en-US" sz="2400" b="1" dirty="0"/>
              <a:t>Causes of decreased Cholesterol </a:t>
            </a:r>
          </a:p>
          <a:p>
            <a:pPr lvl="3"/>
            <a:r>
              <a:rPr lang="en-US" sz="2400" dirty="0"/>
              <a:t>Malnutrition</a:t>
            </a:r>
          </a:p>
          <a:p>
            <a:pPr lvl="3"/>
            <a:r>
              <a:rPr lang="en-US" sz="2400" dirty="0"/>
              <a:t>Hyperthyroidism</a:t>
            </a:r>
          </a:p>
          <a:p>
            <a:pPr lvl="3"/>
            <a:r>
              <a:rPr lang="en-US" sz="2400" dirty="0"/>
              <a:t>COPD</a:t>
            </a:r>
          </a:p>
          <a:p>
            <a:pPr lvl="1"/>
            <a:endParaRPr lang="en-US" sz="2400" dirty="0"/>
          </a:p>
        </p:txBody>
      </p:sp>
    </p:spTree>
    <p:extLst>
      <p:ext uri="{BB962C8B-B14F-4D97-AF65-F5344CB8AC3E}">
        <p14:creationId xmlns:p14="http://schemas.microsoft.com/office/powerpoint/2010/main" val="4619553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3774"/>
            <a:ext cx="8911687" cy="573206"/>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36980"/>
            <a:ext cx="8915400" cy="6121020"/>
          </a:xfrm>
        </p:spPr>
        <p:txBody>
          <a:bodyPr/>
          <a:lstStyle/>
          <a:p>
            <a:r>
              <a:rPr lang="en-US" b="1" dirty="0"/>
              <a:t>Drug Monitoring and Toxicology </a:t>
            </a:r>
            <a:r>
              <a:rPr lang="en-US" dirty="0"/>
              <a:t>– Drug levels are useful guides in maintaining therapeutic levels of drugs.  Some drugs are monitored by doing urine testing such as amphetamines.  Note: Elderly people metabolize drugs more slowly , which puts them at increased risk of toxicity.</a:t>
            </a:r>
          </a:p>
          <a:p>
            <a:r>
              <a:rPr lang="en-US" dirty="0"/>
              <a:t>Digoxin (Lanoxin) Level, Serum – Therapeutic 0.5 </a:t>
            </a:r>
            <a:r>
              <a:rPr lang="en-US"/>
              <a:t>-2.0 </a:t>
            </a:r>
            <a:r>
              <a:rPr lang="en-US" dirty="0"/>
              <a:t>ng/mL</a:t>
            </a:r>
          </a:p>
          <a:p>
            <a:pPr marL="0" indent="0">
              <a:buNone/>
            </a:pPr>
            <a:r>
              <a:rPr lang="en-US" dirty="0"/>
              <a:t>								     Toxic – 2.5 ng/mL</a:t>
            </a:r>
          </a:p>
          <a:p>
            <a:pPr marL="0" indent="0">
              <a:buNone/>
            </a:pPr>
            <a:r>
              <a:rPr lang="en-US" dirty="0"/>
              <a:t>Digoxin is used in the treatment of congestive heart failure (CHF).  Digitalis toxicity is relatively common in the elderly on this drug despite the availability of tests for serum drug levels.  </a:t>
            </a:r>
            <a:r>
              <a:rPr lang="en-US" b="1" i="1" u="sng" dirty="0"/>
              <a:t>Quinidine increases serum level of digoxin, so Digoxin dose must be reduced if both of these drugs are used.  Also, if using the elixir form of digoxin, the absorption rate can increase more rapidly increasing toxicity.  Clients with a low potassium and high calcium level are at increased risk of arrhythmias in persons receiving digoxin.</a:t>
            </a:r>
          </a:p>
          <a:p>
            <a:pPr marL="0" indent="0">
              <a:buNone/>
            </a:pPr>
            <a:r>
              <a:rPr lang="en-US" dirty="0"/>
              <a:t>	Side Effects of Digitalis Toxicity</a:t>
            </a:r>
          </a:p>
          <a:p>
            <a:pPr marL="0" indent="0">
              <a:buNone/>
            </a:pPr>
            <a:r>
              <a:rPr lang="en-US" dirty="0"/>
              <a:t>		Visual Changes</a:t>
            </a:r>
          </a:p>
          <a:p>
            <a:pPr marL="0" indent="0">
              <a:buNone/>
            </a:pPr>
            <a:r>
              <a:rPr lang="en-US" dirty="0"/>
              <a:t>		Headache</a:t>
            </a:r>
          </a:p>
          <a:p>
            <a:pPr marL="0" indent="0">
              <a:buNone/>
            </a:pPr>
            <a:r>
              <a:rPr lang="en-US" dirty="0"/>
              <a:t>		N/V</a:t>
            </a:r>
          </a:p>
          <a:p>
            <a:pPr marL="0" indent="0">
              <a:buNone/>
            </a:pPr>
            <a:r>
              <a:rPr lang="en-US" dirty="0"/>
              <a:t>		Weakness/Fatigue</a:t>
            </a:r>
          </a:p>
        </p:txBody>
      </p:sp>
    </p:spTree>
    <p:extLst>
      <p:ext uri="{BB962C8B-B14F-4D97-AF65-F5344CB8AC3E}">
        <p14:creationId xmlns:p14="http://schemas.microsoft.com/office/powerpoint/2010/main" val="355084943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5"/>
            <a:ext cx="8911687" cy="627797"/>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77922"/>
            <a:ext cx="8915400" cy="5964072"/>
          </a:xfrm>
        </p:spPr>
        <p:txBody>
          <a:bodyPr/>
          <a:lstStyle/>
          <a:p>
            <a:r>
              <a:rPr lang="en-US" sz="2000" b="1" dirty="0"/>
              <a:t>Review Box 21.3 Commonly Monitored Medication Levels</a:t>
            </a:r>
          </a:p>
          <a:p>
            <a:pPr lvl="1"/>
            <a:r>
              <a:rPr lang="en-US" sz="2000" dirty="0"/>
              <a:t>Alcohol</a:t>
            </a:r>
          </a:p>
          <a:p>
            <a:pPr lvl="1"/>
            <a:r>
              <a:rPr lang="en-US" sz="2000" dirty="0"/>
              <a:t>Amphetamines</a:t>
            </a:r>
          </a:p>
          <a:p>
            <a:pPr lvl="1"/>
            <a:r>
              <a:rPr lang="en-US" sz="2000" dirty="0"/>
              <a:t>Antiarrhymics</a:t>
            </a:r>
          </a:p>
          <a:p>
            <a:pPr lvl="1"/>
            <a:r>
              <a:rPr lang="en-US" sz="2000" dirty="0"/>
              <a:t>Antibiotics</a:t>
            </a:r>
          </a:p>
          <a:p>
            <a:pPr lvl="1"/>
            <a:r>
              <a:rPr lang="en-US" sz="2000" dirty="0"/>
              <a:t>Anticonvulsants</a:t>
            </a:r>
          </a:p>
          <a:p>
            <a:pPr lvl="1"/>
            <a:r>
              <a:rPr lang="en-US" sz="2000" dirty="0"/>
              <a:t>Antidepressants</a:t>
            </a:r>
          </a:p>
          <a:p>
            <a:pPr lvl="1"/>
            <a:r>
              <a:rPr lang="en-US" sz="2000" dirty="0"/>
              <a:t>Barbiturates/Hypnotics</a:t>
            </a:r>
          </a:p>
          <a:p>
            <a:pPr lvl="1"/>
            <a:r>
              <a:rPr lang="en-US" sz="2000" dirty="0"/>
              <a:t>Bronchodilators</a:t>
            </a:r>
          </a:p>
          <a:p>
            <a:pPr lvl="1"/>
            <a:r>
              <a:rPr lang="en-US" sz="2000" dirty="0"/>
              <a:t>Cardiac Glycosides</a:t>
            </a:r>
          </a:p>
          <a:p>
            <a:pPr lvl="1"/>
            <a:r>
              <a:rPr lang="en-US" sz="2000" dirty="0"/>
              <a:t>Hemoglobin Derivatives</a:t>
            </a:r>
          </a:p>
          <a:p>
            <a:pPr lvl="1"/>
            <a:r>
              <a:rPr lang="en-US" sz="2000" dirty="0"/>
              <a:t>Non-Narcotic Analgesics</a:t>
            </a:r>
          </a:p>
          <a:p>
            <a:pPr lvl="1"/>
            <a:r>
              <a:rPr lang="en-US" sz="2000" dirty="0"/>
              <a:t>Phenothiazine's</a:t>
            </a:r>
          </a:p>
        </p:txBody>
      </p:sp>
    </p:spTree>
    <p:extLst>
      <p:ext uri="{BB962C8B-B14F-4D97-AF65-F5344CB8AC3E}">
        <p14:creationId xmlns:p14="http://schemas.microsoft.com/office/powerpoint/2010/main" val="188232246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5"/>
            <a:ext cx="8911687" cy="641445"/>
          </a:xfrm>
        </p:spPr>
        <p:txBody>
          <a:bodyPr/>
          <a:lstStyle/>
          <a:p>
            <a:r>
              <a:rPr lang="en-US" dirty="0"/>
              <a:t>Laboratory Values</a:t>
            </a:r>
          </a:p>
        </p:txBody>
      </p:sp>
      <p:sp>
        <p:nvSpPr>
          <p:cNvPr id="3" name="Content Placeholder 2"/>
          <p:cNvSpPr>
            <a:spLocks noGrp="1"/>
          </p:cNvSpPr>
          <p:nvPr>
            <p:ph idx="1"/>
          </p:nvPr>
        </p:nvSpPr>
        <p:spPr>
          <a:xfrm>
            <a:off x="2589212" y="791570"/>
            <a:ext cx="8915400" cy="5119652"/>
          </a:xfrm>
        </p:spPr>
        <p:txBody>
          <a:bodyPr/>
          <a:lstStyle/>
          <a:p>
            <a:r>
              <a:rPr lang="en-US" sz="2400" b="1" dirty="0"/>
              <a:t>Digoxin </a:t>
            </a:r>
            <a:r>
              <a:rPr lang="en-US" dirty="0"/>
              <a:t>– (Continued) –</a:t>
            </a:r>
          </a:p>
          <a:p>
            <a:pPr lvl="1"/>
            <a:r>
              <a:rPr lang="en-US" sz="2000" dirty="0"/>
              <a:t>Nursing Implications in Caring for a Client on Digoxin</a:t>
            </a:r>
          </a:p>
          <a:p>
            <a:pPr lvl="2"/>
            <a:r>
              <a:rPr lang="en-US" sz="2000" dirty="0"/>
              <a:t>Draw blood samples for determining serum blood level at least 5 – 6 hours after daily dose.  Preferably right before the next scheduled dose.</a:t>
            </a:r>
          </a:p>
          <a:p>
            <a:pPr lvl="2"/>
            <a:r>
              <a:rPr lang="en-US" sz="2000" dirty="0"/>
              <a:t>Check Apical Pulse for one full minute.</a:t>
            </a:r>
          </a:p>
          <a:p>
            <a:pPr lvl="2"/>
            <a:r>
              <a:rPr lang="en-US" sz="2000" dirty="0"/>
              <a:t>Suspect Digitalis Toxicity when there is a sudden change in heart rhythm or pulse.</a:t>
            </a:r>
          </a:p>
          <a:p>
            <a:pPr lvl="2"/>
            <a:r>
              <a:rPr lang="en-US" sz="2000" dirty="0"/>
              <a:t>Withhold the medication and report to the physician when there is a sudden change is pulse or rhythm.</a:t>
            </a:r>
          </a:p>
          <a:p>
            <a:pPr lvl="2"/>
            <a:r>
              <a:rPr lang="en-US" sz="2000" dirty="0"/>
              <a:t>Monitor the serum potassium level (especially if the client is on diuretics) and calcium level.</a:t>
            </a:r>
          </a:p>
        </p:txBody>
      </p:sp>
    </p:spTree>
    <p:extLst>
      <p:ext uri="{BB962C8B-B14F-4D97-AF65-F5344CB8AC3E}">
        <p14:creationId xmlns:p14="http://schemas.microsoft.com/office/powerpoint/2010/main" val="173548181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723331"/>
          </a:xfrm>
        </p:spPr>
        <p:txBody>
          <a:bodyPr>
            <a:normAutofit/>
          </a:bodyPr>
          <a:lstStyle/>
          <a:p>
            <a:r>
              <a:rPr lang="en-US" dirty="0"/>
              <a:t>Laboratory Values</a:t>
            </a:r>
          </a:p>
        </p:txBody>
      </p:sp>
      <p:sp>
        <p:nvSpPr>
          <p:cNvPr id="3" name="Content Placeholder 2"/>
          <p:cNvSpPr>
            <a:spLocks noGrp="1"/>
          </p:cNvSpPr>
          <p:nvPr>
            <p:ph idx="1"/>
          </p:nvPr>
        </p:nvSpPr>
        <p:spPr>
          <a:xfrm>
            <a:off x="2589212" y="600501"/>
            <a:ext cx="8915400" cy="6127845"/>
          </a:xfrm>
        </p:spPr>
        <p:txBody>
          <a:bodyPr>
            <a:normAutofit/>
          </a:bodyPr>
          <a:lstStyle/>
          <a:p>
            <a:r>
              <a:rPr lang="en-US" b="1" dirty="0"/>
              <a:t>Theophylline, Serum </a:t>
            </a:r>
            <a:r>
              <a:rPr lang="en-US" dirty="0"/>
              <a:t>– a Bronchodilator which improves mucociliary clearance of the lungs and may improve myocardial contractility therefore improving respirations and even act as a mild diuretic.</a:t>
            </a:r>
          </a:p>
          <a:p>
            <a:pPr lvl="1"/>
            <a:r>
              <a:rPr lang="en-US" dirty="0"/>
              <a:t>Therapeutic – 10 – 20 µg/mL</a:t>
            </a:r>
          </a:p>
          <a:p>
            <a:pPr lvl="1"/>
            <a:r>
              <a:rPr lang="en-US" dirty="0"/>
              <a:t>Toxic – 20 µg/mL</a:t>
            </a:r>
          </a:p>
          <a:p>
            <a:r>
              <a:rPr lang="en-US" dirty="0"/>
              <a:t>Theophylline is a useful drug in the treatment of COPD but is used less frequently today due to the side effects, and multiple drug interactions.</a:t>
            </a:r>
          </a:p>
          <a:p>
            <a:pPr lvl="1"/>
            <a:r>
              <a:rPr lang="en-US" b="1" dirty="0"/>
              <a:t>Theophylline Toxicity Symptoms </a:t>
            </a:r>
            <a:r>
              <a:rPr lang="en-US" dirty="0"/>
              <a:t>–</a:t>
            </a:r>
          </a:p>
          <a:p>
            <a:pPr lvl="2"/>
            <a:r>
              <a:rPr lang="en-US" sz="1800" dirty="0"/>
              <a:t>Anorexia</a:t>
            </a:r>
          </a:p>
          <a:p>
            <a:pPr lvl="2"/>
            <a:r>
              <a:rPr lang="en-US" sz="1800" dirty="0"/>
              <a:t>Abdominal Discomfort</a:t>
            </a:r>
          </a:p>
          <a:p>
            <a:pPr lvl="2"/>
            <a:r>
              <a:rPr lang="en-US" sz="1800" dirty="0"/>
              <a:t>N/V</a:t>
            </a:r>
          </a:p>
          <a:p>
            <a:pPr lvl="2"/>
            <a:r>
              <a:rPr lang="en-US" sz="1800" dirty="0"/>
              <a:t>Vertigo/Shakiness</a:t>
            </a:r>
          </a:p>
          <a:p>
            <a:pPr lvl="2"/>
            <a:r>
              <a:rPr lang="en-US" sz="1800" dirty="0"/>
              <a:t>Restless/Irritable</a:t>
            </a:r>
          </a:p>
          <a:p>
            <a:pPr lvl="2"/>
            <a:r>
              <a:rPr lang="en-US" sz="1800" dirty="0"/>
              <a:t>Palpitations/Tachycardia</a:t>
            </a:r>
          </a:p>
          <a:p>
            <a:pPr lvl="2"/>
            <a:r>
              <a:rPr lang="en-US" sz="1800" dirty="0"/>
              <a:t>Hypotension/Arrhythmias</a:t>
            </a:r>
          </a:p>
          <a:p>
            <a:pPr lvl="2"/>
            <a:r>
              <a:rPr lang="en-US" sz="1800" dirty="0"/>
              <a:t>Seizures</a:t>
            </a:r>
          </a:p>
          <a:p>
            <a:endParaRPr lang="en-US" dirty="0"/>
          </a:p>
        </p:txBody>
      </p:sp>
    </p:spTree>
    <p:extLst>
      <p:ext uri="{BB962C8B-B14F-4D97-AF65-F5344CB8AC3E}">
        <p14:creationId xmlns:p14="http://schemas.microsoft.com/office/powerpoint/2010/main" val="3465917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9182"/>
            <a:ext cx="8911687" cy="504967"/>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36979"/>
            <a:ext cx="8915400" cy="5174243"/>
          </a:xfrm>
        </p:spPr>
        <p:txBody>
          <a:bodyPr/>
          <a:lstStyle/>
          <a:p>
            <a:r>
              <a:rPr lang="en-US" sz="2400" b="1" dirty="0"/>
              <a:t>Theophylline</a:t>
            </a:r>
            <a:r>
              <a:rPr lang="en-US" dirty="0"/>
              <a:t> (Continued) –</a:t>
            </a:r>
          </a:p>
          <a:p>
            <a:r>
              <a:rPr lang="en-US" b="1" dirty="0"/>
              <a:t>Nursing Implications </a:t>
            </a:r>
            <a:r>
              <a:rPr lang="en-US" dirty="0"/>
              <a:t>-</a:t>
            </a:r>
          </a:p>
          <a:p>
            <a:pPr lvl="1"/>
            <a:r>
              <a:rPr lang="en-US" sz="2000" dirty="0"/>
              <a:t>Dizziness (vertigo) is a common side effect.  Theophylline elimination is reduced in clients with heart failure, liver disease, and alcoholism.</a:t>
            </a:r>
          </a:p>
          <a:p>
            <a:pPr lvl="1"/>
            <a:r>
              <a:rPr lang="en-US" sz="2000" dirty="0"/>
              <a:t>Smoking and taking Phenytoin (Dilantin) simultaneously increases elimination of theophylline, so an increased dose may be necessary.</a:t>
            </a:r>
          </a:p>
          <a:p>
            <a:pPr lvl="1"/>
            <a:r>
              <a:rPr lang="en-US" sz="2000" dirty="0"/>
              <a:t>Erythromycin may cause toxicity.</a:t>
            </a:r>
          </a:p>
          <a:p>
            <a:pPr lvl="1"/>
            <a:r>
              <a:rPr lang="en-US" sz="2000" dirty="0"/>
              <a:t>Regular monitoring of serum blood levels is necessary to maintain a therapeutic level.</a:t>
            </a:r>
          </a:p>
          <a:p>
            <a:pPr lvl="1"/>
            <a:endParaRPr lang="en-US" sz="2000" dirty="0"/>
          </a:p>
        </p:txBody>
      </p:sp>
    </p:spTree>
    <p:extLst>
      <p:ext uri="{BB962C8B-B14F-4D97-AF65-F5344CB8AC3E}">
        <p14:creationId xmlns:p14="http://schemas.microsoft.com/office/powerpoint/2010/main" val="182521815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2830"/>
            <a:ext cx="8911687" cy="614149"/>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832513"/>
            <a:ext cx="8915400" cy="5813947"/>
          </a:xfrm>
        </p:spPr>
        <p:txBody>
          <a:bodyPr>
            <a:normAutofit lnSpcReduction="10000"/>
          </a:bodyPr>
          <a:lstStyle/>
          <a:p>
            <a:r>
              <a:rPr lang="en-US" sz="2000" b="1" dirty="0"/>
              <a:t>Phenytoin – Dilantin, Serum </a:t>
            </a:r>
            <a:r>
              <a:rPr lang="en-US" sz="2000" dirty="0"/>
              <a:t>– Phenytoin is an anticonvulsant that also has antiarrhythmic properties, it is metabolized by the liver and excreted in bile and partially by the kidneys</a:t>
            </a:r>
          </a:p>
          <a:p>
            <a:pPr lvl="1"/>
            <a:r>
              <a:rPr lang="en-US" sz="1800" dirty="0"/>
              <a:t>Therapeutic 10 – 20 µg/mL</a:t>
            </a:r>
          </a:p>
          <a:p>
            <a:pPr lvl="1"/>
            <a:r>
              <a:rPr lang="en-US" sz="1800" dirty="0"/>
              <a:t>Toxic 30 µg/mL</a:t>
            </a:r>
          </a:p>
          <a:p>
            <a:pPr lvl="1"/>
            <a:r>
              <a:rPr lang="en-US" sz="2000" b="1" dirty="0"/>
              <a:t>Potential Adverse Reactions and Side Effects Include;</a:t>
            </a:r>
          </a:p>
          <a:p>
            <a:pPr lvl="2"/>
            <a:r>
              <a:rPr lang="en-US" sz="2000" dirty="0"/>
              <a:t>Mental Confusion, Drowsiness</a:t>
            </a:r>
          </a:p>
          <a:p>
            <a:pPr lvl="2"/>
            <a:r>
              <a:rPr lang="en-US" sz="2000" dirty="0"/>
              <a:t>Tremors</a:t>
            </a:r>
          </a:p>
          <a:p>
            <a:pPr lvl="2"/>
            <a:r>
              <a:rPr lang="en-US" sz="2000" dirty="0"/>
              <a:t>Bradycardia, Hypotension</a:t>
            </a:r>
          </a:p>
          <a:p>
            <a:pPr lvl="2"/>
            <a:r>
              <a:rPr lang="en-US" sz="2000" dirty="0"/>
              <a:t>Blurred Vision, Photophobia</a:t>
            </a:r>
          </a:p>
          <a:p>
            <a:pPr lvl="2"/>
            <a:r>
              <a:rPr lang="en-US" sz="2000" dirty="0"/>
              <a:t>N/V, Epigastric Pain</a:t>
            </a:r>
          </a:p>
          <a:p>
            <a:pPr lvl="2"/>
            <a:r>
              <a:rPr lang="en-US" sz="2000" dirty="0"/>
              <a:t>Abnormal Blood Counts</a:t>
            </a:r>
          </a:p>
          <a:p>
            <a:pPr lvl="2"/>
            <a:r>
              <a:rPr lang="en-US" sz="2000" dirty="0"/>
              <a:t>Fever</a:t>
            </a:r>
          </a:p>
          <a:p>
            <a:pPr lvl="2"/>
            <a:r>
              <a:rPr lang="en-US" sz="2000" dirty="0"/>
              <a:t>Skin Eruptions</a:t>
            </a:r>
          </a:p>
          <a:p>
            <a:pPr lvl="2"/>
            <a:r>
              <a:rPr lang="en-US" sz="2000" dirty="0"/>
              <a:t>Pneumonitis</a:t>
            </a:r>
          </a:p>
        </p:txBody>
      </p:sp>
    </p:spTree>
    <p:extLst>
      <p:ext uri="{BB962C8B-B14F-4D97-AF65-F5344CB8AC3E}">
        <p14:creationId xmlns:p14="http://schemas.microsoft.com/office/powerpoint/2010/main" val="142278245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0126"/>
            <a:ext cx="8911687" cy="573206"/>
          </a:xfrm>
        </p:spPr>
        <p:txBody>
          <a:bodyPr>
            <a:normAutofit fontScale="90000"/>
          </a:bodyPr>
          <a:lstStyle/>
          <a:p>
            <a:r>
              <a:rPr lang="en-US" dirty="0"/>
              <a:t>Laboratory Values</a:t>
            </a:r>
          </a:p>
        </p:txBody>
      </p:sp>
      <p:sp>
        <p:nvSpPr>
          <p:cNvPr id="3" name="Content Placeholder 2"/>
          <p:cNvSpPr>
            <a:spLocks noGrp="1"/>
          </p:cNvSpPr>
          <p:nvPr>
            <p:ph idx="1"/>
          </p:nvPr>
        </p:nvSpPr>
        <p:spPr>
          <a:xfrm>
            <a:off x="2589212" y="723332"/>
            <a:ext cx="8915400" cy="5187890"/>
          </a:xfrm>
        </p:spPr>
        <p:txBody>
          <a:bodyPr>
            <a:normAutofit lnSpcReduction="10000"/>
          </a:bodyPr>
          <a:lstStyle/>
          <a:p>
            <a:r>
              <a:rPr lang="en-US" sz="2000" b="1" dirty="0"/>
              <a:t>Phenytoin (Dilantin) </a:t>
            </a:r>
            <a:r>
              <a:rPr lang="en-US" dirty="0"/>
              <a:t>– Continued </a:t>
            </a:r>
          </a:p>
          <a:p>
            <a:pPr lvl="1"/>
            <a:r>
              <a:rPr lang="en-US" sz="2400" b="1" dirty="0"/>
              <a:t>Note</a:t>
            </a:r>
            <a:r>
              <a:rPr lang="en-US" sz="2400" dirty="0"/>
              <a:t>: Acute Kidney or Liver Failure can occur due to toxicity.</a:t>
            </a:r>
          </a:p>
          <a:p>
            <a:pPr lvl="1"/>
            <a:r>
              <a:rPr lang="en-US" sz="2400" b="1" dirty="0"/>
              <a:t>Causes for Decreased Serum Phenytoin Levels</a:t>
            </a:r>
            <a:r>
              <a:rPr lang="en-US" sz="2400" dirty="0"/>
              <a:t> –</a:t>
            </a:r>
          </a:p>
          <a:p>
            <a:pPr lvl="2"/>
            <a:r>
              <a:rPr lang="en-US" sz="2400" dirty="0"/>
              <a:t>Chronic Alcohol Abuse</a:t>
            </a:r>
          </a:p>
          <a:p>
            <a:pPr lvl="2"/>
            <a:r>
              <a:rPr lang="en-US" sz="2400" dirty="0"/>
              <a:t>Antacids</a:t>
            </a:r>
          </a:p>
          <a:p>
            <a:pPr lvl="2"/>
            <a:r>
              <a:rPr lang="en-US" sz="2400" dirty="0"/>
              <a:t>Antihistamines</a:t>
            </a:r>
          </a:p>
          <a:p>
            <a:pPr lvl="2"/>
            <a:r>
              <a:rPr lang="en-US" sz="2400" dirty="0"/>
              <a:t>Anti-neoplastic</a:t>
            </a:r>
          </a:p>
          <a:p>
            <a:pPr lvl="2"/>
            <a:r>
              <a:rPr lang="en-US" sz="2400" dirty="0"/>
              <a:t>Barbiturates</a:t>
            </a:r>
          </a:p>
          <a:p>
            <a:pPr lvl="2"/>
            <a:r>
              <a:rPr lang="en-US" sz="2400" dirty="0"/>
              <a:t>Excess Folic Acid</a:t>
            </a:r>
          </a:p>
          <a:p>
            <a:pPr lvl="2"/>
            <a:r>
              <a:rPr lang="en-US" sz="2400" dirty="0"/>
              <a:t>Rifampin (Combination of 2 antibiotics)</a:t>
            </a:r>
          </a:p>
          <a:p>
            <a:pPr lvl="2"/>
            <a:endParaRPr lang="en-US" sz="2400" dirty="0"/>
          </a:p>
        </p:txBody>
      </p:sp>
    </p:spTree>
    <p:extLst>
      <p:ext uri="{BB962C8B-B14F-4D97-AF65-F5344CB8AC3E}">
        <p14:creationId xmlns:p14="http://schemas.microsoft.com/office/powerpoint/2010/main" val="302179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2589212" y="1447800"/>
            <a:ext cx="8915400" cy="4463422"/>
          </a:xfrm>
        </p:spPr>
        <p:txBody>
          <a:bodyPr>
            <a:normAutofit/>
          </a:bodyPr>
          <a:lstStyle/>
          <a:p>
            <a:r>
              <a:rPr lang="en-US" sz="2400" dirty="0"/>
              <a:t>Explain the difference between acute and chronic stages of common medical problems in older adults.</a:t>
            </a:r>
          </a:p>
          <a:p>
            <a:r>
              <a:rPr lang="en-US" sz="2400" dirty="0"/>
              <a:t>Describe common physical changes in each body system that are part of the normal aging process.</a:t>
            </a:r>
          </a:p>
          <a:p>
            <a:r>
              <a:rPr lang="en-US" sz="2400" dirty="0"/>
              <a:t> Demonstrate nursing care appropriate for long-term care of an older adult who has one or more of the common medical conditions discussed in this lecture.</a:t>
            </a:r>
          </a:p>
        </p:txBody>
      </p:sp>
    </p:spTree>
    <p:extLst>
      <p:ext uri="{BB962C8B-B14F-4D97-AF65-F5344CB8AC3E}">
        <p14:creationId xmlns:p14="http://schemas.microsoft.com/office/powerpoint/2010/main" val="267341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765300"/>
            <a:ext cx="8915400" cy="5003800"/>
          </a:xfrm>
        </p:spPr>
        <p:txBody>
          <a:bodyPr>
            <a:normAutofit fontScale="92500"/>
          </a:bodyPr>
          <a:lstStyle/>
          <a:p>
            <a:r>
              <a:rPr lang="en-US" b="1" dirty="0"/>
              <a:t>Neurological Conditions (continued)</a:t>
            </a:r>
          </a:p>
          <a:p>
            <a:pPr lvl="1"/>
            <a:r>
              <a:rPr lang="en-US" sz="1800" b="1" dirty="0"/>
              <a:t>Other losses also occur that are independent of the hemisphere involved.  </a:t>
            </a:r>
          </a:p>
          <a:p>
            <a:pPr lvl="2"/>
            <a:r>
              <a:rPr lang="en-US" sz="1800" b="1" dirty="0"/>
              <a:t>Homonymous Hemianopsia – Loss of vision in the left or right visual field.</a:t>
            </a:r>
          </a:p>
          <a:p>
            <a:pPr lvl="2"/>
            <a:r>
              <a:rPr lang="en-US" sz="1800" b="1" dirty="0"/>
              <a:t>Bitemporal Hemianopsia – Loss of the peripheral or temporal area of vision.</a:t>
            </a:r>
          </a:p>
          <a:p>
            <a:pPr lvl="3"/>
            <a:r>
              <a:rPr lang="en-US" sz="1800" b="1" dirty="0"/>
              <a:t>Prevention of complications post-stroke is a major concern of all health care team members.</a:t>
            </a:r>
          </a:p>
          <a:p>
            <a:pPr lvl="3"/>
            <a:r>
              <a:rPr lang="en-US" sz="1800" b="1" dirty="0"/>
              <a:t>Following a stroke a client is at risk for:</a:t>
            </a:r>
          </a:p>
          <a:p>
            <a:pPr lvl="4"/>
            <a:r>
              <a:rPr lang="en-US" sz="1800" b="1" dirty="0"/>
              <a:t>Infection (respiratory/urinary)</a:t>
            </a:r>
          </a:p>
          <a:p>
            <a:pPr lvl="4"/>
            <a:r>
              <a:rPr lang="en-US" sz="1800" b="1" dirty="0"/>
              <a:t>Falls</a:t>
            </a:r>
          </a:p>
          <a:p>
            <a:pPr lvl="4"/>
            <a:r>
              <a:rPr lang="en-US" sz="1800" b="1" dirty="0"/>
              <a:t>Malnutrition</a:t>
            </a:r>
          </a:p>
          <a:p>
            <a:pPr lvl="4"/>
            <a:r>
              <a:rPr lang="en-US" sz="1800" b="1" dirty="0"/>
              <a:t>Repeated stroke</a:t>
            </a:r>
          </a:p>
          <a:p>
            <a:pPr lvl="4"/>
            <a:r>
              <a:rPr lang="en-US" sz="1800" b="1" dirty="0"/>
              <a:t>Deconditioning</a:t>
            </a:r>
          </a:p>
          <a:p>
            <a:pPr lvl="2"/>
            <a:endParaRPr lang="en-US" dirty="0"/>
          </a:p>
        </p:txBody>
      </p:sp>
    </p:spTree>
    <p:extLst>
      <p:ext uri="{BB962C8B-B14F-4D97-AF65-F5344CB8AC3E}">
        <p14:creationId xmlns:p14="http://schemas.microsoft.com/office/powerpoint/2010/main" val="206133025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478"/>
            <a:ext cx="8911687" cy="736979"/>
          </a:xfrm>
        </p:spPr>
        <p:txBody>
          <a:bodyPr/>
          <a:lstStyle/>
          <a:p>
            <a:r>
              <a:rPr lang="en-US"/>
              <a:t>Laboratory Values</a:t>
            </a:r>
            <a:endParaRPr lang="en-US" dirty="0"/>
          </a:p>
        </p:txBody>
      </p:sp>
      <p:sp>
        <p:nvSpPr>
          <p:cNvPr id="3" name="Content Placeholder 2"/>
          <p:cNvSpPr>
            <a:spLocks noGrp="1"/>
          </p:cNvSpPr>
          <p:nvPr>
            <p:ph idx="1"/>
          </p:nvPr>
        </p:nvSpPr>
        <p:spPr>
          <a:xfrm>
            <a:off x="2589212" y="1009933"/>
            <a:ext cx="8915400" cy="5663821"/>
          </a:xfrm>
        </p:spPr>
        <p:txBody>
          <a:bodyPr>
            <a:normAutofit lnSpcReduction="10000"/>
          </a:bodyPr>
          <a:lstStyle/>
          <a:p>
            <a:r>
              <a:rPr lang="en-US" sz="2400" b="1" dirty="0"/>
              <a:t>Phenytoin (Dilantin) Continued </a:t>
            </a:r>
            <a:r>
              <a:rPr lang="en-US" dirty="0"/>
              <a:t>–</a:t>
            </a:r>
          </a:p>
          <a:p>
            <a:pPr lvl="1"/>
            <a:r>
              <a:rPr lang="en-US" sz="1800" b="1" dirty="0"/>
              <a:t>Causes for increased serum levels</a:t>
            </a:r>
            <a:r>
              <a:rPr lang="en-US" sz="1800" dirty="0"/>
              <a:t> –</a:t>
            </a:r>
          </a:p>
          <a:p>
            <a:pPr lvl="2"/>
            <a:r>
              <a:rPr lang="en-US" sz="1800" dirty="0"/>
              <a:t>Acute intake of alcohol			Methylphenidate</a:t>
            </a:r>
          </a:p>
          <a:p>
            <a:pPr lvl="2"/>
            <a:r>
              <a:rPr lang="en-US" sz="1800" dirty="0"/>
              <a:t>Anticoagulants					Phenothiazines</a:t>
            </a:r>
          </a:p>
          <a:p>
            <a:pPr lvl="2"/>
            <a:r>
              <a:rPr lang="en-US" sz="1800" dirty="0"/>
              <a:t>Aminosalicylic Acid				Salicylates</a:t>
            </a:r>
          </a:p>
          <a:p>
            <a:pPr lvl="2"/>
            <a:r>
              <a:rPr lang="en-US" sz="1800" dirty="0"/>
              <a:t>Benzodiazepines					Sulfonamides</a:t>
            </a:r>
          </a:p>
          <a:p>
            <a:pPr lvl="2"/>
            <a:r>
              <a:rPr lang="en-US" sz="1800" dirty="0"/>
              <a:t>Cimetidine						Phenylbutazone</a:t>
            </a:r>
          </a:p>
          <a:p>
            <a:pPr lvl="2"/>
            <a:r>
              <a:rPr lang="en-US" sz="1800" dirty="0"/>
              <a:t>Dexamethasone</a:t>
            </a:r>
          </a:p>
          <a:p>
            <a:pPr lvl="2"/>
            <a:r>
              <a:rPr lang="en-US" sz="1800" dirty="0"/>
              <a:t>Estrogens</a:t>
            </a:r>
          </a:p>
          <a:p>
            <a:pPr lvl="2"/>
            <a:r>
              <a:rPr lang="en-US" sz="1800" dirty="0"/>
              <a:t>Isoniazid</a:t>
            </a:r>
          </a:p>
          <a:p>
            <a:pPr marL="914400" lvl="2" indent="0">
              <a:buNone/>
            </a:pPr>
            <a:r>
              <a:rPr lang="en-US" sz="1800" dirty="0"/>
              <a:t>Nursing Implications: Monitor Liver, thyroid and blood counts and urinalysis before therapy and at regular intervals.</a:t>
            </a:r>
          </a:p>
          <a:p>
            <a:pPr marL="914400" lvl="2" indent="0">
              <a:buNone/>
            </a:pPr>
            <a:r>
              <a:rPr lang="en-US" sz="1800" dirty="0"/>
              <a:t>Lower doses are given to older adults, and individuals with liver and kidney dysfunction.</a:t>
            </a:r>
          </a:p>
          <a:p>
            <a:pPr marL="914400" lvl="2" indent="0">
              <a:buNone/>
            </a:pPr>
            <a:r>
              <a:rPr lang="en-US" sz="1800" dirty="0"/>
              <a:t>Phenytoin may decrease Vitamin D, folic acid, magnesium and Vitamin K levels.</a:t>
            </a:r>
          </a:p>
          <a:p>
            <a:pPr marL="914400" lvl="2" indent="0">
              <a:buNone/>
            </a:pPr>
            <a:endParaRPr lang="en-US" sz="1800" dirty="0"/>
          </a:p>
          <a:p>
            <a:pPr lvl="2"/>
            <a:endParaRPr lang="en-US" dirty="0"/>
          </a:p>
          <a:p>
            <a:pPr lvl="2"/>
            <a:endParaRPr lang="en-US" dirty="0"/>
          </a:p>
        </p:txBody>
      </p:sp>
    </p:spTree>
    <p:extLst>
      <p:ext uri="{BB962C8B-B14F-4D97-AF65-F5344CB8AC3E}">
        <p14:creationId xmlns:p14="http://schemas.microsoft.com/office/powerpoint/2010/main" val="67366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Common Medical Diagnoses</a:t>
            </a:r>
            <a:br>
              <a:rPr lang="en-US" b="1" dirty="0"/>
            </a:br>
            <a:endParaRPr lang="en-US" dirty="0"/>
          </a:p>
        </p:txBody>
      </p:sp>
      <p:sp>
        <p:nvSpPr>
          <p:cNvPr id="3" name="Content Placeholder 2"/>
          <p:cNvSpPr>
            <a:spLocks noGrp="1"/>
          </p:cNvSpPr>
          <p:nvPr>
            <p:ph idx="1"/>
          </p:nvPr>
        </p:nvSpPr>
        <p:spPr>
          <a:xfrm>
            <a:off x="2589212" y="1739900"/>
            <a:ext cx="8915400" cy="4171322"/>
          </a:xfrm>
        </p:spPr>
        <p:txBody>
          <a:bodyPr>
            <a:normAutofit/>
          </a:bodyPr>
          <a:lstStyle/>
          <a:p>
            <a:pPr lvl="1"/>
            <a:r>
              <a:rPr lang="en-US" sz="2000" b="1" dirty="0"/>
              <a:t>Neurological Conditions (continued)</a:t>
            </a:r>
          </a:p>
          <a:p>
            <a:pPr lvl="2"/>
            <a:r>
              <a:rPr lang="en-US" sz="2000" b="1" dirty="0"/>
              <a:t>Prevention of Complications includes:</a:t>
            </a:r>
          </a:p>
          <a:p>
            <a:pPr lvl="3"/>
            <a:r>
              <a:rPr lang="en-US" sz="2000" b="1" dirty="0"/>
              <a:t>Administer immunizations for pneumonia, shingles, influenza, tetanus</a:t>
            </a:r>
          </a:p>
          <a:p>
            <a:pPr lvl="3"/>
            <a:r>
              <a:rPr lang="en-US" sz="2000" b="1" dirty="0"/>
              <a:t>Keep a routine for urination</a:t>
            </a:r>
          </a:p>
          <a:p>
            <a:pPr lvl="3"/>
            <a:r>
              <a:rPr lang="en-US" sz="2000" b="1" dirty="0"/>
              <a:t>Monitor food and fluid intake</a:t>
            </a:r>
          </a:p>
          <a:p>
            <a:pPr lvl="3"/>
            <a:r>
              <a:rPr lang="en-US" sz="2000" b="1" dirty="0"/>
              <a:t>Monitor medications</a:t>
            </a:r>
          </a:p>
          <a:p>
            <a:pPr lvl="3"/>
            <a:r>
              <a:rPr lang="en-US" sz="2000" b="1" dirty="0"/>
              <a:t>Maintain mobility and independence at optimal levels.</a:t>
            </a:r>
          </a:p>
          <a:p>
            <a:pPr marL="1828800" lvl="4" indent="0">
              <a:buNone/>
            </a:pPr>
            <a:endParaRPr lang="en-US" sz="2000" b="1" dirty="0"/>
          </a:p>
          <a:p>
            <a:r>
              <a:rPr lang="en-US" sz="2000" b="1" u="sng" dirty="0"/>
              <a:t>Think like a nurse on page 220</a:t>
            </a:r>
          </a:p>
        </p:txBody>
      </p:sp>
    </p:spTree>
    <p:extLst>
      <p:ext uri="{BB962C8B-B14F-4D97-AF65-F5344CB8AC3E}">
        <p14:creationId xmlns:p14="http://schemas.microsoft.com/office/powerpoint/2010/main" val="2625766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92925" y="1905000"/>
            <a:ext cx="8915400" cy="4699000"/>
          </a:xfrm>
        </p:spPr>
        <p:txBody>
          <a:bodyPr>
            <a:normAutofit lnSpcReduction="10000"/>
          </a:bodyPr>
          <a:lstStyle/>
          <a:p>
            <a:r>
              <a:rPr lang="en-US" b="1" dirty="0"/>
              <a:t>Neurological Conditions (continued)</a:t>
            </a:r>
            <a:endParaRPr lang="en-US" dirty="0"/>
          </a:p>
          <a:p>
            <a:pPr lvl="1"/>
            <a:r>
              <a:rPr lang="en-US" sz="2000" b="1" u="sng" dirty="0"/>
              <a:t>Parkinson’s Disease </a:t>
            </a:r>
            <a:r>
              <a:rPr lang="en-US" b="1" dirty="0"/>
              <a:t>– found more often in men than women.  Can begin as early as the mid 40’s.  Normally appears between the age of 60-80.  Chronic, progressive disease characterized by;</a:t>
            </a:r>
          </a:p>
          <a:p>
            <a:pPr lvl="2"/>
            <a:r>
              <a:rPr lang="en-US" sz="1600" b="1" dirty="0"/>
              <a:t>Slow movement</a:t>
            </a:r>
          </a:p>
          <a:p>
            <a:pPr lvl="2"/>
            <a:r>
              <a:rPr lang="en-US" sz="1600" b="1" dirty="0"/>
              <a:t>Rigidity</a:t>
            </a:r>
          </a:p>
          <a:p>
            <a:pPr lvl="2"/>
            <a:r>
              <a:rPr lang="en-US" sz="1600" b="1" dirty="0"/>
              <a:t>Abnormal, unstable posture</a:t>
            </a:r>
          </a:p>
          <a:p>
            <a:pPr lvl="2"/>
            <a:r>
              <a:rPr lang="en-US" sz="1600" b="1" dirty="0"/>
              <a:t>Tremors</a:t>
            </a:r>
          </a:p>
          <a:p>
            <a:pPr lvl="3"/>
            <a:r>
              <a:rPr lang="en-US" sz="1600" b="1" dirty="0"/>
              <a:t>Primary Treatment is medications.  Education is very important to both the client and their family members.  </a:t>
            </a:r>
          </a:p>
          <a:p>
            <a:pPr lvl="4"/>
            <a:r>
              <a:rPr lang="en-US" sz="1600" b="1" dirty="0"/>
              <a:t>Defining the disease and its associated problems</a:t>
            </a:r>
          </a:p>
          <a:p>
            <a:pPr lvl="4"/>
            <a:r>
              <a:rPr lang="en-US" sz="1600" b="1" dirty="0"/>
              <a:t>Side effects and individual reactions to the medications</a:t>
            </a:r>
          </a:p>
          <a:p>
            <a:pPr lvl="4"/>
            <a:r>
              <a:rPr lang="en-US" sz="1600" b="1" dirty="0"/>
              <a:t>Methods to promote independence and activity while providing safety.</a:t>
            </a:r>
          </a:p>
        </p:txBody>
      </p:sp>
    </p:spTree>
    <p:extLst>
      <p:ext uri="{BB962C8B-B14F-4D97-AF65-F5344CB8AC3E}">
        <p14:creationId xmlns:p14="http://schemas.microsoft.com/office/powerpoint/2010/main" val="164101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905000"/>
            <a:ext cx="8915400" cy="4800600"/>
          </a:xfrm>
        </p:spPr>
        <p:txBody>
          <a:bodyPr>
            <a:normAutofit fontScale="92500"/>
          </a:bodyPr>
          <a:lstStyle/>
          <a:p>
            <a:r>
              <a:rPr lang="en-US" b="1" dirty="0"/>
              <a:t>Neurological Conditions (continued)</a:t>
            </a:r>
            <a:endParaRPr lang="en-US" dirty="0"/>
          </a:p>
          <a:p>
            <a:pPr lvl="1"/>
            <a:r>
              <a:rPr lang="en-US" sz="1800" b="1" dirty="0"/>
              <a:t>Parkinson’s Disease (PD) Complications</a:t>
            </a:r>
          </a:p>
          <a:p>
            <a:pPr lvl="2"/>
            <a:r>
              <a:rPr lang="en-US" sz="1800" b="1" dirty="0"/>
              <a:t>Depression/ withdrawn</a:t>
            </a:r>
          </a:p>
          <a:p>
            <a:pPr lvl="2"/>
            <a:r>
              <a:rPr lang="en-US" sz="1800" b="1" dirty="0"/>
              <a:t>Fatigue – The beneficial effect of the medication may wear off close to the next scheduled dose.  Activity should be planned around this issue.</a:t>
            </a:r>
          </a:p>
          <a:p>
            <a:pPr lvl="2"/>
            <a:r>
              <a:rPr lang="en-US" sz="1800" b="1" dirty="0"/>
              <a:t>Infection as the disease progresses. Respiratory infection due to dysphagia, Aspiration of foods can lead to pneumonia, and malnutrition.  Urinary tract infections may result from  urine retention and inadequate fluid intake.  Eye infections can occur due to seborrhea.</a:t>
            </a:r>
          </a:p>
          <a:p>
            <a:pPr lvl="2"/>
            <a:r>
              <a:rPr lang="en-US" sz="1800" b="1" dirty="0"/>
              <a:t>Gastrointestinal issues – constipation can occur from lack of fiber.  Anorexia can occur due to dysphagia.</a:t>
            </a:r>
          </a:p>
          <a:p>
            <a:pPr lvl="2"/>
            <a:r>
              <a:rPr lang="en-US" sz="1800" b="1" dirty="0"/>
              <a:t>Falls – PD causes an unstable gait and poor posture.  Safety devices installed for client safety is imperative.  Proper fitting shoes is another safety intervention.</a:t>
            </a:r>
          </a:p>
          <a:p>
            <a:pPr lvl="2"/>
            <a:endParaRPr lang="en-US" dirty="0"/>
          </a:p>
        </p:txBody>
      </p:sp>
    </p:spTree>
    <p:extLst>
      <p:ext uri="{BB962C8B-B14F-4D97-AF65-F5344CB8AC3E}">
        <p14:creationId xmlns:p14="http://schemas.microsoft.com/office/powerpoint/2010/main" val="39168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778000"/>
            <a:ext cx="8915400" cy="4133222"/>
          </a:xfrm>
        </p:spPr>
        <p:txBody>
          <a:bodyPr>
            <a:normAutofit/>
          </a:bodyPr>
          <a:lstStyle/>
          <a:p>
            <a:r>
              <a:rPr lang="en-US" b="1" dirty="0"/>
              <a:t>Sensory Loss –</a:t>
            </a:r>
          </a:p>
          <a:p>
            <a:pPr lvl="1"/>
            <a:r>
              <a:rPr lang="en-US" sz="1800" b="1" dirty="0"/>
              <a:t>Visual and hearing loss typically begins around the age of 50.  </a:t>
            </a:r>
          </a:p>
          <a:p>
            <a:pPr lvl="2"/>
            <a:r>
              <a:rPr lang="en-US" sz="1800" b="1" dirty="0"/>
              <a:t>Presbyopia (farsightedness) is a common occurrence due to aging.</a:t>
            </a:r>
          </a:p>
          <a:p>
            <a:pPr lvl="2"/>
            <a:r>
              <a:rPr lang="en-US" sz="1800" b="1" dirty="0"/>
              <a:t>Changes in the shape and color of the lens in the eye can cause color and focus issues.</a:t>
            </a:r>
          </a:p>
          <a:p>
            <a:pPr lvl="2"/>
            <a:r>
              <a:rPr lang="en-US" sz="1800" b="1" dirty="0"/>
              <a:t>Three common visual conditions which affect the aging adult are</a:t>
            </a:r>
          </a:p>
          <a:p>
            <a:pPr lvl="3"/>
            <a:r>
              <a:rPr lang="en-US" sz="1800" b="1" dirty="0"/>
              <a:t>Cataracts – clouding of the lens</a:t>
            </a:r>
          </a:p>
          <a:p>
            <a:pPr lvl="3"/>
            <a:r>
              <a:rPr lang="en-US" sz="1800" b="1" dirty="0"/>
              <a:t>Glaucoma – increased intraocular pressure, which can lead to blindness if left untreated.</a:t>
            </a:r>
          </a:p>
          <a:p>
            <a:pPr lvl="3"/>
            <a:r>
              <a:rPr lang="en-US" sz="1800" b="1" dirty="0"/>
              <a:t>Macular Degeneration – Destroys sight at the point of maximum sight (the macula).  The person loses central vision.  </a:t>
            </a:r>
          </a:p>
        </p:txBody>
      </p:sp>
    </p:spTree>
    <p:extLst>
      <p:ext uri="{BB962C8B-B14F-4D97-AF65-F5344CB8AC3E}">
        <p14:creationId xmlns:p14="http://schemas.microsoft.com/office/powerpoint/2010/main" val="228282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2133600"/>
            <a:ext cx="8915400" cy="4368800"/>
          </a:xfrm>
        </p:spPr>
        <p:txBody>
          <a:bodyPr/>
          <a:lstStyle/>
          <a:p>
            <a:r>
              <a:rPr lang="en-US" b="1" dirty="0"/>
              <a:t>Sensory Loss –</a:t>
            </a:r>
          </a:p>
          <a:p>
            <a:pPr lvl="1"/>
            <a:r>
              <a:rPr lang="en-US" sz="2000" b="1" dirty="0"/>
              <a:t>Hearing loss increases with age and is more prominent in men than women.</a:t>
            </a:r>
          </a:p>
          <a:p>
            <a:pPr lvl="2"/>
            <a:r>
              <a:rPr lang="en-US" sz="2000" b="1" dirty="0"/>
              <a:t>May be due to presbycusis. Presbycusis is the gradual loss of hearing that occurs as people age. It is a common disorder associated with aging. One in three older adults over age 60 has hearing loss. Half of people over age 75 have hearing loss.</a:t>
            </a:r>
          </a:p>
          <a:p>
            <a:pPr lvl="2"/>
            <a:r>
              <a:rPr lang="en-US" sz="2000" b="1" dirty="0"/>
              <a:t>Hearing loss has social and emotional consequences.  </a:t>
            </a:r>
          </a:p>
          <a:p>
            <a:pPr lvl="2"/>
            <a:r>
              <a:rPr lang="en-US" sz="2000" b="1" dirty="0"/>
              <a:t>Adjustment to a hearing aid may be difficult.</a:t>
            </a:r>
          </a:p>
          <a:p>
            <a:pPr lvl="2"/>
            <a:r>
              <a:rPr lang="en-US" sz="2000" b="1" dirty="0"/>
              <a:t>Persons with visual loss or hearing loss should be made aware of services available to them.</a:t>
            </a:r>
          </a:p>
        </p:txBody>
      </p:sp>
    </p:spTree>
    <p:extLst>
      <p:ext uri="{BB962C8B-B14F-4D97-AF65-F5344CB8AC3E}">
        <p14:creationId xmlns:p14="http://schemas.microsoft.com/office/powerpoint/2010/main" val="313612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905000"/>
            <a:ext cx="8915400" cy="4737100"/>
          </a:xfrm>
        </p:spPr>
        <p:txBody>
          <a:bodyPr>
            <a:normAutofit/>
          </a:bodyPr>
          <a:lstStyle/>
          <a:p>
            <a:r>
              <a:rPr lang="en-US" sz="2000" b="1" dirty="0"/>
              <a:t>Following are General Rules for nurses working with clients who are visually or hearing impaired:</a:t>
            </a:r>
          </a:p>
          <a:p>
            <a:pPr lvl="1"/>
            <a:r>
              <a:rPr lang="en-US" sz="2000" b="1" dirty="0"/>
              <a:t>Face the person</a:t>
            </a:r>
          </a:p>
          <a:p>
            <a:pPr lvl="1"/>
            <a:r>
              <a:rPr lang="en-US" sz="2000" b="1" dirty="0"/>
              <a:t>Avoid sitting in front of a window to avoid a glare on the face.</a:t>
            </a:r>
          </a:p>
          <a:p>
            <a:pPr lvl="1"/>
            <a:r>
              <a:rPr lang="en-US" sz="2000" b="1" dirty="0"/>
              <a:t>Speak clearly and slowly.</a:t>
            </a:r>
          </a:p>
          <a:p>
            <a:pPr lvl="1"/>
            <a:r>
              <a:rPr lang="en-US" sz="2000" b="1" dirty="0"/>
              <a:t>Do not exaggerate your words or speaking voice.</a:t>
            </a:r>
          </a:p>
          <a:p>
            <a:pPr lvl="1"/>
            <a:r>
              <a:rPr lang="en-US" sz="2000" b="1" dirty="0"/>
              <a:t>If possible, use low pitch when speaking.</a:t>
            </a:r>
          </a:p>
          <a:p>
            <a:pPr lvl="1"/>
            <a:r>
              <a:rPr lang="en-US" sz="2000" b="1" dirty="0"/>
              <a:t>Identify yourself by name and explain why you are there.</a:t>
            </a:r>
          </a:p>
          <a:p>
            <a:pPr lvl="1"/>
            <a:r>
              <a:rPr lang="en-US" sz="2000" b="1" dirty="0"/>
              <a:t>Keep the patient’s glasses and hearing aid clean.</a:t>
            </a:r>
          </a:p>
          <a:p>
            <a:pPr lvl="1"/>
            <a:r>
              <a:rPr lang="en-US" sz="2000" b="1" dirty="0"/>
              <a:t>Refer to resources for assistance.</a:t>
            </a:r>
          </a:p>
        </p:txBody>
      </p:sp>
    </p:spTree>
    <p:extLst>
      <p:ext uri="{BB962C8B-B14F-4D97-AF65-F5344CB8AC3E}">
        <p14:creationId xmlns:p14="http://schemas.microsoft.com/office/powerpoint/2010/main" val="1865856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8900"/>
            <a:ext cx="8911687" cy="1104900"/>
          </a:xfrm>
        </p:spPr>
        <p:txBody>
          <a:bodyPr>
            <a:normAutofit/>
          </a:bodyPr>
          <a:lstStyle/>
          <a:p>
            <a:r>
              <a:rPr lang="en-US" dirty="0"/>
              <a:t>Common Medical Diagnoses</a:t>
            </a:r>
          </a:p>
        </p:txBody>
      </p:sp>
      <p:sp>
        <p:nvSpPr>
          <p:cNvPr id="3" name="Content Placeholder 2"/>
          <p:cNvSpPr>
            <a:spLocks noGrp="1"/>
          </p:cNvSpPr>
          <p:nvPr>
            <p:ph idx="1"/>
          </p:nvPr>
        </p:nvSpPr>
        <p:spPr>
          <a:xfrm>
            <a:off x="2589212" y="596900"/>
            <a:ext cx="8915400" cy="6083300"/>
          </a:xfrm>
        </p:spPr>
        <p:txBody>
          <a:bodyPr>
            <a:noAutofit/>
          </a:bodyPr>
          <a:lstStyle/>
          <a:p>
            <a:r>
              <a:rPr lang="en-US" sz="1600" b="1" dirty="0"/>
              <a:t>Pulmonary Conditions</a:t>
            </a:r>
          </a:p>
          <a:p>
            <a:pPr lvl="1"/>
            <a:r>
              <a:rPr lang="en-US" b="1" dirty="0"/>
              <a:t>Chronic Obstructive Pulmonary Disease (COPD)</a:t>
            </a:r>
          </a:p>
          <a:p>
            <a:pPr lvl="2"/>
            <a:r>
              <a:rPr lang="en-US" sz="1600" b="1" dirty="0"/>
              <a:t>Caused by exposure to irritants, most commonly cigarette smoking. Other irritants include, chemical fumes, dust, air pollution, second hand smoke.  It is the 3</a:t>
            </a:r>
            <a:r>
              <a:rPr lang="en-US" sz="1600" b="1" baseline="30000" dirty="0"/>
              <a:t>rd</a:t>
            </a:r>
            <a:r>
              <a:rPr lang="en-US" sz="1600" b="1" dirty="0"/>
              <a:t> leading cause of death of people  over the age of 65.  COPD is a progressive disease with serious complications, especially repeated infection.  Hypoxemia is a result of any form of COPD.  </a:t>
            </a:r>
          </a:p>
          <a:p>
            <a:pPr lvl="2"/>
            <a:r>
              <a:rPr lang="en-US" sz="1600" b="1" dirty="0"/>
              <a:t>Prevention of symptoms is the Primary Goal.  Teaching includes; Infection control, diet, balanced rest, immunizations, avoid triggers that exacerbate symptoms, recognize s/s of infection, proper use of medications, educate on proper hydration, distinguish between anxiety and airway obstruction, seek a support group.</a:t>
            </a:r>
          </a:p>
          <a:p>
            <a:pPr lvl="2"/>
            <a:r>
              <a:rPr lang="en-US" sz="1600" b="1" dirty="0"/>
              <a:t>Signs/ Symptoms;</a:t>
            </a:r>
          </a:p>
          <a:p>
            <a:pPr lvl="3"/>
            <a:r>
              <a:rPr lang="en-US" sz="1600" b="1" dirty="0"/>
              <a:t>Cough, SOB, Lungs become hyper-inflated, diaphragm flattens, Barrel Chest.  The person uses abdominal and intercostal muscles (accessory muscles) to breathe. Use of these muscles requires more energy.</a:t>
            </a:r>
          </a:p>
          <a:p>
            <a:pPr lvl="3"/>
            <a:r>
              <a:rPr lang="en-US" sz="1600" b="1" dirty="0"/>
              <a:t>COPD;</a:t>
            </a:r>
          </a:p>
          <a:p>
            <a:pPr lvl="4"/>
            <a:r>
              <a:rPr lang="en-US" sz="1600" b="1" dirty="0"/>
              <a:t>1. Chronic Bronchitis</a:t>
            </a:r>
          </a:p>
          <a:p>
            <a:pPr lvl="4"/>
            <a:r>
              <a:rPr lang="en-US" sz="1600" b="1" dirty="0"/>
              <a:t>2. Asthma</a:t>
            </a:r>
          </a:p>
          <a:p>
            <a:pPr lvl="4"/>
            <a:r>
              <a:rPr lang="en-US" sz="1600" b="1" dirty="0"/>
              <a:t>3. Emphysema</a:t>
            </a:r>
          </a:p>
        </p:txBody>
      </p:sp>
    </p:spTree>
    <p:extLst>
      <p:ext uri="{BB962C8B-B14F-4D97-AF65-F5344CB8AC3E}">
        <p14:creationId xmlns:p14="http://schemas.microsoft.com/office/powerpoint/2010/main" val="146626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066800"/>
          </a:xfrm>
        </p:spPr>
        <p:txBody>
          <a:bodyPr>
            <a:normAutofit/>
          </a:bodyPr>
          <a:lstStyle/>
          <a:p>
            <a:r>
              <a:rPr lang="en-US" dirty="0"/>
              <a:t>Common Medical Diagnoses</a:t>
            </a:r>
          </a:p>
        </p:txBody>
      </p:sp>
      <p:sp>
        <p:nvSpPr>
          <p:cNvPr id="3" name="Content Placeholder 2"/>
          <p:cNvSpPr>
            <a:spLocks noGrp="1"/>
          </p:cNvSpPr>
          <p:nvPr>
            <p:ph idx="1"/>
          </p:nvPr>
        </p:nvSpPr>
        <p:spPr>
          <a:xfrm>
            <a:off x="2589212" y="749300"/>
            <a:ext cx="8915400" cy="6108700"/>
          </a:xfrm>
        </p:spPr>
        <p:txBody>
          <a:bodyPr>
            <a:normAutofit fontScale="92500" lnSpcReduction="10000"/>
          </a:bodyPr>
          <a:lstStyle/>
          <a:p>
            <a:r>
              <a:rPr lang="en-US" sz="1900" b="1" dirty="0"/>
              <a:t>Musculoskeletal System</a:t>
            </a:r>
          </a:p>
          <a:p>
            <a:pPr lvl="1"/>
            <a:r>
              <a:rPr lang="en-US" sz="1900" b="1" dirty="0"/>
              <a:t>Osteoarthritis (OA) and Degenerative Joint Disease (DJD) – </a:t>
            </a:r>
          </a:p>
          <a:p>
            <a:pPr lvl="2"/>
            <a:r>
              <a:rPr lang="en-US" sz="1700" b="1" dirty="0"/>
              <a:t>Osteoarthritis is the major chronic condition reported by older adults.  Incidence of arthritis increases with age.  There are more than 100 types of arthritis.  </a:t>
            </a:r>
          </a:p>
          <a:p>
            <a:pPr lvl="3"/>
            <a:r>
              <a:rPr lang="en-US" sz="1700" b="1" dirty="0"/>
              <a:t>Destruction of joint cartilage occurs with overproduction of tissue at the joint margins.  The result is a visible enlargement of the joint, especially in the knees and fingers.  The cause of the most common form of arthritis, which is DJD (inflammation does not usually  occur) is Unknown.  The client with DJD c/o joint stiffness in the morning with limited movement and muscle aches, cramps or spasms.  The extent of the symptoms varies from person to person.  </a:t>
            </a:r>
          </a:p>
          <a:p>
            <a:pPr lvl="4"/>
            <a:r>
              <a:rPr lang="en-US" sz="1700" b="1" dirty="0"/>
              <a:t>Goals for Treatment Include; Pain Control with Non-steroidal medication, such as Ibuprofen, Steroid injections in the affected part; weight loss of overweight, maintain activity, joint replacement, learn to cope with lifestyle changes, physical therapy to teach the proper use of moist heat, exercises, and use of equipment (walker, cane, etc.).</a:t>
            </a:r>
          </a:p>
          <a:p>
            <a:pPr lvl="3"/>
            <a:r>
              <a:rPr lang="en-US" sz="1700" b="1" dirty="0"/>
              <a:t>Primary Arthritis is permanent and progressive and can vary in intensity.</a:t>
            </a:r>
          </a:p>
          <a:p>
            <a:pPr lvl="3"/>
            <a:r>
              <a:rPr lang="en-US" sz="1700" b="1" dirty="0"/>
              <a:t>Secondary Osteoarthritis develops from a combination of physical stress on joints and medical problems such as diabetes or inflammation.  Gout and Rheumatoid Arthritis (RA) are examples of this form.  </a:t>
            </a:r>
          </a:p>
          <a:p>
            <a:pPr lvl="3"/>
            <a:endParaRPr lang="en-US" dirty="0"/>
          </a:p>
        </p:txBody>
      </p:sp>
    </p:spTree>
    <p:extLst>
      <p:ext uri="{BB962C8B-B14F-4D97-AF65-F5344CB8AC3E}">
        <p14:creationId xmlns:p14="http://schemas.microsoft.com/office/powerpoint/2010/main" val="3060728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1054100"/>
          </a:xfrm>
        </p:spPr>
        <p:txBody>
          <a:bodyPr>
            <a:normAutofit/>
          </a:bodyPr>
          <a:lstStyle/>
          <a:p>
            <a:r>
              <a:rPr lang="en-US" dirty="0"/>
              <a:t>Common Medical Diagnoses</a:t>
            </a:r>
          </a:p>
        </p:txBody>
      </p:sp>
      <p:sp>
        <p:nvSpPr>
          <p:cNvPr id="3" name="Content Placeholder 2"/>
          <p:cNvSpPr>
            <a:spLocks noGrp="1"/>
          </p:cNvSpPr>
          <p:nvPr>
            <p:ph idx="1"/>
          </p:nvPr>
        </p:nvSpPr>
        <p:spPr>
          <a:xfrm>
            <a:off x="2589212" y="800100"/>
            <a:ext cx="8915400" cy="5575300"/>
          </a:xfrm>
        </p:spPr>
        <p:txBody>
          <a:bodyPr>
            <a:normAutofit/>
          </a:bodyPr>
          <a:lstStyle/>
          <a:p>
            <a:r>
              <a:rPr lang="en-US" b="1" dirty="0"/>
              <a:t>Osteoporosis –</a:t>
            </a:r>
          </a:p>
          <a:p>
            <a:pPr lvl="1"/>
            <a:r>
              <a:rPr lang="en-US" sz="1800" b="1" dirty="0"/>
              <a:t>Most common bone disease in the older adult.  </a:t>
            </a:r>
          </a:p>
          <a:p>
            <a:pPr lvl="1"/>
            <a:r>
              <a:rPr lang="en-US" sz="1800" b="1" dirty="0"/>
              <a:t>Osteoporosis causes fragile bones; which places the client at higher risk of fracture.</a:t>
            </a:r>
          </a:p>
          <a:p>
            <a:pPr lvl="1"/>
            <a:r>
              <a:rPr lang="en-US" sz="1800" b="1" dirty="0"/>
              <a:t>The bone loses “density” which is determined by the amount of calcium and minerals in the bone.  Caucasian women at greatest risk, but men and women of all ethnic groups can develop this disease.  </a:t>
            </a:r>
          </a:p>
          <a:p>
            <a:pPr lvl="1"/>
            <a:r>
              <a:rPr lang="en-US" sz="1800" b="1" dirty="0"/>
              <a:t>Women experience more rapid loss in their 50’s than men do due to the rapid decrease in estrogen after menopause.  By the age of 60, bone loss is equal in men and women.  </a:t>
            </a:r>
          </a:p>
          <a:p>
            <a:pPr lvl="2"/>
            <a:r>
              <a:rPr lang="en-US" sz="1800" b="1" dirty="0"/>
              <a:t>Major Goal; Maintain Safety</a:t>
            </a:r>
          </a:p>
          <a:p>
            <a:pPr lvl="3"/>
            <a:r>
              <a:rPr lang="en-US" sz="1800" b="1" dirty="0"/>
              <a:t>Injury resulting from a fall is a Major Issue, specifically hip fractures.</a:t>
            </a:r>
          </a:p>
          <a:p>
            <a:pPr lvl="3"/>
            <a:r>
              <a:rPr lang="en-US" sz="1800" b="1" dirty="0"/>
              <a:t>Review Box 14.1 page 224 Anderson; Risk Factors for Osteoporosis </a:t>
            </a:r>
          </a:p>
        </p:txBody>
      </p:sp>
    </p:spTree>
    <p:extLst>
      <p:ext uri="{BB962C8B-B14F-4D97-AF65-F5344CB8AC3E}">
        <p14:creationId xmlns:p14="http://schemas.microsoft.com/office/powerpoint/2010/main" val="348152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663700"/>
            <a:ext cx="8915400" cy="4247522"/>
          </a:xfrm>
        </p:spPr>
        <p:txBody>
          <a:bodyPr/>
          <a:lstStyle/>
          <a:p>
            <a:pPr marL="0" indent="0">
              <a:buNone/>
            </a:pPr>
            <a:r>
              <a:rPr lang="en-US" sz="2400" b="1" dirty="0"/>
              <a:t>Acute vs Chronic</a:t>
            </a:r>
          </a:p>
          <a:p>
            <a:r>
              <a:rPr lang="en-US" sz="2400" b="1" dirty="0"/>
              <a:t>Acute</a:t>
            </a:r>
            <a:r>
              <a:rPr lang="en-US" dirty="0"/>
              <a:t> </a:t>
            </a:r>
          </a:p>
          <a:p>
            <a:pPr lvl="1"/>
            <a:r>
              <a:rPr lang="en-US" sz="2400" dirty="0"/>
              <a:t>Medical problems develop rapidly.  </a:t>
            </a:r>
          </a:p>
          <a:p>
            <a:pPr lvl="1"/>
            <a:r>
              <a:rPr lang="en-US" sz="2400" dirty="0"/>
              <a:t>The acute symptoms may be caused by a chronic condition, such as Congestive Heart Failure (CHF). </a:t>
            </a:r>
          </a:p>
          <a:p>
            <a:pPr lvl="1"/>
            <a:r>
              <a:rPr lang="en-US" sz="2400" dirty="0"/>
              <a:t>Acute symptoms may be caused by a change in body function due to aging.</a:t>
            </a:r>
          </a:p>
          <a:p>
            <a:pPr lvl="2"/>
            <a:r>
              <a:rPr lang="en-US" sz="2400" dirty="0"/>
              <a:t>Example: Changes in kidney function cue to aging could cause acute renal failure.</a:t>
            </a:r>
          </a:p>
          <a:p>
            <a:pPr lvl="1"/>
            <a:endParaRPr lang="en-US" dirty="0"/>
          </a:p>
        </p:txBody>
      </p:sp>
    </p:spTree>
    <p:extLst>
      <p:ext uri="{BB962C8B-B14F-4D97-AF65-F5344CB8AC3E}">
        <p14:creationId xmlns:p14="http://schemas.microsoft.com/office/powerpoint/2010/main" val="2690021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1130300"/>
          </a:xfrm>
        </p:spPr>
        <p:txBody>
          <a:bodyPr>
            <a:normAutofit/>
          </a:bodyPr>
          <a:lstStyle/>
          <a:p>
            <a:r>
              <a:rPr lang="en-US" dirty="0"/>
              <a:t>Common Medical Diagnoses</a:t>
            </a:r>
          </a:p>
        </p:txBody>
      </p:sp>
      <p:sp>
        <p:nvSpPr>
          <p:cNvPr id="3" name="Content Placeholder 2"/>
          <p:cNvSpPr>
            <a:spLocks noGrp="1"/>
          </p:cNvSpPr>
          <p:nvPr>
            <p:ph idx="1"/>
          </p:nvPr>
        </p:nvSpPr>
        <p:spPr>
          <a:xfrm>
            <a:off x="2589212" y="673100"/>
            <a:ext cx="8915400" cy="6070600"/>
          </a:xfrm>
        </p:spPr>
        <p:txBody>
          <a:bodyPr>
            <a:noAutofit/>
          </a:bodyPr>
          <a:lstStyle/>
          <a:p>
            <a:r>
              <a:rPr lang="en-US" b="1" dirty="0"/>
              <a:t>Metabolic and Endocrine Diseases</a:t>
            </a:r>
          </a:p>
          <a:p>
            <a:pPr lvl="1"/>
            <a:r>
              <a:rPr lang="en-US" sz="1800" b="1" dirty="0"/>
              <a:t>Type II Diabetes (DM II) – is becoming an epidemic.  Diabetes is a disease in which the body does not properly process food for use as energy.  Most of the food we eat is turned into glucose or sugar, which the body can use for energy.  The Pancreas is an organ located behind the stomach, that makes a hormone called insulin.  Insulin gets the sugar into the cells where the body can use it for energy.  When there is not enough insulin or the insulin cannot be used properly, the sugar stays in the bloodstream and causes multiple complications.  </a:t>
            </a:r>
          </a:p>
          <a:p>
            <a:pPr lvl="1"/>
            <a:r>
              <a:rPr lang="en-US" sz="1800" b="1" dirty="0"/>
              <a:t>Pre-Diabetes is a term used for an individual whose blood sugar is higher than normal, but not high enough to be diagnosed as diabetes.  In many cases this client can reverse the per-diabetes diagnose by losing weight and increasing activity.  </a:t>
            </a:r>
          </a:p>
          <a:p>
            <a:pPr lvl="2"/>
            <a:r>
              <a:rPr lang="en-US" sz="1800" b="1" dirty="0"/>
              <a:t>Diabetes Causes Serious Health Complications – Heart Disease, Blindness, Kidney Failure, Amputations.  Diabetes is the 7</a:t>
            </a:r>
            <a:r>
              <a:rPr lang="en-US" sz="1800" b="1" baseline="30000" dirty="0"/>
              <a:t>th</a:t>
            </a:r>
            <a:r>
              <a:rPr lang="en-US" sz="1800" b="1" dirty="0"/>
              <a:t> leading Cause of Death in the United States.</a:t>
            </a:r>
          </a:p>
          <a:p>
            <a:pPr lvl="2"/>
            <a:r>
              <a:rPr lang="en-US" sz="1800" b="1" dirty="0"/>
              <a:t>There is NO CURE for Diabetes II but can be controlled with diet and exercise.  Oral hypoglycemic drugs may be used if control is not achieved with diet and exercise.    Some older adults may need insulin.</a:t>
            </a:r>
          </a:p>
        </p:txBody>
      </p:sp>
    </p:spTree>
    <p:extLst>
      <p:ext uri="{BB962C8B-B14F-4D97-AF65-F5344CB8AC3E}">
        <p14:creationId xmlns:p14="http://schemas.microsoft.com/office/powerpoint/2010/main" val="1864885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4300"/>
            <a:ext cx="8911687" cy="1155700"/>
          </a:xfrm>
        </p:spPr>
        <p:txBody>
          <a:bodyPr>
            <a:normAutofit/>
          </a:bodyPr>
          <a:lstStyle/>
          <a:p>
            <a:r>
              <a:rPr lang="en-US" dirty="0"/>
              <a:t>Common Medical Diagnoses</a:t>
            </a:r>
          </a:p>
        </p:txBody>
      </p:sp>
      <p:sp>
        <p:nvSpPr>
          <p:cNvPr id="3" name="Content Placeholder 2"/>
          <p:cNvSpPr>
            <a:spLocks noGrp="1"/>
          </p:cNvSpPr>
          <p:nvPr>
            <p:ph idx="1"/>
          </p:nvPr>
        </p:nvSpPr>
        <p:spPr>
          <a:xfrm>
            <a:off x="2589212" y="825500"/>
            <a:ext cx="8915400" cy="5085722"/>
          </a:xfrm>
        </p:spPr>
        <p:txBody>
          <a:bodyPr>
            <a:normAutofit/>
          </a:bodyPr>
          <a:lstStyle/>
          <a:p>
            <a:r>
              <a:rPr lang="en-US" sz="2000" b="1" u="sng" dirty="0"/>
              <a:t>Hypothyroidism</a:t>
            </a:r>
            <a:r>
              <a:rPr lang="en-US" sz="2000" b="1" dirty="0"/>
              <a:t> – Common especially among older women.</a:t>
            </a:r>
          </a:p>
          <a:p>
            <a:pPr lvl="1"/>
            <a:r>
              <a:rPr lang="en-US" sz="2000" b="1" dirty="0"/>
              <a:t>Symptoms of Hypothyroidism; Fatigue, memory loss, slowing of thought processes, dry skin, intolerance to cold, constipation, thinning hair.</a:t>
            </a:r>
          </a:p>
          <a:p>
            <a:r>
              <a:rPr lang="en-US" sz="2000" b="1" dirty="0"/>
              <a:t>Laboratory tests are ordered to determine which thyroid hormone levels are abnormal.  Just a small difference in the thyroid hormone thyroxine or Thyroid Stimulating Hormone (TSH) can result in slowed reactions in the elderly.  Safety is a concern.  Education involves teaching the client how to recognize symptoms of overmedication (Elevated Pulse and BP, Tremors, Anxiety) and under medication (Fatigue, weakness, weight gain, hair loss).  It is also important to monitor respiratory and cardiac function</a:t>
            </a:r>
            <a:r>
              <a:rPr lang="en-US" sz="2000" b="1"/>
              <a:t>. </a:t>
            </a:r>
            <a:endParaRPr lang="en-US" sz="2000" b="1" dirty="0"/>
          </a:p>
          <a:p>
            <a:pPr lvl="1"/>
            <a:endParaRPr lang="en-US" dirty="0"/>
          </a:p>
          <a:p>
            <a:pPr lvl="2"/>
            <a:endParaRPr lang="en-US" dirty="0"/>
          </a:p>
        </p:txBody>
      </p:sp>
    </p:spTree>
    <p:extLst>
      <p:ext uri="{BB962C8B-B14F-4D97-AF65-F5344CB8AC3E}">
        <p14:creationId xmlns:p14="http://schemas.microsoft.com/office/powerpoint/2010/main" val="2582007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Physiological Assessment</a:t>
            </a:r>
          </a:p>
        </p:txBody>
      </p:sp>
      <p:sp>
        <p:nvSpPr>
          <p:cNvPr id="3" name="Content Placeholder 2"/>
          <p:cNvSpPr>
            <a:spLocks noGrp="1"/>
          </p:cNvSpPr>
          <p:nvPr>
            <p:ph idx="1"/>
          </p:nvPr>
        </p:nvSpPr>
        <p:spPr>
          <a:xfrm>
            <a:off x="2589212" y="1409700"/>
            <a:ext cx="8915400" cy="4501522"/>
          </a:xfrm>
        </p:spPr>
        <p:txBody>
          <a:bodyPr/>
          <a:lstStyle/>
          <a:p>
            <a:r>
              <a:rPr lang="en-US" sz="2400" b="1" dirty="0"/>
              <a:t>Health Assessment </a:t>
            </a:r>
            <a:r>
              <a:rPr lang="en-US" sz="2000" b="1" dirty="0"/>
              <a:t>is a “holistic” look at a patient’s data, including the patient’s physical , psychological, social, cultural, spiritual, and environmental information.</a:t>
            </a:r>
          </a:p>
          <a:p>
            <a:pPr lvl="1"/>
            <a:r>
              <a:rPr lang="en-US" sz="2400" dirty="0"/>
              <a:t>The ability of a nurse to perform a “holistic” assessment requires a high level of thinking and ability to process information.  </a:t>
            </a:r>
          </a:p>
          <a:p>
            <a:pPr lvl="1"/>
            <a:r>
              <a:rPr lang="en-US" sz="2400" dirty="0"/>
              <a:t>As the Practical Nurse you must be prepared to make a complete and thorough holistic assessment of the older patient in an effort to improve the person’s overall health and happiness.</a:t>
            </a:r>
          </a:p>
        </p:txBody>
      </p:sp>
    </p:spTree>
    <p:extLst>
      <p:ext uri="{BB962C8B-B14F-4D97-AF65-F5344CB8AC3E}">
        <p14:creationId xmlns:p14="http://schemas.microsoft.com/office/powerpoint/2010/main" val="92648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Physiological Assessment</a:t>
            </a:r>
          </a:p>
        </p:txBody>
      </p:sp>
      <p:sp>
        <p:nvSpPr>
          <p:cNvPr id="3" name="Content Placeholder 2"/>
          <p:cNvSpPr>
            <a:spLocks noGrp="1"/>
          </p:cNvSpPr>
          <p:nvPr>
            <p:ph idx="1"/>
          </p:nvPr>
        </p:nvSpPr>
        <p:spPr>
          <a:xfrm>
            <a:off x="2589212" y="1346200"/>
            <a:ext cx="8915400" cy="5130800"/>
          </a:xfrm>
        </p:spPr>
        <p:txBody>
          <a:bodyPr>
            <a:normAutofit/>
          </a:bodyPr>
          <a:lstStyle/>
          <a:p>
            <a:r>
              <a:rPr lang="en-US" sz="2400" b="1" dirty="0"/>
              <a:t>Physical Assessment – </a:t>
            </a:r>
            <a:r>
              <a:rPr lang="en-US" sz="2000" b="1" dirty="0"/>
              <a:t>A “Head-to-Toe” physical examination of an older adult.  Any abnormal findings must be reported to the RN or the Physician.</a:t>
            </a:r>
          </a:p>
          <a:p>
            <a:endParaRPr lang="en-US" sz="2000" b="1" dirty="0"/>
          </a:p>
          <a:p>
            <a:r>
              <a:rPr lang="en-US" sz="2400" b="1" dirty="0"/>
              <a:t>History – </a:t>
            </a:r>
            <a:r>
              <a:rPr lang="en-US" sz="2000" b="1" dirty="0"/>
              <a:t>When taking a history regarding a specific body system, there is specific information that is necessary to have an accurate record of the person’s overall health.  </a:t>
            </a:r>
          </a:p>
          <a:p>
            <a:pPr marL="0" indent="0">
              <a:buNone/>
            </a:pPr>
            <a:endParaRPr lang="en-US" sz="2000" b="1" dirty="0"/>
          </a:p>
          <a:p>
            <a:pPr lvl="1"/>
            <a:r>
              <a:rPr lang="en-US" sz="2200" b="1" dirty="0"/>
              <a:t>Example: </a:t>
            </a:r>
            <a:r>
              <a:rPr lang="en-US" sz="1800" b="1" dirty="0"/>
              <a:t>Respiratory System: Smoking Habits if any</a:t>
            </a:r>
          </a:p>
          <a:p>
            <a:pPr marL="457200" lvl="1" indent="0">
              <a:buNone/>
            </a:pPr>
            <a:r>
              <a:rPr lang="en-US" sz="1800" b="1" dirty="0"/>
              <a:t>			    Cardiovascular System: Stress Management Techniques</a:t>
            </a:r>
          </a:p>
          <a:p>
            <a:pPr marL="457200" lvl="1" indent="0">
              <a:buNone/>
            </a:pPr>
            <a:r>
              <a:rPr lang="en-US" sz="1800" b="1" dirty="0"/>
              <a:t>			    Gastrointestinal System – Consumption of Alcohol</a:t>
            </a:r>
            <a:endParaRPr lang="en-US" sz="2200" b="1" dirty="0"/>
          </a:p>
        </p:txBody>
      </p:sp>
    </p:spTree>
    <p:extLst>
      <p:ext uri="{BB962C8B-B14F-4D97-AF65-F5344CB8AC3E}">
        <p14:creationId xmlns:p14="http://schemas.microsoft.com/office/powerpoint/2010/main" val="2110524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4300"/>
            <a:ext cx="8911687" cy="711200"/>
          </a:xfrm>
        </p:spPr>
        <p:txBody>
          <a:bodyPr/>
          <a:lstStyle/>
          <a:p>
            <a:r>
              <a:rPr lang="en-US" dirty="0"/>
              <a:t>Physiological Assessment</a:t>
            </a:r>
          </a:p>
        </p:txBody>
      </p:sp>
      <p:sp>
        <p:nvSpPr>
          <p:cNvPr id="3" name="Content Placeholder 2"/>
          <p:cNvSpPr>
            <a:spLocks noGrp="1"/>
          </p:cNvSpPr>
          <p:nvPr>
            <p:ph idx="1"/>
          </p:nvPr>
        </p:nvSpPr>
        <p:spPr>
          <a:xfrm>
            <a:off x="2589212" y="673100"/>
            <a:ext cx="8915400" cy="6045200"/>
          </a:xfrm>
        </p:spPr>
        <p:txBody>
          <a:bodyPr>
            <a:normAutofit lnSpcReduction="10000"/>
          </a:bodyPr>
          <a:lstStyle/>
          <a:p>
            <a:r>
              <a:rPr lang="en-US" sz="2400" b="1" dirty="0"/>
              <a:t>Review of Systems </a:t>
            </a:r>
          </a:p>
          <a:p>
            <a:pPr lvl="1"/>
            <a:r>
              <a:rPr lang="en-US" sz="2600" b="1" dirty="0"/>
              <a:t>Head, Neck, Face</a:t>
            </a:r>
          </a:p>
          <a:p>
            <a:pPr lvl="2"/>
            <a:r>
              <a:rPr lang="en-US" sz="2000" b="1" dirty="0"/>
              <a:t>Note the size, shape, symmetry and proportion.</a:t>
            </a:r>
          </a:p>
          <a:p>
            <a:pPr lvl="3"/>
            <a:r>
              <a:rPr lang="en-US" sz="1800" b="1" dirty="0"/>
              <a:t>Hair distribution, condition of scalp, pediculosis.</a:t>
            </a:r>
          </a:p>
          <a:p>
            <a:pPr lvl="3"/>
            <a:r>
              <a:rPr lang="en-US" sz="1800" b="1" dirty="0"/>
              <a:t>Assess facial skin color, wrinkles, and/or dryness, symmetry, facial hair.</a:t>
            </a:r>
          </a:p>
          <a:p>
            <a:pPr lvl="3"/>
            <a:r>
              <a:rPr lang="en-US" sz="1800" b="1" dirty="0"/>
              <a:t>Evaluate facial muscles: have client smile, raise eyebrows, show teeth, frown.</a:t>
            </a:r>
          </a:p>
          <a:p>
            <a:pPr lvl="3"/>
            <a:r>
              <a:rPr lang="en-US" sz="1800" b="1" dirty="0"/>
              <a:t>Note neck size, trachea should be mid-line, muscle swelling, venous distention, Assess AROM of the neck.</a:t>
            </a:r>
          </a:p>
          <a:p>
            <a:pPr marL="1371600" lvl="3" indent="0">
              <a:buNone/>
            </a:pPr>
            <a:r>
              <a:rPr lang="en-US" sz="1800" b="1" dirty="0"/>
              <a:t>Palpate the alignment of the trachea, the cervical muscles, note any tenderness. Palpate the carotid pulses one at a time, note what the characteristics of the pulse.  As the older adult moves the neck, palpate over the spinal area for crepitus (an abnormal slight grating sensation that occurs when you palpate). </a:t>
            </a:r>
          </a:p>
          <a:p>
            <a:pPr marL="1371600" lvl="3" indent="0">
              <a:buNone/>
            </a:pPr>
            <a:r>
              <a:rPr lang="en-US" sz="1800" b="1" dirty="0"/>
              <a:t>Abnormal findings include edema of the face, involuntary facial movements (tic, tremor, droop). Lack of symmetry, unusual size and contour.</a:t>
            </a:r>
          </a:p>
          <a:p>
            <a:pPr marL="1371600" lvl="3" indent="0">
              <a:buNone/>
            </a:pPr>
            <a:endParaRPr lang="en-US" sz="1800" b="1" dirty="0"/>
          </a:p>
          <a:p>
            <a:pPr lvl="3"/>
            <a:endParaRPr lang="en-US" sz="1800" b="1" dirty="0"/>
          </a:p>
          <a:p>
            <a:pPr lvl="3"/>
            <a:endParaRPr lang="en-US" sz="1800" b="1" dirty="0"/>
          </a:p>
          <a:p>
            <a:pPr lvl="2"/>
            <a:endParaRPr lang="en-US" sz="2000" b="1" dirty="0"/>
          </a:p>
        </p:txBody>
      </p:sp>
    </p:spTree>
    <p:extLst>
      <p:ext uri="{BB962C8B-B14F-4D97-AF65-F5344CB8AC3E}">
        <p14:creationId xmlns:p14="http://schemas.microsoft.com/office/powerpoint/2010/main" val="4289257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Physiological Assessment</a:t>
            </a:r>
          </a:p>
        </p:txBody>
      </p:sp>
      <p:sp>
        <p:nvSpPr>
          <p:cNvPr id="3" name="Content Placeholder 2"/>
          <p:cNvSpPr>
            <a:spLocks noGrp="1"/>
          </p:cNvSpPr>
          <p:nvPr>
            <p:ph idx="1"/>
          </p:nvPr>
        </p:nvSpPr>
        <p:spPr>
          <a:xfrm>
            <a:off x="2589212" y="1460500"/>
            <a:ext cx="8915400" cy="4450722"/>
          </a:xfrm>
        </p:spPr>
        <p:txBody>
          <a:bodyPr/>
          <a:lstStyle/>
          <a:p>
            <a:r>
              <a:rPr lang="en-US" sz="2000" b="1" dirty="0"/>
              <a:t>Nose and Sinuses</a:t>
            </a:r>
          </a:p>
          <a:p>
            <a:pPr lvl="1"/>
            <a:r>
              <a:rPr lang="en-US" sz="1800" b="1" dirty="0"/>
              <a:t>Ask the client to describe any problems they have or had with the nose or sinuses.</a:t>
            </a:r>
          </a:p>
          <a:p>
            <a:pPr lvl="1"/>
            <a:r>
              <a:rPr lang="en-US" sz="1800" b="1" dirty="0"/>
              <a:t>Observe the size, shape and color or the nose. Note any nasal flaring, and/ or drainage.</a:t>
            </a:r>
          </a:p>
          <a:p>
            <a:pPr lvl="1"/>
            <a:r>
              <a:rPr lang="en-US" sz="1800" b="1" dirty="0"/>
              <a:t>Examine the nasal cavity for swelling, drainage, polyps, bleeding.  Nasal mucosa should be moist and dark pink.  Men typically have an increased amount of nasal hair.  Assess the movement of air through each nostril by occluding one nostril.  Asses the client’s ability to smell.  </a:t>
            </a:r>
          </a:p>
          <a:p>
            <a:pPr lvl="1"/>
            <a:r>
              <a:rPr lang="en-US" sz="1800" b="1" dirty="0"/>
              <a:t>Palpate the nose for tenderness or masses.  Abnormal findings include swelling of mucosa, bleeding, discharge, perforation, polyps, and deviation of the nasal septum.  It is abnormal to find nasal blockage, infection, crusting, dryness.</a:t>
            </a:r>
          </a:p>
        </p:txBody>
      </p:sp>
    </p:spTree>
    <p:extLst>
      <p:ext uri="{BB962C8B-B14F-4D97-AF65-F5344CB8AC3E}">
        <p14:creationId xmlns:p14="http://schemas.microsoft.com/office/powerpoint/2010/main" val="2494256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1300"/>
            <a:ext cx="8911687" cy="723900"/>
          </a:xfrm>
        </p:spPr>
        <p:txBody>
          <a:bodyPr/>
          <a:lstStyle/>
          <a:p>
            <a:r>
              <a:rPr lang="en-US" dirty="0"/>
              <a:t>Physiological Assessment</a:t>
            </a:r>
          </a:p>
        </p:txBody>
      </p:sp>
      <p:sp>
        <p:nvSpPr>
          <p:cNvPr id="3" name="Content Placeholder 2"/>
          <p:cNvSpPr>
            <a:spLocks noGrp="1"/>
          </p:cNvSpPr>
          <p:nvPr>
            <p:ph idx="1"/>
          </p:nvPr>
        </p:nvSpPr>
        <p:spPr>
          <a:xfrm>
            <a:off x="2589212" y="838200"/>
            <a:ext cx="8915400" cy="5905500"/>
          </a:xfrm>
        </p:spPr>
        <p:txBody>
          <a:bodyPr>
            <a:normAutofit/>
          </a:bodyPr>
          <a:lstStyle/>
          <a:p>
            <a:r>
              <a:rPr lang="en-US" sz="2400" b="1" dirty="0"/>
              <a:t>Eyes –</a:t>
            </a:r>
          </a:p>
          <a:p>
            <a:pPr lvl="1"/>
            <a:r>
              <a:rPr lang="en-US" sz="2000" b="1" dirty="0"/>
              <a:t>Discuss vision changes, pain, excessive tearing or discharge, diplopia, infection, cataracts.  Ask if and when the client wears glasses.  Ask when the last ophthalmic examination was performed.</a:t>
            </a:r>
          </a:p>
          <a:p>
            <a:pPr lvl="1"/>
            <a:r>
              <a:rPr lang="en-US" sz="2000" b="1" dirty="0"/>
              <a:t>Physical Examination – Examine the external eye and visual acuity.  Examine the eyes for position and alignment.  Note the symmetry of the eyebrows, eyelashes, pupils and irises. Changes in the appearance of the eyelids can be due to hyperthyroidism, myasthenia gravis, or palsy.  Evaluate eyes for redness, swelling, discharge.  Pupils should be equal in size unless they have become unequal due to a surgery or trauma.  </a:t>
            </a:r>
          </a:p>
          <a:p>
            <a:pPr lvl="1"/>
            <a:r>
              <a:rPr lang="en-US" sz="2000" b="1" dirty="0"/>
              <a:t>Before checking visual acuity make sure there is adequate light.  Evaluate distant vision with a Snellen Chart.  Test each eye separately, with and without glasses.  To test near vision, have the client read the newspaper and measure the distance from the face to the reading material.</a:t>
            </a:r>
          </a:p>
        </p:txBody>
      </p:sp>
    </p:spTree>
    <p:extLst>
      <p:ext uri="{BB962C8B-B14F-4D97-AF65-F5344CB8AC3E}">
        <p14:creationId xmlns:p14="http://schemas.microsoft.com/office/powerpoint/2010/main" val="1280287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7000"/>
            <a:ext cx="8911687" cy="711200"/>
          </a:xfrm>
        </p:spPr>
        <p:txBody>
          <a:bodyPr/>
          <a:lstStyle/>
          <a:p>
            <a:r>
              <a:rPr lang="en-US" dirty="0"/>
              <a:t>Physiological Assessment</a:t>
            </a:r>
          </a:p>
        </p:txBody>
      </p:sp>
      <p:sp>
        <p:nvSpPr>
          <p:cNvPr id="3" name="Content Placeholder 2"/>
          <p:cNvSpPr>
            <a:spLocks noGrp="1"/>
          </p:cNvSpPr>
          <p:nvPr>
            <p:ph idx="1"/>
          </p:nvPr>
        </p:nvSpPr>
        <p:spPr>
          <a:xfrm>
            <a:off x="2589212" y="838200"/>
            <a:ext cx="8915400" cy="5073022"/>
          </a:xfrm>
        </p:spPr>
        <p:txBody>
          <a:bodyPr/>
          <a:lstStyle/>
          <a:p>
            <a:r>
              <a:rPr lang="en-US" sz="2800" b="1" dirty="0"/>
              <a:t>Ears </a:t>
            </a:r>
            <a:r>
              <a:rPr lang="en-US" dirty="0"/>
              <a:t>– </a:t>
            </a:r>
            <a:r>
              <a:rPr lang="en-US" sz="2400" dirty="0"/>
              <a:t>Assist in determining the extent of the hearing loss on the client’s life.  Does the client use a hearing aid?  Ask if the client has any ear pain, vertigo, in what situations?  What relieves the vertigo?  Any discharge from the ears?  If so, color, consistency, odor? Has the hearing loss happened over a period, or rapidly?  </a:t>
            </a:r>
          </a:p>
          <a:p>
            <a:r>
              <a:rPr lang="en-US" sz="2400" dirty="0"/>
              <a:t>Observe the client during conversation.  Is the person speaking loudly? Are they cupping the ear?  Assess the ear for size, shape, symmetry, redness, inflammation, swelling, discharge, lesions.</a:t>
            </a:r>
          </a:p>
          <a:p>
            <a:r>
              <a:rPr lang="en-US" sz="2400" dirty="0"/>
              <a:t>Palpate the surface of the skin.  Ask if there is any pain or tenderness.</a:t>
            </a:r>
          </a:p>
        </p:txBody>
      </p:sp>
    </p:spTree>
    <p:extLst>
      <p:ext uri="{BB962C8B-B14F-4D97-AF65-F5344CB8AC3E}">
        <p14:creationId xmlns:p14="http://schemas.microsoft.com/office/powerpoint/2010/main" val="60452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723900"/>
          </a:xfrm>
        </p:spPr>
        <p:txBody>
          <a:bodyPr/>
          <a:lstStyle/>
          <a:p>
            <a:r>
              <a:rPr lang="en-US" dirty="0"/>
              <a:t>Physiological Assessment</a:t>
            </a:r>
          </a:p>
        </p:txBody>
      </p:sp>
      <p:sp>
        <p:nvSpPr>
          <p:cNvPr id="3" name="Content Placeholder 2"/>
          <p:cNvSpPr>
            <a:spLocks noGrp="1"/>
          </p:cNvSpPr>
          <p:nvPr>
            <p:ph idx="1"/>
          </p:nvPr>
        </p:nvSpPr>
        <p:spPr>
          <a:xfrm>
            <a:off x="2589212" y="901700"/>
            <a:ext cx="8915400" cy="5956300"/>
          </a:xfrm>
        </p:spPr>
        <p:txBody>
          <a:bodyPr>
            <a:normAutofit lnSpcReduction="10000"/>
          </a:bodyPr>
          <a:lstStyle/>
          <a:p>
            <a:r>
              <a:rPr lang="en-US" sz="2400" b="1" dirty="0"/>
              <a:t>Mouth and Throat –</a:t>
            </a:r>
          </a:p>
          <a:p>
            <a:pPr lvl="1"/>
            <a:r>
              <a:rPr lang="en-US" sz="1800" b="1" dirty="0"/>
              <a:t>Observe for dental complaints.  Are teeth sensitive to hot or cold?  Any swelling of the mouth?  Any difficulty chewing or swallowing?  How does food taste?  IS your mouth dry?  Do your dentures fit properly?  Any sores or lesions in the mouth?  Ask about the client’s dental hygiene practice.</a:t>
            </a:r>
          </a:p>
          <a:p>
            <a:pPr lvl="1"/>
            <a:r>
              <a:rPr lang="en-US" sz="1800" b="1" dirty="0"/>
              <a:t>Inspection and palpation are used concurrently during this examination.  Use a gloved hand and a piece of gauze pad to perform this part of the exam.  Remove dentures before the exam.  Evaluate the fit of the denture and the denture for cracks, missing pieces, etc. Gums should be moist, pink and smooth.</a:t>
            </a:r>
          </a:p>
          <a:p>
            <a:pPr lvl="1"/>
            <a:r>
              <a:rPr lang="en-US" sz="1800" b="1" dirty="0"/>
              <a:t>The hard palate should be pink and the uvula should be midline and red.  The uvula should move up as the client says, “AH.”   Tonsils may or may not be present. If present, they should be small, pink, and symmetrical.  </a:t>
            </a:r>
          </a:p>
          <a:p>
            <a:pPr lvl="1"/>
            <a:r>
              <a:rPr lang="en-US" sz="1800" b="1" dirty="0"/>
              <a:t>Examine the tongue.  A smooth, painful tongue may be due to vitamin B12 deficiency.  The tongue should be pink and moist.  Ask the client to stick out their tongue to examine it.  Inspect all sides of the tongue.  Report any white, scaly patches.</a:t>
            </a:r>
          </a:p>
          <a:p>
            <a:pPr lvl="1"/>
            <a:r>
              <a:rPr lang="en-US" sz="1800" b="1" dirty="0"/>
              <a:t>Lips should be pink, moist, and smooth.  Check the corners of the mouth for cracks.  These cracks are a prime spot for Candida Infections.</a:t>
            </a:r>
          </a:p>
        </p:txBody>
      </p:sp>
    </p:spTree>
    <p:extLst>
      <p:ext uri="{BB962C8B-B14F-4D97-AF65-F5344CB8AC3E}">
        <p14:creationId xmlns:p14="http://schemas.microsoft.com/office/powerpoint/2010/main" val="189177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609600"/>
          </a:xfrm>
        </p:spPr>
        <p:txBody>
          <a:bodyPr>
            <a:normAutofit fontScale="90000"/>
          </a:bodyPr>
          <a:lstStyle/>
          <a:p>
            <a:r>
              <a:rPr lang="en-US" dirty="0"/>
              <a:t>Physiological Assessment</a:t>
            </a:r>
          </a:p>
        </p:txBody>
      </p:sp>
      <p:sp>
        <p:nvSpPr>
          <p:cNvPr id="3" name="Content Placeholder 2"/>
          <p:cNvSpPr>
            <a:spLocks noGrp="1"/>
          </p:cNvSpPr>
          <p:nvPr>
            <p:ph idx="1"/>
          </p:nvPr>
        </p:nvSpPr>
        <p:spPr>
          <a:xfrm>
            <a:off x="2589212" y="660400"/>
            <a:ext cx="8915400" cy="6096000"/>
          </a:xfrm>
        </p:spPr>
        <p:txBody>
          <a:bodyPr>
            <a:noAutofit/>
          </a:bodyPr>
          <a:lstStyle/>
          <a:p>
            <a:r>
              <a:rPr lang="en-US" sz="2000" b="1" u="sng" dirty="0"/>
              <a:t>Neurological System</a:t>
            </a:r>
          </a:p>
          <a:p>
            <a:pPr lvl="1"/>
            <a:r>
              <a:rPr lang="en-US" sz="2000" b="1" dirty="0"/>
              <a:t>Ask if the client has any issues with headaches, shaking, trembling, confusion, or memory loss.  </a:t>
            </a:r>
          </a:p>
          <a:p>
            <a:pPr lvl="1"/>
            <a:r>
              <a:rPr lang="en-US" sz="2000" b="1" dirty="0"/>
              <a:t>Question the client if there is any history of seizure activity.  What type of treatment has been received?  Is there an existing seizure disorder?  What were the circumstances occurring before, during and after the seizure?</a:t>
            </a:r>
          </a:p>
          <a:p>
            <a:pPr lvl="1"/>
            <a:r>
              <a:rPr lang="en-US" sz="2000" b="1" dirty="0"/>
              <a:t>Examine the client’s level of orientation.  Is the client alert, lethargic, nonresponsive?  Is the client oriented to time, place, person.  Observe the face for symmetry of movement when smiling, talking, grimacing, or frowning.</a:t>
            </a:r>
          </a:p>
          <a:p>
            <a:pPr lvl="1"/>
            <a:r>
              <a:rPr lang="en-US" sz="2000" b="1" dirty="0"/>
              <a:t>Evaluate the older adult’s appearance throughout the examination.  Is the client dressed appropriately?  Is there body odor? </a:t>
            </a:r>
          </a:p>
          <a:p>
            <a:pPr lvl="1"/>
            <a:r>
              <a:rPr lang="en-US" sz="2000" b="1" dirty="0"/>
              <a:t>Evaluate the client’s upper and lower extremity strength, and symmetry.  Ask the client to “squeeze” your hands.  Ask the client to walk across the room and observe the client’s gait for symmetry, balance and coordination.</a:t>
            </a:r>
          </a:p>
        </p:txBody>
      </p:sp>
    </p:spTree>
    <p:extLst>
      <p:ext uri="{BB962C8B-B14F-4D97-AF65-F5344CB8AC3E}">
        <p14:creationId xmlns:p14="http://schemas.microsoft.com/office/powerpoint/2010/main" val="310097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511300"/>
            <a:ext cx="8915400" cy="5067300"/>
          </a:xfrm>
        </p:spPr>
        <p:txBody>
          <a:bodyPr/>
          <a:lstStyle/>
          <a:p>
            <a:r>
              <a:rPr lang="en-US" sz="2400" b="1" dirty="0"/>
              <a:t>Chronic</a:t>
            </a:r>
            <a:r>
              <a:rPr lang="en-US" dirty="0"/>
              <a:t> </a:t>
            </a:r>
          </a:p>
          <a:p>
            <a:pPr lvl="1"/>
            <a:r>
              <a:rPr lang="en-US" sz="1800" b="1" dirty="0"/>
              <a:t>A disease that lasts three months or more.  </a:t>
            </a:r>
          </a:p>
          <a:p>
            <a:pPr lvl="1"/>
            <a:r>
              <a:rPr lang="en-US" sz="1800" b="1" dirty="0"/>
              <a:t>Chronic diseases cannot be prevented by vaccination but can be controlled with appropriate intervention.</a:t>
            </a:r>
          </a:p>
          <a:p>
            <a:pPr lvl="1"/>
            <a:r>
              <a:rPr lang="en-US" sz="1800" b="1" dirty="0"/>
              <a:t>Many chronic disease can be prevented by a health lifestyle.</a:t>
            </a:r>
          </a:p>
          <a:p>
            <a:pPr lvl="1"/>
            <a:r>
              <a:rPr lang="en-US" sz="1800" b="1" dirty="0"/>
              <a:t>Chronic disease tends to become more prevalent with age.</a:t>
            </a:r>
          </a:p>
          <a:p>
            <a:pPr lvl="1"/>
            <a:r>
              <a:rPr lang="en-US" sz="1800" b="1" dirty="0"/>
              <a:t>Common Chronic Disease found in older adults;</a:t>
            </a:r>
          </a:p>
          <a:p>
            <a:pPr lvl="2"/>
            <a:r>
              <a:rPr lang="en-US" sz="1800" b="1" dirty="0"/>
              <a:t>Cardiovascular disease (including Hypertension)</a:t>
            </a:r>
          </a:p>
          <a:p>
            <a:pPr lvl="2"/>
            <a:r>
              <a:rPr lang="en-US" sz="1800" b="1" dirty="0"/>
              <a:t>Arthritis</a:t>
            </a:r>
          </a:p>
          <a:p>
            <a:pPr lvl="2"/>
            <a:r>
              <a:rPr lang="en-US" sz="1800" b="1" dirty="0"/>
              <a:t>Diabetes</a:t>
            </a:r>
          </a:p>
          <a:p>
            <a:pPr lvl="2"/>
            <a:r>
              <a:rPr lang="en-US" sz="1800" b="1" dirty="0"/>
              <a:t>Kidney Disease</a:t>
            </a:r>
          </a:p>
          <a:p>
            <a:pPr lvl="2"/>
            <a:r>
              <a:rPr lang="en-US" sz="1800" b="1" dirty="0"/>
              <a:t>Mental Health Issues</a:t>
            </a:r>
          </a:p>
        </p:txBody>
      </p:sp>
    </p:spTree>
    <p:extLst>
      <p:ext uri="{BB962C8B-B14F-4D97-AF65-F5344CB8AC3E}">
        <p14:creationId xmlns:p14="http://schemas.microsoft.com/office/powerpoint/2010/main" val="3334461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584200"/>
          </a:xfrm>
        </p:spPr>
        <p:txBody>
          <a:bodyPr>
            <a:normAutofit fontScale="90000"/>
          </a:bodyPr>
          <a:lstStyle/>
          <a:p>
            <a:r>
              <a:rPr lang="en-US" dirty="0"/>
              <a:t>Physiological Assessment</a:t>
            </a:r>
          </a:p>
        </p:txBody>
      </p:sp>
      <p:sp>
        <p:nvSpPr>
          <p:cNvPr id="3" name="Content Placeholder 2"/>
          <p:cNvSpPr>
            <a:spLocks noGrp="1"/>
          </p:cNvSpPr>
          <p:nvPr>
            <p:ph idx="1"/>
          </p:nvPr>
        </p:nvSpPr>
        <p:spPr>
          <a:xfrm>
            <a:off x="2589212" y="762000"/>
            <a:ext cx="8915400" cy="5918200"/>
          </a:xfrm>
        </p:spPr>
        <p:txBody>
          <a:bodyPr>
            <a:normAutofit lnSpcReduction="10000"/>
          </a:bodyPr>
          <a:lstStyle/>
          <a:p>
            <a:r>
              <a:rPr lang="en-US" sz="2000" b="1" u="sng" dirty="0"/>
              <a:t>Peripheral Vascular System </a:t>
            </a:r>
          </a:p>
          <a:p>
            <a:r>
              <a:rPr lang="en-US" sz="2000" b="1" u="sng" dirty="0"/>
              <a:t>History</a:t>
            </a:r>
          </a:p>
          <a:p>
            <a:pPr lvl="1"/>
            <a:r>
              <a:rPr lang="en-US" sz="2000" b="1" dirty="0"/>
              <a:t>Ask the client if they have diabetes, do you wear garters/girdles?  What type of hosiery do you wear such as ankle, knee, thigh high hosiery?  When you take off your hosiery is there and indentation in your leg that does not go away for several minutes? Ask the client if their shoes are tight? Pain in the calves when walking?</a:t>
            </a:r>
          </a:p>
          <a:p>
            <a:pPr lvl="1"/>
            <a:r>
              <a:rPr lang="en-US" sz="2000" b="1" dirty="0"/>
              <a:t>Ask the client if they have pain, aches, numbness, or tingling in your calves, feet buttocks, or legs.  Ask if there are any activities that you cannot do because of aches or pains in the extremities?  Are the extremities discolored such as blue, red, purple, pale?  Is there any hair loss of any specific part of the leg?  Do you sit for long periods of time? Is there swelling at the end of the day and by morning normal?</a:t>
            </a:r>
          </a:p>
          <a:p>
            <a:pPr lvl="1"/>
            <a:r>
              <a:rPr lang="en-US" sz="2000" b="1" dirty="0"/>
              <a:t>Physically examine the extremities by inspecting, palpate, and auscultate.  Always compare one side of the body to the other side.</a:t>
            </a:r>
          </a:p>
          <a:p>
            <a:pPr lvl="1"/>
            <a:endParaRPr lang="en-US" dirty="0"/>
          </a:p>
          <a:p>
            <a:pPr lvl="1"/>
            <a:endParaRPr lang="en-US" dirty="0"/>
          </a:p>
        </p:txBody>
      </p:sp>
    </p:spTree>
    <p:extLst>
      <p:ext uri="{BB962C8B-B14F-4D97-AF65-F5344CB8AC3E}">
        <p14:creationId xmlns:p14="http://schemas.microsoft.com/office/powerpoint/2010/main" val="3598529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1600"/>
            <a:ext cx="8911687" cy="698500"/>
          </a:xfrm>
        </p:spPr>
        <p:txBody>
          <a:bodyPr/>
          <a:lstStyle/>
          <a:p>
            <a:r>
              <a:rPr lang="en-US" dirty="0"/>
              <a:t>Physiological Assessment</a:t>
            </a:r>
          </a:p>
        </p:txBody>
      </p:sp>
      <p:sp>
        <p:nvSpPr>
          <p:cNvPr id="3" name="Content Placeholder 2"/>
          <p:cNvSpPr>
            <a:spLocks noGrp="1"/>
          </p:cNvSpPr>
          <p:nvPr>
            <p:ph idx="1"/>
          </p:nvPr>
        </p:nvSpPr>
        <p:spPr>
          <a:xfrm>
            <a:off x="2589212" y="800100"/>
            <a:ext cx="8915400" cy="5765800"/>
          </a:xfrm>
        </p:spPr>
        <p:txBody>
          <a:bodyPr/>
          <a:lstStyle/>
          <a:p>
            <a:r>
              <a:rPr lang="en-US" b="1" u="sng" dirty="0"/>
              <a:t>Peripheral Vascular System</a:t>
            </a:r>
          </a:p>
          <a:p>
            <a:pPr lvl="1"/>
            <a:r>
              <a:rPr lang="en-US" sz="1800" b="1" u="sng" dirty="0"/>
              <a:t>Inspect</a:t>
            </a:r>
            <a:r>
              <a:rPr lang="en-US" dirty="0"/>
              <a:t> skin color of the extremities with the client lying down.  Venous insufficiency is suspected if the extremities are cyanotic, there is petechiae, or  broken pigmentation in a dependent position. Chronic venous insufficiency is common in the elderly.  Keep in mind if legs become pale when they are elevated then turn dark red when dependent, arterial insufficiency is indicated.  </a:t>
            </a:r>
          </a:p>
          <a:p>
            <a:pPr lvl="1"/>
            <a:r>
              <a:rPr lang="en-US" b="1" dirty="0"/>
              <a:t>Signs and Symptoms of Chronic Venous Insufficiency;  </a:t>
            </a:r>
            <a:r>
              <a:rPr lang="en-US" dirty="0"/>
              <a:t>Distended Tortuous Veins, hair loss, hyperpigmentation, cool or normal skin temperature, pretibial edema, or pedal edema that is worse during the day and improves at night.</a:t>
            </a:r>
          </a:p>
          <a:p>
            <a:pPr lvl="1"/>
            <a:r>
              <a:rPr lang="en-US" b="1" dirty="0"/>
              <a:t>Signs and Symptoms of Chronic Arterial Insufficiency; </a:t>
            </a:r>
            <a:r>
              <a:rPr lang="en-US" dirty="0"/>
              <a:t>thin, shiny, atrophic skin; hair loss over feet and toes, thick, rigid toenails and cool skin.</a:t>
            </a:r>
          </a:p>
          <a:p>
            <a:pPr lvl="1"/>
            <a:r>
              <a:rPr lang="en-US" dirty="0"/>
              <a:t>Note Edema of the legs and feet.  The nurse may want to measure the width of the edema with a tape measure.  When measuring edema be sure to measure the same location on each leg.  The nurse can lightly mark the level of the edema with a felt tip marker to monitor the extent of it.  </a:t>
            </a:r>
          </a:p>
          <a:p>
            <a:pPr lvl="1"/>
            <a:r>
              <a:rPr lang="en-US" b="1" dirty="0"/>
              <a:t>Stasis Ulcers </a:t>
            </a:r>
            <a:r>
              <a:rPr lang="en-US" dirty="0"/>
              <a:t>commonly occur with deep vein insufficiency. Typically located on the sides of the ankles.</a:t>
            </a:r>
          </a:p>
          <a:p>
            <a:pPr lvl="1"/>
            <a:r>
              <a:rPr lang="en-US" b="1" dirty="0"/>
              <a:t>Arterial Ulcers </a:t>
            </a:r>
            <a:r>
              <a:rPr lang="en-US" dirty="0"/>
              <a:t>typically involve toes or places where the skin has been bumped or bruised.</a:t>
            </a:r>
          </a:p>
          <a:p>
            <a:pPr lvl="1"/>
            <a:endParaRPr lang="en-US" dirty="0"/>
          </a:p>
        </p:txBody>
      </p:sp>
    </p:spTree>
    <p:extLst>
      <p:ext uri="{BB962C8B-B14F-4D97-AF65-F5344CB8AC3E}">
        <p14:creationId xmlns:p14="http://schemas.microsoft.com/office/powerpoint/2010/main" val="3212748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1600"/>
            <a:ext cx="8911687" cy="647700"/>
          </a:xfrm>
        </p:spPr>
        <p:txBody>
          <a:bodyPr/>
          <a:lstStyle/>
          <a:p>
            <a:r>
              <a:rPr lang="en-US" dirty="0"/>
              <a:t>Physiological Assessment</a:t>
            </a:r>
          </a:p>
        </p:txBody>
      </p:sp>
      <p:sp>
        <p:nvSpPr>
          <p:cNvPr id="3" name="Content Placeholder 2"/>
          <p:cNvSpPr>
            <a:spLocks noGrp="1"/>
          </p:cNvSpPr>
          <p:nvPr>
            <p:ph idx="1"/>
          </p:nvPr>
        </p:nvSpPr>
        <p:spPr>
          <a:xfrm>
            <a:off x="2589212" y="749300"/>
            <a:ext cx="8915400" cy="5161922"/>
          </a:xfrm>
        </p:spPr>
        <p:txBody>
          <a:bodyPr>
            <a:normAutofit fontScale="92500" lnSpcReduction="10000"/>
          </a:bodyPr>
          <a:lstStyle/>
          <a:p>
            <a:r>
              <a:rPr lang="en-US" sz="2400" b="1" u="sng" dirty="0"/>
              <a:t>Peripheral Vascular System- </a:t>
            </a:r>
          </a:p>
          <a:p>
            <a:r>
              <a:rPr lang="en-US" sz="2000" b="1" u="sng" dirty="0"/>
              <a:t>Palpate:</a:t>
            </a:r>
            <a:r>
              <a:rPr lang="en-US" sz="2000" b="1" dirty="0"/>
              <a:t> </a:t>
            </a:r>
            <a:r>
              <a:rPr lang="en-US" sz="2000" dirty="0"/>
              <a:t>the skin temperature of the older adult’s arms and legs by using the back of your hand.</a:t>
            </a:r>
          </a:p>
          <a:p>
            <a:pPr lvl="1"/>
            <a:r>
              <a:rPr lang="en-US" sz="2000" dirty="0"/>
              <a:t>Increased temperature can be caused by a localized response to inflammation.</a:t>
            </a:r>
          </a:p>
          <a:p>
            <a:pPr lvl="1"/>
            <a:r>
              <a:rPr lang="en-US" sz="2000" dirty="0"/>
              <a:t>Cool temperature indicates lack of blood flow.</a:t>
            </a:r>
          </a:p>
          <a:p>
            <a:pPr lvl="1"/>
            <a:r>
              <a:rPr lang="en-US" sz="2000" dirty="0"/>
              <a:t>Peripheral pulses should be checked by using the pads of the index and middle finger.  The pulse is evaluated for rate, rhythm, amplitude, and symmetry.  Normal vessels feel smooth and resistant.  In an older adult there is increased resistance to compression due to rigidity of tortuous arterial walls.</a:t>
            </a:r>
          </a:p>
          <a:p>
            <a:pPr lvl="1"/>
            <a:r>
              <a:rPr lang="en-US" sz="2000" dirty="0"/>
              <a:t>ALWAYS palpate pulses one at a time.  The pulses should be strong, regular and equal bilaterally.  Lack of symmetry may indicate a circulation issue.  If you have difficulty finding a pulse mark it with a felt tip pen after it is located.  Use of a Doppler may be warranted for some individuals with impaired circulation. </a:t>
            </a:r>
          </a:p>
          <a:p>
            <a:pPr lvl="1"/>
            <a:endParaRPr lang="en-US" b="1" dirty="0"/>
          </a:p>
        </p:txBody>
      </p:sp>
    </p:spTree>
    <p:extLst>
      <p:ext uri="{BB962C8B-B14F-4D97-AF65-F5344CB8AC3E}">
        <p14:creationId xmlns:p14="http://schemas.microsoft.com/office/powerpoint/2010/main" val="3979087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433290"/>
          </a:xfrm>
        </p:spPr>
        <p:txBody>
          <a:bodyPr>
            <a:normAutofit fontScale="90000"/>
          </a:bodyPr>
          <a:lstStyle/>
          <a:p>
            <a:r>
              <a:rPr lang="en-US" dirty="0"/>
              <a:t>Physiologic Assessment</a:t>
            </a:r>
            <a:br>
              <a:rPr lang="en-US" dirty="0"/>
            </a:br>
            <a:r>
              <a:rPr lang="en-US" dirty="0"/>
              <a:t>Peripheral Vascular Disease </a:t>
            </a:r>
            <a:r>
              <a:rPr lang="en-US" sz="1200" dirty="0"/>
              <a:t>A). Bilateral Lower extremity Edema with Lower Leg discoloration.  B). Bilateral Edema with Stasis Ulcer. C). Edema, Stasis Ulcer, Leg discoloration D). Edema, non-healing Stasis Ulcer.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1200" y="2057400"/>
            <a:ext cx="6273799" cy="4559300"/>
          </a:xfrm>
        </p:spPr>
      </p:pic>
    </p:spTree>
    <p:extLst>
      <p:ext uri="{BB962C8B-B14F-4D97-AF65-F5344CB8AC3E}">
        <p14:creationId xmlns:p14="http://schemas.microsoft.com/office/powerpoint/2010/main" val="1360129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622300"/>
          </a:xfrm>
        </p:spPr>
        <p:txBody>
          <a:bodyPr>
            <a:normAutofit fontScale="90000"/>
          </a:bodyPr>
          <a:lstStyle/>
          <a:p>
            <a:r>
              <a:rPr lang="en-US" dirty="0"/>
              <a:t>Physiological Assessment</a:t>
            </a:r>
          </a:p>
        </p:txBody>
      </p:sp>
      <p:sp>
        <p:nvSpPr>
          <p:cNvPr id="3" name="Content Placeholder 2"/>
          <p:cNvSpPr>
            <a:spLocks noGrp="1"/>
          </p:cNvSpPr>
          <p:nvPr>
            <p:ph idx="1"/>
          </p:nvPr>
        </p:nvSpPr>
        <p:spPr>
          <a:xfrm>
            <a:off x="2589212" y="622300"/>
            <a:ext cx="8915400" cy="5288922"/>
          </a:xfrm>
        </p:spPr>
        <p:txBody>
          <a:bodyPr/>
          <a:lstStyle/>
          <a:p>
            <a:r>
              <a:rPr lang="en-US" sz="2000" b="1" dirty="0"/>
              <a:t>Cardiac</a:t>
            </a:r>
            <a:r>
              <a:rPr lang="en-US" sz="2000" dirty="0"/>
              <a:t> – Assessment of Cardiac Risk Factors;</a:t>
            </a:r>
          </a:p>
          <a:p>
            <a:r>
              <a:rPr lang="en-US" sz="2000" b="1" u="sng" dirty="0"/>
              <a:t>History</a:t>
            </a:r>
          </a:p>
          <a:p>
            <a:pPr lvl="1"/>
            <a:r>
              <a:rPr lang="en-US" sz="2000" dirty="0"/>
              <a:t>Questions to include in the Cardiac Assessment:</a:t>
            </a:r>
          </a:p>
          <a:p>
            <a:pPr lvl="2"/>
            <a:r>
              <a:rPr lang="en-US" sz="2000" dirty="0"/>
              <a:t>Do you Smoke?</a:t>
            </a:r>
          </a:p>
          <a:p>
            <a:pPr lvl="2"/>
            <a:r>
              <a:rPr lang="en-US" sz="2000" dirty="0"/>
              <a:t>Do you exercise regularly?</a:t>
            </a:r>
          </a:p>
          <a:p>
            <a:pPr lvl="2"/>
            <a:r>
              <a:rPr lang="en-US" sz="2000" dirty="0"/>
              <a:t>Do you have chest pain? If so, when does it occur? What do you do for the chest pain? Is the chest pain relieved by rest?</a:t>
            </a:r>
          </a:p>
          <a:p>
            <a:pPr lvl="2"/>
            <a:r>
              <a:rPr lang="en-US" sz="2000" dirty="0"/>
              <a:t>Are you Short of Breath (SOB) </a:t>
            </a:r>
          </a:p>
          <a:p>
            <a:pPr lvl="3"/>
            <a:r>
              <a:rPr lang="en-US" sz="2000" dirty="0"/>
              <a:t>Be specific; Are you SOB with exercise (Exertional Dyspnea).</a:t>
            </a:r>
          </a:p>
          <a:p>
            <a:pPr lvl="3"/>
            <a:endParaRPr lang="en-US" dirty="0"/>
          </a:p>
        </p:txBody>
      </p:sp>
    </p:spTree>
    <p:extLst>
      <p:ext uri="{BB962C8B-B14F-4D97-AF65-F5344CB8AC3E}">
        <p14:creationId xmlns:p14="http://schemas.microsoft.com/office/powerpoint/2010/main" val="3887174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7000"/>
            <a:ext cx="8911687" cy="685800"/>
          </a:xfrm>
        </p:spPr>
        <p:txBody>
          <a:bodyPr/>
          <a:lstStyle/>
          <a:p>
            <a:r>
              <a:rPr lang="en-US" dirty="0"/>
              <a:t>Physiological Assessment</a:t>
            </a:r>
          </a:p>
        </p:txBody>
      </p:sp>
      <p:sp>
        <p:nvSpPr>
          <p:cNvPr id="3" name="Content Placeholder 2"/>
          <p:cNvSpPr>
            <a:spLocks noGrp="1"/>
          </p:cNvSpPr>
          <p:nvPr>
            <p:ph idx="1"/>
          </p:nvPr>
        </p:nvSpPr>
        <p:spPr>
          <a:xfrm>
            <a:off x="2589212" y="812800"/>
            <a:ext cx="8915400" cy="5098422"/>
          </a:xfrm>
        </p:spPr>
        <p:txBody>
          <a:bodyPr/>
          <a:lstStyle/>
          <a:p>
            <a:r>
              <a:rPr lang="en-US" b="1" dirty="0"/>
              <a:t>Cardiac –</a:t>
            </a:r>
          </a:p>
          <a:p>
            <a:r>
              <a:rPr lang="en-US" dirty="0"/>
              <a:t> </a:t>
            </a:r>
            <a:r>
              <a:rPr lang="en-US" b="1" dirty="0"/>
              <a:t>Inspection </a:t>
            </a:r>
          </a:p>
          <a:p>
            <a:pPr lvl="1"/>
            <a:r>
              <a:rPr lang="en-US" sz="2000" dirty="0"/>
              <a:t>The inspection procedure is the same for younger and older clients.</a:t>
            </a:r>
          </a:p>
          <a:p>
            <a:pPr lvl="1"/>
            <a:r>
              <a:rPr lang="en-US" sz="2000" dirty="0"/>
              <a:t>The older adult should be examined lying down, sitting up, and while standing.</a:t>
            </a:r>
          </a:p>
          <a:p>
            <a:pPr lvl="1"/>
            <a:r>
              <a:rPr lang="en-US" sz="2000" dirty="0"/>
              <a:t>Observe the neck and observe for any visible pulsations, lifts, or heaves (slight lift of the sternum or ribs due to forceful cardiac contractions.)</a:t>
            </a:r>
          </a:p>
          <a:p>
            <a:pPr lvl="1"/>
            <a:r>
              <a:rPr lang="en-US" sz="2000" dirty="0"/>
              <a:t>The heartbeat is NOT normally visible, but it may be if the client is emaciated.</a:t>
            </a:r>
          </a:p>
          <a:p>
            <a:pPr lvl="1"/>
            <a:r>
              <a:rPr lang="en-US" sz="2000" dirty="0"/>
              <a:t>Note: any cough, shortness of breath, venous or abdominal distention, or cyanosis of mucous membranes or nailbeds.  The legs, ankles or feet should be observed for edema.</a:t>
            </a:r>
          </a:p>
        </p:txBody>
      </p:sp>
    </p:spTree>
    <p:extLst>
      <p:ext uri="{BB962C8B-B14F-4D97-AF65-F5344CB8AC3E}">
        <p14:creationId xmlns:p14="http://schemas.microsoft.com/office/powerpoint/2010/main" val="1612786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8900"/>
            <a:ext cx="8911687" cy="635000"/>
          </a:xfrm>
        </p:spPr>
        <p:txBody>
          <a:bodyPr>
            <a:normAutofit fontScale="90000"/>
          </a:bodyPr>
          <a:lstStyle/>
          <a:p>
            <a:r>
              <a:rPr lang="en-US" dirty="0"/>
              <a:t>Physiological Assessment</a:t>
            </a:r>
          </a:p>
        </p:txBody>
      </p:sp>
      <p:sp>
        <p:nvSpPr>
          <p:cNvPr id="3" name="Content Placeholder 2"/>
          <p:cNvSpPr>
            <a:spLocks noGrp="1"/>
          </p:cNvSpPr>
          <p:nvPr>
            <p:ph idx="1"/>
          </p:nvPr>
        </p:nvSpPr>
        <p:spPr>
          <a:xfrm>
            <a:off x="2589212" y="635000"/>
            <a:ext cx="8915400" cy="5276222"/>
          </a:xfrm>
        </p:spPr>
        <p:txBody>
          <a:bodyPr>
            <a:normAutofit/>
          </a:bodyPr>
          <a:lstStyle/>
          <a:p>
            <a:r>
              <a:rPr lang="en-US" sz="2000" b="1" dirty="0"/>
              <a:t>Cardiac –</a:t>
            </a:r>
          </a:p>
          <a:p>
            <a:pPr lvl="1"/>
            <a:r>
              <a:rPr lang="en-US" sz="2000" b="1" dirty="0"/>
              <a:t>Palpation –</a:t>
            </a:r>
          </a:p>
          <a:p>
            <a:pPr lvl="2"/>
            <a:r>
              <a:rPr lang="en-US" sz="2000" dirty="0"/>
              <a:t>Feel the front of the chest over the heart for any thrills (Palpable vibration), heaves, or lifts.</a:t>
            </a:r>
          </a:p>
          <a:p>
            <a:pPr lvl="2"/>
            <a:r>
              <a:rPr lang="en-US" sz="2000" dirty="0"/>
              <a:t>There should be minimal changes in the pulse with change of client position (Lying, Sitting, Standing).</a:t>
            </a:r>
          </a:p>
          <a:p>
            <a:pPr lvl="2"/>
            <a:r>
              <a:rPr lang="en-US" sz="2000" dirty="0"/>
              <a:t>Press the nailbeds and observe for the return of a pink color; this is called primary capillary refill and should occur quickly.  It is abnormal for a refill to take longer than 2 seconds.</a:t>
            </a:r>
          </a:p>
          <a:p>
            <a:pPr lvl="2"/>
            <a:r>
              <a:rPr lang="en-US" sz="2000" dirty="0"/>
              <a:t>Skin temperature should be palpated for unusual coolness or heat.</a:t>
            </a:r>
          </a:p>
          <a:p>
            <a:pPr lvl="2"/>
            <a:r>
              <a:rPr lang="en-US" sz="2000" dirty="0"/>
              <a:t>Blood pressure should be checked using the technique for Orthostatic Hypotension.</a:t>
            </a:r>
          </a:p>
        </p:txBody>
      </p:sp>
    </p:spTree>
    <p:extLst>
      <p:ext uri="{BB962C8B-B14F-4D97-AF65-F5344CB8AC3E}">
        <p14:creationId xmlns:p14="http://schemas.microsoft.com/office/powerpoint/2010/main" val="1041177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8900"/>
            <a:ext cx="8911687" cy="685800"/>
          </a:xfrm>
        </p:spPr>
        <p:txBody>
          <a:bodyPr/>
          <a:lstStyle/>
          <a:p>
            <a:r>
              <a:rPr lang="en-US" dirty="0"/>
              <a:t>Physiological Assessment</a:t>
            </a:r>
          </a:p>
        </p:txBody>
      </p:sp>
      <p:sp>
        <p:nvSpPr>
          <p:cNvPr id="3" name="Content Placeholder 2"/>
          <p:cNvSpPr>
            <a:spLocks noGrp="1"/>
          </p:cNvSpPr>
          <p:nvPr>
            <p:ph idx="1"/>
          </p:nvPr>
        </p:nvSpPr>
        <p:spPr>
          <a:xfrm>
            <a:off x="2589212" y="660400"/>
            <a:ext cx="8915400" cy="6388100"/>
          </a:xfrm>
        </p:spPr>
        <p:txBody>
          <a:bodyPr>
            <a:normAutofit lnSpcReduction="10000"/>
          </a:bodyPr>
          <a:lstStyle/>
          <a:p>
            <a:r>
              <a:rPr lang="en-US" b="1" dirty="0"/>
              <a:t>Respiratory </a:t>
            </a:r>
            <a:r>
              <a:rPr lang="en-US" dirty="0"/>
              <a:t>– Assessment of Respiratory Risk Factors;</a:t>
            </a:r>
          </a:p>
          <a:p>
            <a:r>
              <a:rPr lang="en-US" b="1" u="sng" dirty="0"/>
              <a:t>History</a:t>
            </a:r>
          </a:p>
          <a:p>
            <a:pPr lvl="1"/>
            <a:r>
              <a:rPr lang="en-US" sz="1800" dirty="0"/>
              <a:t>Questions to include in the Cardiac Assessment:</a:t>
            </a:r>
          </a:p>
          <a:p>
            <a:pPr lvl="2"/>
            <a:r>
              <a:rPr lang="en-US" sz="1800" dirty="0"/>
              <a:t>Do you have any difficulty breathing? SOB? Cough? (Describe cough)</a:t>
            </a:r>
          </a:p>
          <a:p>
            <a:pPr lvl="2"/>
            <a:r>
              <a:rPr lang="en-US" sz="1800" dirty="0"/>
              <a:t>Do you use Oxygen?  Ask questions regarding safe use of oxygen in the home.</a:t>
            </a:r>
          </a:p>
          <a:p>
            <a:pPr lvl="2"/>
            <a:r>
              <a:rPr lang="en-US" sz="1800" dirty="0"/>
              <a:t>Do you live in an area with heavy air pollution?</a:t>
            </a:r>
          </a:p>
          <a:p>
            <a:pPr lvl="2"/>
            <a:r>
              <a:rPr lang="en-US" sz="1800" dirty="0"/>
              <a:t>Have you or anyone in the family ever had Tuberculosis (TB). Have you had a tuberculosis test recently? Date of last Chest X-ray? </a:t>
            </a:r>
          </a:p>
          <a:p>
            <a:pPr lvl="2"/>
            <a:r>
              <a:rPr lang="en-US" sz="1800" dirty="0"/>
              <a:t>Have you had the Pneumonia Vaccine (Pneumovax)? If so, when?  Have you had the Influenza Vaccine within the last year?</a:t>
            </a:r>
          </a:p>
          <a:p>
            <a:pPr lvl="2"/>
            <a:r>
              <a:rPr lang="en-US" sz="1800" dirty="0"/>
              <a:t>Dyspnea is not a normal part of aging.  It is often associated to Heart Failure (HF), pneumonia, anemia, and other lung diseases.</a:t>
            </a:r>
          </a:p>
          <a:p>
            <a:pPr lvl="3"/>
            <a:r>
              <a:rPr lang="en-US" sz="1800" dirty="0"/>
              <a:t>NOTE:  Dyspnea is only present in about half of older persons with pneumonia.  Often the first signs of pneumonia include: slight cough, altered mental status, and tachycardia.</a:t>
            </a:r>
          </a:p>
          <a:p>
            <a:pPr lvl="3"/>
            <a:r>
              <a:rPr lang="en-US" sz="1800" dirty="0"/>
              <a:t>Ask the older adult if there is any history of lung disease.  If so, what affects does it have on ADL’s.</a:t>
            </a:r>
          </a:p>
          <a:p>
            <a:pPr lvl="3"/>
            <a:endParaRPr lang="en-US" dirty="0"/>
          </a:p>
          <a:p>
            <a:pPr lvl="2"/>
            <a:endParaRPr lang="en-US" dirty="0"/>
          </a:p>
          <a:p>
            <a:pPr lvl="2"/>
            <a:endParaRPr lang="en-US" dirty="0"/>
          </a:p>
          <a:p>
            <a:pPr lvl="2"/>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265854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4300"/>
            <a:ext cx="8911687" cy="749300"/>
          </a:xfrm>
        </p:spPr>
        <p:txBody>
          <a:bodyPr/>
          <a:lstStyle/>
          <a:p>
            <a:r>
              <a:rPr lang="en-US" dirty="0"/>
              <a:t>Physiological Assessment</a:t>
            </a:r>
          </a:p>
        </p:txBody>
      </p:sp>
      <p:sp>
        <p:nvSpPr>
          <p:cNvPr id="3" name="Content Placeholder 2"/>
          <p:cNvSpPr>
            <a:spLocks noGrp="1"/>
          </p:cNvSpPr>
          <p:nvPr>
            <p:ph idx="1"/>
          </p:nvPr>
        </p:nvSpPr>
        <p:spPr>
          <a:xfrm>
            <a:off x="2589212" y="774700"/>
            <a:ext cx="8915400" cy="6083300"/>
          </a:xfrm>
        </p:spPr>
        <p:txBody>
          <a:bodyPr/>
          <a:lstStyle/>
          <a:p>
            <a:r>
              <a:rPr lang="en-US" b="1" dirty="0"/>
              <a:t>Respiratory –</a:t>
            </a:r>
          </a:p>
          <a:p>
            <a:pPr lvl="1"/>
            <a:r>
              <a:rPr lang="en-US" sz="1800" b="1" dirty="0"/>
              <a:t>Inspection –</a:t>
            </a:r>
          </a:p>
          <a:p>
            <a:pPr lvl="2"/>
            <a:r>
              <a:rPr lang="en-US" sz="2000" dirty="0"/>
              <a:t>In the older population, barrel chest, slight use of intercostal muscles, and slight prolonged respirations may occur normally.  NOTE: If these s/s occur suddenly then these symptoms should be considered abnormal.  </a:t>
            </a:r>
          </a:p>
          <a:p>
            <a:pPr lvl="2"/>
            <a:r>
              <a:rPr lang="en-US" sz="2000" dirty="0"/>
              <a:t>The normal respiratory rate for older adults is 12-24/minute.  &gt;24 is considered tachypnea, &lt;12 is bradypnea.  Signs and symptoms of bradypnea include decreased consciousness, confusion, and lethargy.  The character of the respirations should also be evaluated.  A normal respiratory rate is even and unlabored.  </a:t>
            </a:r>
          </a:p>
          <a:p>
            <a:pPr lvl="2"/>
            <a:r>
              <a:rPr lang="en-US" sz="2000" dirty="0"/>
              <a:t>Observe for the use of accessory muscles and nasal flaring.</a:t>
            </a:r>
          </a:p>
          <a:p>
            <a:pPr lvl="2"/>
            <a:r>
              <a:rPr lang="en-US" sz="2000" dirty="0"/>
              <a:t>Observe the older client’s skin tone, nailbeds, and lips for signs of decreased oxygenation (cyanosis).</a:t>
            </a:r>
          </a:p>
          <a:p>
            <a:pPr lvl="2"/>
            <a:r>
              <a:rPr lang="en-US" sz="2000" dirty="0"/>
              <a:t>Posture should also be noted as poor posture affects the client’s ability to breathe.</a:t>
            </a:r>
          </a:p>
          <a:p>
            <a:pPr lvl="1"/>
            <a:endParaRPr lang="en-US" dirty="0"/>
          </a:p>
          <a:p>
            <a:pPr lvl="1"/>
            <a:endParaRPr lang="en-US" dirty="0"/>
          </a:p>
        </p:txBody>
      </p:sp>
    </p:spTree>
    <p:extLst>
      <p:ext uri="{BB962C8B-B14F-4D97-AF65-F5344CB8AC3E}">
        <p14:creationId xmlns:p14="http://schemas.microsoft.com/office/powerpoint/2010/main" val="2253729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723900"/>
          </a:xfrm>
        </p:spPr>
        <p:txBody>
          <a:bodyPr/>
          <a:lstStyle/>
          <a:p>
            <a:r>
              <a:rPr lang="en-US" dirty="0"/>
              <a:t>Physiological Assessment</a:t>
            </a:r>
          </a:p>
        </p:txBody>
      </p:sp>
      <p:sp>
        <p:nvSpPr>
          <p:cNvPr id="3" name="Content Placeholder 2"/>
          <p:cNvSpPr>
            <a:spLocks noGrp="1"/>
          </p:cNvSpPr>
          <p:nvPr>
            <p:ph idx="1"/>
          </p:nvPr>
        </p:nvSpPr>
        <p:spPr>
          <a:xfrm>
            <a:off x="2589212" y="774700"/>
            <a:ext cx="8915400" cy="6083300"/>
          </a:xfrm>
        </p:spPr>
        <p:txBody>
          <a:bodyPr>
            <a:normAutofit/>
          </a:bodyPr>
          <a:lstStyle/>
          <a:p>
            <a:r>
              <a:rPr lang="en-US" b="1" dirty="0"/>
              <a:t>Respiratory</a:t>
            </a:r>
          </a:p>
          <a:p>
            <a:pPr lvl="1"/>
            <a:r>
              <a:rPr lang="en-US" b="1" dirty="0"/>
              <a:t>Palpation</a:t>
            </a:r>
          </a:p>
          <a:p>
            <a:pPr lvl="2"/>
            <a:r>
              <a:rPr lang="en-US" sz="1600" dirty="0"/>
              <a:t>The anterior and posterior chest should be palpated for masses and tenderness and ribs.  </a:t>
            </a:r>
          </a:p>
          <a:p>
            <a:pPr lvl="2"/>
            <a:r>
              <a:rPr lang="en-US" sz="1600" dirty="0"/>
              <a:t>Palpate the tracheal area for deviation.</a:t>
            </a:r>
          </a:p>
          <a:p>
            <a:pPr lvl="3"/>
            <a:r>
              <a:rPr lang="en-US" sz="1600" b="1" dirty="0"/>
              <a:t>Auscultation</a:t>
            </a:r>
            <a:r>
              <a:rPr lang="en-US" sz="1600" dirty="0"/>
              <a:t> – If an older adult is asked to take too many deep breaths, hyperventilation can be an issue.</a:t>
            </a:r>
          </a:p>
          <a:p>
            <a:pPr lvl="4"/>
            <a:r>
              <a:rPr lang="en-US" sz="1600" dirty="0"/>
              <a:t>Allow the client time in between taking deep breaths.</a:t>
            </a:r>
          </a:p>
          <a:p>
            <a:pPr lvl="4"/>
            <a:r>
              <a:rPr lang="en-US" sz="1600" dirty="0"/>
              <a:t>Listen fully to inspiration and expiration.</a:t>
            </a:r>
          </a:p>
          <a:p>
            <a:pPr lvl="4"/>
            <a:r>
              <a:rPr lang="en-US" sz="1600" dirty="0"/>
              <a:t>Diminished breath sounds in the bases are normal in the older client.</a:t>
            </a:r>
          </a:p>
          <a:p>
            <a:pPr lvl="4"/>
            <a:r>
              <a:rPr lang="en-US" sz="1600" dirty="0"/>
              <a:t>Listen for abnormal (adventitious) sounds.  Crackles are often heard when the client has HF or pulmonary edema.  If the crackles disappear after coughing they are not pathological.  If they are present after coughing, they may be pathological.  Wheezes are a whistling noise caused by air passing through a narrowed airway.  Wheezes are common to COPD and in older clients with Asthma.  Pleural friction rub is heard due to inflammation between the membranes lining the chest cavity.  It sounds like leather rubbing together.</a:t>
            </a:r>
          </a:p>
        </p:txBody>
      </p:sp>
    </p:spTree>
    <p:extLst>
      <p:ext uri="{BB962C8B-B14F-4D97-AF65-F5344CB8AC3E}">
        <p14:creationId xmlns:p14="http://schemas.microsoft.com/office/powerpoint/2010/main" val="163363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905000"/>
            <a:ext cx="8915400" cy="5130800"/>
          </a:xfrm>
        </p:spPr>
        <p:txBody>
          <a:bodyPr/>
          <a:lstStyle/>
          <a:p>
            <a:r>
              <a:rPr lang="en-US" sz="2000" b="1" i="1" u="sng" dirty="0"/>
              <a:t>Cardiovascular Disease </a:t>
            </a:r>
          </a:p>
          <a:p>
            <a:pPr lvl="1"/>
            <a:r>
              <a:rPr lang="en-US" sz="2000" b="1" dirty="0"/>
              <a:t>Coronary Artery Disease  (CAD) – The heart muscle is NOT receiving a blood supply adequate to meet its needs.</a:t>
            </a:r>
          </a:p>
          <a:p>
            <a:pPr lvl="2"/>
            <a:r>
              <a:rPr lang="en-US" sz="2000" b="1" dirty="0"/>
              <a:t>CAD Includes;</a:t>
            </a:r>
          </a:p>
          <a:p>
            <a:pPr lvl="3"/>
            <a:r>
              <a:rPr lang="en-US" sz="2000" b="1" dirty="0"/>
              <a:t>Angina Pectoris</a:t>
            </a:r>
          </a:p>
          <a:p>
            <a:pPr lvl="3"/>
            <a:r>
              <a:rPr lang="en-US" sz="2000" b="1" dirty="0"/>
              <a:t>Myocardial Ischemia</a:t>
            </a:r>
          </a:p>
          <a:p>
            <a:pPr lvl="3"/>
            <a:r>
              <a:rPr lang="en-US" sz="2000" b="1" dirty="0"/>
              <a:t>Myocardial Infarction</a:t>
            </a:r>
          </a:p>
          <a:p>
            <a:pPr lvl="3"/>
            <a:r>
              <a:rPr lang="en-US" sz="2000" b="1" dirty="0"/>
              <a:t>Arrhythmias</a:t>
            </a:r>
          </a:p>
          <a:p>
            <a:pPr lvl="3"/>
            <a:r>
              <a:rPr lang="en-US" sz="2000" b="1" dirty="0"/>
              <a:t>CHF</a:t>
            </a:r>
          </a:p>
          <a:p>
            <a:pPr lvl="3"/>
            <a:r>
              <a:rPr lang="en-US" sz="2000" b="1" dirty="0"/>
              <a:t>Valvular Disease</a:t>
            </a:r>
          </a:p>
          <a:p>
            <a:pPr lvl="3"/>
            <a:r>
              <a:rPr lang="en-US" sz="2000" b="1" dirty="0"/>
              <a:t>Hypertension</a:t>
            </a:r>
          </a:p>
          <a:p>
            <a:pPr lvl="3"/>
            <a:endParaRPr lang="en-US" b="1" dirty="0"/>
          </a:p>
          <a:p>
            <a:pPr lvl="1"/>
            <a:endParaRPr lang="en-US" dirty="0"/>
          </a:p>
        </p:txBody>
      </p:sp>
    </p:spTree>
    <p:extLst>
      <p:ext uri="{BB962C8B-B14F-4D97-AF65-F5344CB8AC3E}">
        <p14:creationId xmlns:p14="http://schemas.microsoft.com/office/powerpoint/2010/main" val="633418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685800"/>
          </a:xfrm>
        </p:spPr>
        <p:txBody>
          <a:bodyPr/>
          <a:lstStyle/>
          <a:p>
            <a:r>
              <a:rPr lang="en-US" dirty="0"/>
              <a:t>Physiological Assessment</a:t>
            </a:r>
          </a:p>
        </p:txBody>
      </p:sp>
      <p:sp>
        <p:nvSpPr>
          <p:cNvPr id="3" name="Content Placeholder 2"/>
          <p:cNvSpPr>
            <a:spLocks noGrp="1"/>
          </p:cNvSpPr>
          <p:nvPr>
            <p:ph idx="1"/>
          </p:nvPr>
        </p:nvSpPr>
        <p:spPr>
          <a:xfrm>
            <a:off x="2589212" y="825500"/>
            <a:ext cx="8915400" cy="5943600"/>
          </a:xfrm>
        </p:spPr>
        <p:txBody>
          <a:bodyPr>
            <a:normAutofit/>
          </a:bodyPr>
          <a:lstStyle/>
          <a:p>
            <a:r>
              <a:rPr lang="en-US" b="1" dirty="0"/>
              <a:t>Gastrointestinal System – </a:t>
            </a:r>
            <a:r>
              <a:rPr lang="en-US" sz="2000" dirty="0"/>
              <a:t>Assessment of Gastrointestinal System;</a:t>
            </a:r>
          </a:p>
          <a:p>
            <a:r>
              <a:rPr lang="en-US" sz="2000" b="1" u="sng" dirty="0"/>
              <a:t>History</a:t>
            </a:r>
          </a:p>
          <a:p>
            <a:pPr lvl="1"/>
            <a:r>
              <a:rPr lang="en-US" sz="2000" dirty="0"/>
              <a:t>Questions to include in the GI Assessment:</a:t>
            </a:r>
          </a:p>
          <a:p>
            <a:pPr lvl="2"/>
            <a:r>
              <a:rPr lang="en-US" sz="2000" dirty="0"/>
              <a:t>Question the client’s nutritional status, bowel habits, and medications.</a:t>
            </a:r>
          </a:p>
          <a:p>
            <a:pPr lvl="2"/>
            <a:r>
              <a:rPr lang="en-US" sz="2000" dirty="0"/>
              <a:t>Question the type of foods eaten and also the amount of fluids taken in daily.  The older adult needs 2,000ml – 3,000ml/ day.  </a:t>
            </a:r>
          </a:p>
          <a:p>
            <a:pPr lvl="2"/>
            <a:r>
              <a:rPr lang="en-US" sz="2000" dirty="0"/>
              <a:t>How do you tolerate eating and drinking?</a:t>
            </a:r>
          </a:p>
          <a:p>
            <a:pPr lvl="2"/>
            <a:r>
              <a:rPr lang="en-US" sz="2000" dirty="0"/>
              <a:t>Do you have the sensation that food is stuck in your throat?</a:t>
            </a:r>
          </a:p>
          <a:p>
            <a:pPr lvl="2"/>
            <a:r>
              <a:rPr lang="en-US" sz="2000" dirty="0"/>
              <a:t>What is your bowel routine?</a:t>
            </a:r>
          </a:p>
          <a:p>
            <a:pPr lvl="2"/>
            <a:r>
              <a:rPr lang="en-US" sz="2000" dirty="0"/>
              <a:t>Do you have abdominal pain?</a:t>
            </a:r>
          </a:p>
          <a:p>
            <a:pPr lvl="2"/>
            <a:r>
              <a:rPr lang="en-US" sz="2000" dirty="0"/>
              <a:t>Did you use laxatives in the past?</a:t>
            </a:r>
          </a:p>
          <a:p>
            <a:pPr lvl="2"/>
            <a:r>
              <a:rPr lang="en-US" sz="2000" dirty="0"/>
              <a:t>Have you experienced a recent infection or injury?</a:t>
            </a:r>
          </a:p>
          <a:p>
            <a:endParaRPr lang="en-US" b="1" dirty="0"/>
          </a:p>
          <a:p>
            <a:pPr lvl="1"/>
            <a:endParaRPr lang="en-US" b="1" dirty="0"/>
          </a:p>
          <a:p>
            <a:pPr lvl="1"/>
            <a:endParaRPr lang="en-US" b="1" dirty="0"/>
          </a:p>
        </p:txBody>
      </p:sp>
    </p:spTree>
    <p:extLst>
      <p:ext uri="{BB962C8B-B14F-4D97-AF65-F5344CB8AC3E}">
        <p14:creationId xmlns:p14="http://schemas.microsoft.com/office/powerpoint/2010/main" val="2381850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1600"/>
            <a:ext cx="8911687" cy="596900"/>
          </a:xfrm>
        </p:spPr>
        <p:txBody>
          <a:bodyPr>
            <a:normAutofit fontScale="90000"/>
          </a:bodyPr>
          <a:lstStyle/>
          <a:p>
            <a:r>
              <a:rPr lang="en-US" dirty="0"/>
              <a:t>Physiological Assessment</a:t>
            </a:r>
          </a:p>
        </p:txBody>
      </p:sp>
      <p:sp>
        <p:nvSpPr>
          <p:cNvPr id="3" name="Content Placeholder 2"/>
          <p:cNvSpPr>
            <a:spLocks noGrp="1"/>
          </p:cNvSpPr>
          <p:nvPr>
            <p:ph idx="1"/>
          </p:nvPr>
        </p:nvSpPr>
        <p:spPr>
          <a:xfrm>
            <a:off x="1536700" y="698500"/>
            <a:ext cx="9967912" cy="6311900"/>
          </a:xfrm>
        </p:spPr>
        <p:txBody>
          <a:bodyPr>
            <a:noAutofit/>
          </a:bodyPr>
          <a:lstStyle/>
          <a:p>
            <a:r>
              <a:rPr lang="en-US" b="1" dirty="0"/>
              <a:t>Gastrointestinal – </a:t>
            </a:r>
          </a:p>
          <a:p>
            <a:r>
              <a:rPr lang="en-US" sz="1800" b="1" dirty="0"/>
              <a:t>Inspection –</a:t>
            </a:r>
          </a:p>
          <a:p>
            <a:pPr lvl="2"/>
            <a:r>
              <a:rPr lang="en-US" sz="1800" dirty="0"/>
              <a:t>Check the skin of the abdomen, including folds of skin for fungal infections.</a:t>
            </a:r>
          </a:p>
          <a:p>
            <a:pPr lvl="2"/>
            <a:r>
              <a:rPr lang="en-US" sz="1800" dirty="0"/>
              <a:t>Assess for rigidity, if so, report this immediately as this could be a sign of a bowel obstruction.  </a:t>
            </a:r>
          </a:p>
          <a:p>
            <a:pPr lvl="2"/>
            <a:r>
              <a:rPr lang="en-US" sz="1800" b="1" dirty="0"/>
              <a:t>Auscultate</a:t>
            </a:r>
            <a:r>
              <a:rPr lang="en-US" sz="1800" dirty="0"/>
              <a:t> –Mentally divide the abdomen into four sections and auscultate each section until you hear bowel sounds, listen continually for 5 minutes.  </a:t>
            </a:r>
          </a:p>
          <a:p>
            <a:pPr lvl="4"/>
            <a:r>
              <a:rPr lang="en-US" sz="1800" dirty="0"/>
              <a:t>Bowel sounds are normally decreased in the older adult due to decreased bowel motility.</a:t>
            </a:r>
          </a:p>
          <a:p>
            <a:pPr lvl="4"/>
            <a:r>
              <a:rPr lang="en-US" sz="1800" dirty="0"/>
              <a:t>Ask the client if they have any pain. If so, identify where. RLQ pain may indicate appendicitis.  LLQ pain may indicate diverticulitis.  Pain at the base of the xiphoid process may indicate stomach issues, or hiatal hernia, or referred pain from the aorta.</a:t>
            </a:r>
          </a:p>
          <a:p>
            <a:pPr lvl="4"/>
            <a:r>
              <a:rPr lang="en-US" sz="1800" b="1" dirty="0"/>
              <a:t>Palpation </a:t>
            </a:r>
            <a:r>
              <a:rPr lang="en-US" sz="1800" dirty="0"/>
              <a:t>– Relaxation of the abdominal muscles enhances palpation.  If the older adult is obese, palpation may be difficult.  If a mass is palpated, it may indicate a fecal mass, diverticulitis, or even cancer.</a:t>
            </a:r>
          </a:p>
        </p:txBody>
      </p:sp>
    </p:spTree>
    <p:extLst>
      <p:ext uri="{BB962C8B-B14F-4D97-AF65-F5344CB8AC3E}">
        <p14:creationId xmlns:p14="http://schemas.microsoft.com/office/powerpoint/2010/main" val="2260443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7000"/>
            <a:ext cx="8911687" cy="673100"/>
          </a:xfrm>
        </p:spPr>
        <p:txBody>
          <a:bodyPr/>
          <a:lstStyle/>
          <a:p>
            <a:r>
              <a:rPr lang="en-US" dirty="0"/>
              <a:t>Physiological Assessment</a:t>
            </a:r>
          </a:p>
        </p:txBody>
      </p:sp>
      <p:sp>
        <p:nvSpPr>
          <p:cNvPr id="3" name="Content Placeholder 2"/>
          <p:cNvSpPr>
            <a:spLocks noGrp="1"/>
          </p:cNvSpPr>
          <p:nvPr>
            <p:ph idx="1"/>
          </p:nvPr>
        </p:nvSpPr>
        <p:spPr>
          <a:xfrm>
            <a:off x="2589212" y="800100"/>
            <a:ext cx="8915400" cy="5829300"/>
          </a:xfrm>
        </p:spPr>
        <p:txBody>
          <a:bodyPr/>
          <a:lstStyle/>
          <a:p>
            <a:r>
              <a:rPr lang="en-US" sz="2000" b="1" u="sng" dirty="0"/>
              <a:t>Integumentary</a:t>
            </a:r>
            <a:r>
              <a:rPr lang="en-US" sz="2000" dirty="0"/>
              <a:t> - Assessment of Integumentary System;</a:t>
            </a:r>
          </a:p>
          <a:p>
            <a:r>
              <a:rPr lang="en-US" sz="2000" b="1" u="sng" dirty="0"/>
              <a:t>History</a:t>
            </a:r>
          </a:p>
          <a:p>
            <a:pPr lvl="1"/>
            <a:r>
              <a:rPr lang="en-US" sz="2000" dirty="0"/>
              <a:t>Questions to include in the Skin Assessment:</a:t>
            </a:r>
          </a:p>
          <a:p>
            <a:pPr lvl="2"/>
            <a:r>
              <a:rPr lang="en-US" sz="2000" dirty="0"/>
              <a:t>Are you experiencing any pain, pruritus (itching), paresthesia (numbness), and dermatitis?</a:t>
            </a:r>
          </a:p>
          <a:p>
            <a:pPr lvl="2"/>
            <a:r>
              <a:rPr lang="en-US" sz="2000" dirty="0"/>
              <a:t>Do you have any skin problems? What kind? How were they treated? </a:t>
            </a:r>
          </a:p>
          <a:p>
            <a:pPr lvl="2"/>
            <a:r>
              <a:rPr lang="en-US" sz="2000" dirty="0"/>
              <a:t>Are you allergic to any drugs or environmental allergens? What are they? How long have you had the allergy?  Soaps/ detergents and topical medications are common allergens?</a:t>
            </a:r>
          </a:p>
          <a:p>
            <a:pPr lvl="2"/>
            <a:r>
              <a:rPr lang="en-US" sz="2000" dirty="0"/>
              <a:t>Have you been exposed to an infectious disease? </a:t>
            </a:r>
          </a:p>
          <a:p>
            <a:pPr lvl="2"/>
            <a:r>
              <a:rPr lang="en-US" sz="2000" dirty="0"/>
              <a:t>What is your history of sun exposure?</a:t>
            </a:r>
          </a:p>
          <a:p>
            <a:pPr lvl="2"/>
            <a:r>
              <a:rPr lang="en-US" sz="2000" dirty="0"/>
              <a:t>What is your skin care regimen?</a:t>
            </a:r>
          </a:p>
          <a:p>
            <a:pPr lvl="2"/>
            <a:r>
              <a:rPr lang="en-US" sz="2000" dirty="0"/>
              <a:t>Evaluate all medications taken orally as any drug can cause an allergic reaction.</a:t>
            </a:r>
          </a:p>
          <a:p>
            <a:pPr lvl="2"/>
            <a:endParaRPr lang="en-US" sz="1800" dirty="0"/>
          </a:p>
          <a:p>
            <a:endParaRPr lang="en-US" dirty="0"/>
          </a:p>
        </p:txBody>
      </p:sp>
    </p:spTree>
    <p:extLst>
      <p:ext uri="{BB962C8B-B14F-4D97-AF65-F5344CB8AC3E}">
        <p14:creationId xmlns:p14="http://schemas.microsoft.com/office/powerpoint/2010/main" val="418556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1600"/>
            <a:ext cx="8911687" cy="685800"/>
          </a:xfrm>
        </p:spPr>
        <p:txBody>
          <a:bodyPr/>
          <a:lstStyle/>
          <a:p>
            <a:r>
              <a:rPr lang="en-US" dirty="0"/>
              <a:t>Physiological Assessment</a:t>
            </a:r>
          </a:p>
        </p:txBody>
      </p:sp>
      <p:sp>
        <p:nvSpPr>
          <p:cNvPr id="3" name="Content Placeholder 2"/>
          <p:cNvSpPr>
            <a:spLocks noGrp="1"/>
          </p:cNvSpPr>
          <p:nvPr>
            <p:ph idx="1"/>
          </p:nvPr>
        </p:nvSpPr>
        <p:spPr>
          <a:xfrm>
            <a:off x="2589212" y="901700"/>
            <a:ext cx="8915400" cy="5803900"/>
          </a:xfrm>
        </p:spPr>
        <p:txBody>
          <a:bodyPr>
            <a:normAutofit fontScale="92500" lnSpcReduction="20000"/>
          </a:bodyPr>
          <a:lstStyle/>
          <a:p>
            <a:r>
              <a:rPr lang="en-US" sz="2000" b="1" u="sng" dirty="0"/>
              <a:t>Integumentary System –</a:t>
            </a:r>
          </a:p>
          <a:p>
            <a:pPr lvl="1"/>
            <a:r>
              <a:rPr lang="en-US" sz="2000" b="1" u="sng" dirty="0"/>
              <a:t>Inspection :</a:t>
            </a:r>
          </a:p>
          <a:p>
            <a:pPr lvl="2"/>
            <a:r>
              <a:rPr lang="en-US" sz="2000" dirty="0"/>
              <a:t>Examine the skin in a well-lit room.  Assess under skin folds for areas of irritation, redness, excoriation.  Observe the scalp, behind the ears, fingernails, toenails, genitalia, buttocks, and face.</a:t>
            </a:r>
          </a:p>
          <a:p>
            <a:pPr lvl="2"/>
            <a:r>
              <a:rPr lang="en-US" sz="2000" dirty="0"/>
              <a:t>Assess for areas of skin breakdown or pressure sore formation especially in those individuals who are emaciated. Pay attention to areas over bony prominences.</a:t>
            </a:r>
          </a:p>
          <a:p>
            <a:pPr lvl="3"/>
            <a:r>
              <a:rPr lang="en-US" sz="2000" dirty="0"/>
              <a:t>The Braden Scale is a common assessment to used to evaluate the risk of pressure ulcer formation.  Individual's deemed high risk should have preventative measures in place.</a:t>
            </a:r>
          </a:p>
          <a:p>
            <a:pPr lvl="2"/>
            <a:r>
              <a:rPr lang="en-US" sz="2000" dirty="0"/>
              <a:t>Assess the skin for cleanliness.  Is there an odor present? Assess for changes in color of the skin including jaundice, pallor, erythema, petechiae, ecchymosis.</a:t>
            </a:r>
          </a:p>
          <a:p>
            <a:pPr lvl="3"/>
            <a:r>
              <a:rPr lang="en-US" sz="2000" dirty="0"/>
              <a:t>Jaundice in an individual with dark skin tone can be observed on the hard palate and the soles of the hands and feet.</a:t>
            </a:r>
          </a:p>
          <a:p>
            <a:pPr lvl="3"/>
            <a:endParaRPr lang="en-US" dirty="0"/>
          </a:p>
        </p:txBody>
      </p:sp>
    </p:spTree>
    <p:extLst>
      <p:ext uri="{BB962C8B-B14F-4D97-AF65-F5344CB8AC3E}">
        <p14:creationId xmlns:p14="http://schemas.microsoft.com/office/powerpoint/2010/main" val="254088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4300"/>
            <a:ext cx="8911687" cy="889000"/>
          </a:xfrm>
        </p:spPr>
        <p:txBody>
          <a:bodyPr/>
          <a:lstStyle/>
          <a:p>
            <a:r>
              <a:rPr lang="en-US" dirty="0"/>
              <a:t>Physiological Assessment – </a:t>
            </a:r>
            <a:r>
              <a:rPr lang="en-US" sz="2000" dirty="0"/>
              <a:t>Integumentary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300" y="1384300"/>
            <a:ext cx="7924800" cy="5143500"/>
          </a:xfrm>
        </p:spPr>
      </p:pic>
    </p:spTree>
    <p:extLst>
      <p:ext uri="{BB962C8B-B14F-4D97-AF65-F5344CB8AC3E}">
        <p14:creationId xmlns:p14="http://schemas.microsoft.com/office/powerpoint/2010/main" val="443342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875"/>
            <a:ext cx="8911687" cy="1076325"/>
          </a:xfrm>
        </p:spPr>
        <p:txBody>
          <a:bodyPr>
            <a:normAutofit fontScale="90000"/>
          </a:bodyPr>
          <a:lstStyle/>
          <a:p>
            <a:r>
              <a:rPr lang="en-US" dirty="0"/>
              <a:t>Physiological Assessment – </a:t>
            </a:r>
            <a:r>
              <a:rPr lang="en-US" sz="2000" dirty="0"/>
              <a:t>Normal Skin Lesions (Elderly)</a:t>
            </a:r>
            <a:br>
              <a:rPr lang="en-US" sz="2000" dirty="0"/>
            </a:br>
            <a:r>
              <a:rPr lang="en-US" sz="2000" dirty="0"/>
              <a:t>(A). Seborrheic Keratosis, Senile Purpura, Senile Lentigines, Cherry Angioma, Sebaceous Hyperplasia</a:t>
            </a:r>
            <a:endParaRPr lang="en-US" dirty="0"/>
          </a:p>
        </p:txBody>
      </p:sp>
      <p:pic>
        <p:nvPicPr>
          <p:cNvPr id="1026" name="Picture 2" descr="Image result for Normal Skin lesions in the elderly">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9924" y="1270000"/>
            <a:ext cx="396027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100" y="1250950"/>
            <a:ext cx="4137849" cy="2476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9925" y="4154916"/>
            <a:ext cx="2456688" cy="2375725"/>
          </a:xfrm>
          <a:prstGeom prst="rect">
            <a:avLst/>
          </a:prstGeom>
        </p:spPr>
      </p:pic>
      <p:sp>
        <p:nvSpPr>
          <p:cNvPr id="6" name="AutoShape 4" descr="Image result for cherry angiom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Image result for cherry angioma"/>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6718" y="4001358"/>
            <a:ext cx="2324100" cy="252928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0923" y="4121411"/>
            <a:ext cx="2240026" cy="2289175"/>
          </a:xfrm>
          <a:prstGeom prst="rect">
            <a:avLst/>
          </a:prstGeom>
        </p:spPr>
      </p:pic>
    </p:spTree>
    <p:extLst>
      <p:ext uri="{BB962C8B-B14F-4D97-AF65-F5344CB8AC3E}">
        <p14:creationId xmlns:p14="http://schemas.microsoft.com/office/powerpoint/2010/main" val="3526530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346200"/>
          </a:xfrm>
        </p:spPr>
        <p:txBody>
          <a:bodyPr>
            <a:normAutofit fontScale="90000"/>
          </a:bodyPr>
          <a:lstStyle/>
          <a:p>
            <a:r>
              <a:rPr lang="en-US" dirty="0"/>
              <a:t>Physiological Assessment </a:t>
            </a:r>
            <a:r>
              <a:rPr lang="en-US"/>
              <a:t>–</a:t>
            </a:r>
            <a:r>
              <a:rPr lang="en-US" sz="2000"/>
              <a:t> Abnormal </a:t>
            </a:r>
            <a:r>
              <a:rPr lang="en-US" sz="2000" dirty="0"/>
              <a:t>Skin Lesions (Elderly), </a:t>
            </a:r>
            <a:br>
              <a:rPr lang="en-US" sz="2000" dirty="0"/>
            </a:br>
            <a:r>
              <a:rPr lang="en-US" sz="2000" dirty="0"/>
              <a:t>(A). Senile or actinic keratosis, (B).Squamous cell carcinoma, (C). Basal Cell Carcinoma, (D).  Lentigo Maligna Melanoma.</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2871" y="1217613"/>
            <a:ext cx="3102629" cy="26812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886" y="1217613"/>
            <a:ext cx="4191000" cy="26812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434" y="4029074"/>
            <a:ext cx="2806701" cy="2705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768" y="3967161"/>
            <a:ext cx="3619500" cy="2828925"/>
          </a:xfrm>
          <a:prstGeom prst="rect">
            <a:avLst/>
          </a:prstGeom>
        </p:spPr>
      </p:pic>
    </p:spTree>
    <p:extLst>
      <p:ext uri="{BB962C8B-B14F-4D97-AF65-F5344CB8AC3E}">
        <p14:creationId xmlns:p14="http://schemas.microsoft.com/office/powerpoint/2010/main" val="1303225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660400"/>
          </a:xfrm>
        </p:spPr>
        <p:txBody>
          <a:bodyPr/>
          <a:lstStyle/>
          <a:p>
            <a:r>
              <a:rPr lang="en-US" dirty="0"/>
              <a:t>Physiological Assessment</a:t>
            </a:r>
          </a:p>
        </p:txBody>
      </p:sp>
      <p:sp>
        <p:nvSpPr>
          <p:cNvPr id="3" name="Content Placeholder 2"/>
          <p:cNvSpPr>
            <a:spLocks noGrp="1"/>
          </p:cNvSpPr>
          <p:nvPr>
            <p:ph idx="1"/>
          </p:nvPr>
        </p:nvSpPr>
        <p:spPr>
          <a:xfrm>
            <a:off x="2589212" y="952500"/>
            <a:ext cx="8915400" cy="5740400"/>
          </a:xfrm>
        </p:spPr>
        <p:txBody>
          <a:bodyPr>
            <a:normAutofit lnSpcReduction="10000"/>
          </a:bodyPr>
          <a:lstStyle/>
          <a:p>
            <a:r>
              <a:rPr lang="en-US" sz="2200" b="1" u="sng" dirty="0"/>
              <a:t>Musculoskeletal System </a:t>
            </a:r>
            <a:r>
              <a:rPr lang="en-US" sz="2200" dirty="0"/>
              <a:t>-Assessment of Musculoskeletal System;</a:t>
            </a:r>
          </a:p>
          <a:p>
            <a:r>
              <a:rPr lang="en-US" sz="2200" b="1" u="sng" dirty="0"/>
              <a:t>History</a:t>
            </a:r>
          </a:p>
          <a:p>
            <a:pPr lvl="1"/>
            <a:r>
              <a:rPr lang="en-US" sz="2200" dirty="0"/>
              <a:t>Questions to include in the Musculoskeletal Assessment:</a:t>
            </a:r>
          </a:p>
          <a:p>
            <a:pPr lvl="2"/>
            <a:r>
              <a:rPr lang="en-US" sz="2200" dirty="0"/>
              <a:t>Most common complaints include pain, stiffness, redness, limitation in movement, and joint deformity.</a:t>
            </a:r>
          </a:p>
          <a:p>
            <a:pPr lvl="2"/>
            <a:r>
              <a:rPr lang="en-US" sz="2200" dirty="0"/>
              <a:t>If the client c/o pain question them where the pain originates and where it radiates.</a:t>
            </a:r>
          </a:p>
          <a:p>
            <a:pPr lvl="2"/>
            <a:r>
              <a:rPr lang="en-US" sz="2200" dirty="0"/>
              <a:t>The most common soft tissue problem is pain in and around the shoulder joint.</a:t>
            </a:r>
          </a:p>
          <a:p>
            <a:pPr lvl="2"/>
            <a:r>
              <a:rPr lang="en-US" sz="2200" dirty="0"/>
              <a:t>If the older client has a sudden onset of low back pain, report it to the RN or physician as this pain could indicate a comprehensive fracture of the spine.</a:t>
            </a:r>
          </a:p>
          <a:p>
            <a:pPr lvl="2"/>
            <a:endParaRPr lang="en-US" sz="1800" dirty="0"/>
          </a:p>
          <a:p>
            <a:pPr marL="0" indent="0">
              <a:buNone/>
            </a:pPr>
            <a:r>
              <a:rPr lang="en-US" dirty="0"/>
              <a:t> </a:t>
            </a:r>
          </a:p>
        </p:txBody>
      </p:sp>
    </p:spTree>
    <p:extLst>
      <p:ext uri="{BB962C8B-B14F-4D97-AF65-F5344CB8AC3E}">
        <p14:creationId xmlns:p14="http://schemas.microsoft.com/office/powerpoint/2010/main" val="1615337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8900"/>
            <a:ext cx="8911687" cy="723900"/>
          </a:xfrm>
        </p:spPr>
        <p:txBody>
          <a:bodyPr/>
          <a:lstStyle/>
          <a:p>
            <a:r>
              <a:rPr lang="en-US" dirty="0"/>
              <a:t>Physiological Assessment</a:t>
            </a:r>
          </a:p>
        </p:txBody>
      </p:sp>
      <p:sp>
        <p:nvSpPr>
          <p:cNvPr id="3" name="Content Placeholder 2"/>
          <p:cNvSpPr>
            <a:spLocks noGrp="1"/>
          </p:cNvSpPr>
          <p:nvPr>
            <p:ph idx="1"/>
          </p:nvPr>
        </p:nvSpPr>
        <p:spPr>
          <a:xfrm>
            <a:off x="2589212" y="812800"/>
            <a:ext cx="8915400" cy="5829300"/>
          </a:xfrm>
        </p:spPr>
        <p:txBody>
          <a:bodyPr>
            <a:normAutofit/>
          </a:bodyPr>
          <a:lstStyle/>
          <a:p>
            <a:r>
              <a:rPr lang="en-US" sz="2000" b="1" u="sng" dirty="0"/>
              <a:t>Inspection</a:t>
            </a:r>
            <a:r>
              <a:rPr lang="en-US" sz="2000" dirty="0"/>
              <a:t> – </a:t>
            </a:r>
          </a:p>
          <a:p>
            <a:pPr lvl="1"/>
            <a:r>
              <a:rPr lang="en-US" sz="2000" dirty="0"/>
              <a:t>Observe the client while performing or participating in ADL’s.  This allows the nurse to assess ROM, muscle mass, and level of independence and care.  Some decline  in ROM is typically due to normal aging. </a:t>
            </a:r>
          </a:p>
          <a:p>
            <a:pPr lvl="1"/>
            <a:r>
              <a:rPr lang="en-US" sz="2000" dirty="0"/>
              <a:t>Observe the client’s ability to walk.  It is normal for older men to have a slight anterior flexion of the upper body.  Be sure the client is wearing well fitting shoes.</a:t>
            </a:r>
          </a:p>
          <a:p>
            <a:pPr lvl="1"/>
            <a:r>
              <a:rPr lang="en-US" sz="2000" dirty="0"/>
              <a:t>Have the older client transfer in and out of the bed, on and off the commode, and from the commode to the bathtub or shower area.</a:t>
            </a:r>
          </a:p>
          <a:p>
            <a:pPr lvl="1"/>
            <a:r>
              <a:rPr lang="en-US" sz="2000" dirty="0"/>
              <a:t>For those client’s who are independent with a w/c, assess their ability to maneuver the w/c in the environment.</a:t>
            </a:r>
          </a:p>
          <a:p>
            <a:pPr lvl="1"/>
            <a:r>
              <a:rPr lang="en-US" sz="2000" dirty="0"/>
              <a:t>Assess the hands and feet for lesions and/or deformity as this could interfere with ADL’s, walking, transferring, etc.</a:t>
            </a:r>
          </a:p>
        </p:txBody>
      </p:sp>
    </p:spTree>
    <p:extLst>
      <p:ext uri="{BB962C8B-B14F-4D97-AF65-F5344CB8AC3E}">
        <p14:creationId xmlns:p14="http://schemas.microsoft.com/office/powerpoint/2010/main" val="743433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673100"/>
          </a:xfrm>
        </p:spPr>
        <p:txBody>
          <a:bodyPr/>
          <a:lstStyle/>
          <a:p>
            <a:r>
              <a:rPr lang="en-US" dirty="0"/>
              <a:t>Physiological Assessment</a:t>
            </a:r>
          </a:p>
        </p:txBody>
      </p:sp>
      <p:sp>
        <p:nvSpPr>
          <p:cNvPr id="3" name="Content Placeholder 2"/>
          <p:cNvSpPr>
            <a:spLocks noGrp="1"/>
          </p:cNvSpPr>
          <p:nvPr>
            <p:ph idx="1"/>
          </p:nvPr>
        </p:nvSpPr>
        <p:spPr>
          <a:xfrm>
            <a:off x="2589212" y="812800"/>
            <a:ext cx="8915400" cy="6045200"/>
          </a:xfrm>
        </p:spPr>
        <p:txBody>
          <a:bodyPr>
            <a:normAutofit fontScale="92500" lnSpcReduction="10000"/>
          </a:bodyPr>
          <a:lstStyle/>
          <a:p>
            <a:r>
              <a:rPr lang="en-US" dirty="0"/>
              <a:t>Reproductive System - </a:t>
            </a:r>
            <a:r>
              <a:rPr lang="en-US" sz="2200" dirty="0"/>
              <a:t>Assessment of Reproductive System;</a:t>
            </a:r>
          </a:p>
          <a:p>
            <a:r>
              <a:rPr lang="en-US" sz="2200" b="1" u="sng" dirty="0"/>
              <a:t>History</a:t>
            </a:r>
          </a:p>
          <a:p>
            <a:pPr lvl="1"/>
            <a:r>
              <a:rPr lang="en-US" sz="2200" dirty="0"/>
              <a:t>Questions to include in the Reproductive Assessment (Female):</a:t>
            </a:r>
          </a:p>
          <a:p>
            <a:pPr lvl="2"/>
            <a:r>
              <a:rPr lang="en-US" sz="2000" dirty="0"/>
              <a:t>Although it may be uncomfortable to ask questions regarding sexual health, it is important that we ask them. </a:t>
            </a:r>
          </a:p>
          <a:p>
            <a:pPr lvl="2"/>
            <a:r>
              <a:rPr lang="en-US" sz="2000" dirty="0"/>
              <a:t>Question the older woman on whether she is aware of self-breast examination and if so, does she perform it?</a:t>
            </a:r>
          </a:p>
          <a:p>
            <a:pPr lvl="2"/>
            <a:r>
              <a:rPr lang="en-US" sz="2000" dirty="0"/>
              <a:t>Ask questions regarding whether there is any history of breast cancer or symptoms of it? Ask if they are having any pain, nipple discharge, lumps, skin discoloration, or change in breast shape. Ask the client if they use or have used drugs such as estrogen, thyroid medications, anti-hypertensives, or digitalis which can affect breast tissue.</a:t>
            </a:r>
          </a:p>
          <a:p>
            <a:pPr lvl="2"/>
            <a:r>
              <a:rPr lang="en-US" sz="2000" dirty="0"/>
              <a:t>Has the client ever had an abnormal Pap Smear. Any unusual bleeding since menopause and is there a history of gynecological  surgeries?</a:t>
            </a:r>
          </a:p>
          <a:p>
            <a:pPr lvl="2"/>
            <a:r>
              <a:rPr lang="en-US" sz="2000" dirty="0"/>
              <a:t>Common c/o after menopause include vaginal dryness, pain with intercourse, and limited mobility due to arthritis.</a:t>
            </a:r>
          </a:p>
          <a:p>
            <a:pPr lvl="2"/>
            <a:endParaRPr lang="en-US" sz="2000" dirty="0"/>
          </a:p>
          <a:p>
            <a:pPr lvl="2"/>
            <a:endParaRPr lang="en-US" sz="2000" dirty="0"/>
          </a:p>
          <a:p>
            <a:pPr lvl="2"/>
            <a:endParaRPr lang="en-US" sz="2000" dirty="0"/>
          </a:p>
          <a:p>
            <a:endParaRPr lang="en-US" dirty="0"/>
          </a:p>
        </p:txBody>
      </p:sp>
    </p:spTree>
    <p:extLst>
      <p:ext uri="{BB962C8B-B14F-4D97-AF65-F5344CB8AC3E}">
        <p14:creationId xmlns:p14="http://schemas.microsoft.com/office/powerpoint/2010/main" val="218247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816100"/>
            <a:ext cx="8915400" cy="4902200"/>
          </a:xfrm>
        </p:spPr>
        <p:txBody>
          <a:bodyPr/>
          <a:lstStyle/>
          <a:p>
            <a:r>
              <a:rPr lang="en-US" b="1" dirty="0"/>
              <a:t>Coronary Artery Disease  (CAD) –</a:t>
            </a:r>
          </a:p>
          <a:p>
            <a:pPr lvl="1"/>
            <a:r>
              <a:rPr lang="en-US" b="1" dirty="0"/>
              <a:t>Cardiovascular death is the leading cause of death and disability in older adults.</a:t>
            </a:r>
          </a:p>
          <a:p>
            <a:pPr lvl="1"/>
            <a:r>
              <a:rPr lang="en-US" b="1" dirty="0"/>
              <a:t>Symptoms of a Myocardial Infarction (MI) or “Heart Attack” may be atypical in an older client.  Chest pain occurs less often in an older person.  The client may c/o “dyspnea, vertigo, weakness, abrupt confusion, fatigue, and upper abdominal pain.” </a:t>
            </a:r>
          </a:p>
          <a:p>
            <a:pPr lvl="1"/>
            <a:r>
              <a:rPr lang="en-US" b="1" dirty="0"/>
              <a:t>The Electrocardiogram (ECG) may not be as specific in diagnosing an MI in the older client as it may be in a younger client due to changes such as ventricular hypertrophy.</a:t>
            </a:r>
          </a:p>
          <a:p>
            <a:pPr lvl="1"/>
            <a:r>
              <a:rPr lang="en-US" b="1" dirty="0"/>
              <a:t>Cardiac Enzymes such as CPK (Creatine Phosphokinase), CK (Creatine Kinase), and Troponin may not be elevated in the older client due to decreased muscle mass.</a:t>
            </a:r>
          </a:p>
          <a:p>
            <a:pPr lvl="1"/>
            <a:r>
              <a:rPr lang="en-US" b="1" dirty="0"/>
              <a:t>Medical Management for the older client is basically the same as for the younger client.  Coronary Artery Bypass Surgery or Grafting (CABG) has been shown to be just as effective in older clients.</a:t>
            </a:r>
            <a:endParaRPr lang="en-US" dirty="0"/>
          </a:p>
        </p:txBody>
      </p:sp>
    </p:spTree>
    <p:extLst>
      <p:ext uri="{BB962C8B-B14F-4D97-AF65-F5344CB8AC3E}">
        <p14:creationId xmlns:p14="http://schemas.microsoft.com/office/powerpoint/2010/main" val="2141485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8900"/>
            <a:ext cx="8911687" cy="698500"/>
          </a:xfrm>
        </p:spPr>
        <p:txBody>
          <a:bodyPr/>
          <a:lstStyle/>
          <a:p>
            <a:r>
              <a:rPr lang="en-US" dirty="0"/>
              <a:t>Physiological Assessment</a:t>
            </a:r>
          </a:p>
        </p:txBody>
      </p:sp>
      <p:sp>
        <p:nvSpPr>
          <p:cNvPr id="3" name="Content Placeholder 2"/>
          <p:cNvSpPr>
            <a:spLocks noGrp="1"/>
          </p:cNvSpPr>
          <p:nvPr>
            <p:ph idx="1"/>
          </p:nvPr>
        </p:nvSpPr>
        <p:spPr>
          <a:xfrm>
            <a:off x="2589212" y="787400"/>
            <a:ext cx="8915400" cy="5854700"/>
          </a:xfrm>
        </p:spPr>
        <p:txBody>
          <a:bodyPr>
            <a:normAutofit/>
          </a:bodyPr>
          <a:lstStyle/>
          <a:p>
            <a:r>
              <a:rPr lang="en-US" sz="2000" b="1" u="sng" dirty="0"/>
              <a:t>Reproductive System </a:t>
            </a:r>
            <a:r>
              <a:rPr lang="en-US" sz="2000" dirty="0"/>
              <a:t>- Assessment of Reproductive System;</a:t>
            </a:r>
          </a:p>
          <a:p>
            <a:pPr lvl="1"/>
            <a:r>
              <a:rPr lang="en-US" sz="2000" dirty="0"/>
              <a:t>Questions to include in the Reproductive Assessment (Male):</a:t>
            </a:r>
          </a:p>
          <a:p>
            <a:pPr lvl="2"/>
            <a:r>
              <a:rPr lang="en-US" sz="2000" dirty="0"/>
              <a:t>Question the older client about symptoms of Benign Prostatic Hypertrophy (BPH).</a:t>
            </a:r>
          </a:p>
          <a:p>
            <a:pPr lvl="3"/>
            <a:r>
              <a:rPr lang="en-US" sz="2000" dirty="0"/>
              <a:t>Any change in urine stream, dribbling, a sense that the bladder is not emptying, frequency, urgency, burning, nocturia (how often)? </a:t>
            </a:r>
          </a:p>
          <a:p>
            <a:pPr lvl="3"/>
            <a:r>
              <a:rPr lang="en-US" sz="2000" dirty="0"/>
              <a:t>Question the medications. Any diuretics, anticholinergic that might worsen BPH. </a:t>
            </a:r>
          </a:p>
          <a:p>
            <a:pPr lvl="3"/>
            <a:r>
              <a:rPr lang="en-US" sz="2000" dirty="0"/>
              <a:t>Educate the male client on self-breast examination. </a:t>
            </a:r>
          </a:p>
          <a:p>
            <a:pPr lvl="1"/>
            <a:r>
              <a:rPr lang="en-US" sz="2000" b="1" u="sng" dirty="0"/>
              <a:t>Inspection </a:t>
            </a:r>
            <a:r>
              <a:rPr lang="en-US" sz="2000" dirty="0"/>
              <a:t>– Inspect the external genitalia of both men and women.  Assess for skin or mucous membrane lesions, rashes, discoloration, hair loss, inflammation, discharge, asymmetry, and circumcision.</a:t>
            </a:r>
          </a:p>
        </p:txBody>
      </p:sp>
    </p:spTree>
    <p:extLst>
      <p:ext uri="{BB962C8B-B14F-4D97-AF65-F5344CB8AC3E}">
        <p14:creationId xmlns:p14="http://schemas.microsoft.com/office/powerpoint/2010/main" val="1155032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660400"/>
          </a:xfrm>
        </p:spPr>
        <p:txBody>
          <a:bodyPr/>
          <a:lstStyle/>
          <a:p>
            <a:r>
              <a:rPr lang="en-US" dirty="0"/>
              <a:t>Physiological Assessment</a:t>
            </a:r>
          </a:p>
        </p:txBody>
      </p:sp>
      <p:sp>
        <p:nvSpPr>
          <p:cNvPr id="3" name="Content Placeholder 2"/>
          <p:cNvSpPr>
            <a:spLocks noGrp="1"/>
          </p:cNvSpPr>
          <p:nvPr>
            <p:ph idx="1"/>
          </p:nvPr>
        </p:nvSpPr>
        <p:spPr>
          <a:xfrm>
            <a:off x="2589212" y="825500"/>
            <a:ext cx="8915400" cy="6032500"/>
          </a:xfrm>
        </p:spPr>
        <p:txBody>
          <a:bodyPr>
            <a:normAutofit fontScale="92500" lnSpcReduction="10000"/>
          </a:bodyPr>
          <a:lstStyle/>
          <a:p>
            <a:r>
              <a:rPr lang="en-US" sz="2400" dirty="0"/>
              <a:t>Urinary System -</a:t>
            </a:r>
            <a:r>
              <a:rPr lang="en-US" sz="2200" dirty="0"/>
              <a:t>Assessment of Urinary System;</a:t>
            </a:r>
          </a:p>
          <a:p>
            <a:r>
              <a:rPr lang="en-US" sz="2200" b="1" u="sng" dirty="0"/>
              <a:t>History</a:t>
            </a:r>
          </a:p>
          <a:p>
            <a:pPr lvl="1"/>
            <a:r>
              <a:rPr lang="en-US" sz="2000" dirty="0"/>
              <a:t>Questions to include in the Urinary Assessment:</a:t>
            </a:r>
          </a:p>
          <a:p>
            <a:pPr lvl="2"/>
            <a:r>
              <a:rPr lang="en-US" sz="2000" dirty="0"/>
              <a:t>Common complaints include; urgency, leakage, pain on urination, frequency, voiding small amounts, stress incontinence.  These issues often lead to embarrassment and/or physical issues such as skin break down.</a:t>
            </a:r>
          </a:p>
          <a:p>
            <a:pPr lvl="2"/>
            <a:r>
              <a:rPr lang="en-US" sz="2000" dirty="0"/>
              <a:t>Ask the client’s history related to surgeries, child birth, renal disease, bladder cancer.  </a:t>
            </a:r>
          </a:p>
          <a:p>
            <a:pPr lvl="2"/>
            <a:r>
              <a:rPr lang="en-US" sz="2000" dirty="0"/>
              <a:t>Periods of prolonged rest can cause urinary stasis this can lead to infection.</a:t>
            </a:r>
          </a:p>
          <a:p>
            <a:pPr lvl="2"/>
            <a:r>
              <a:rPr lang="en-US" sz="2000" dirty="0"/>
              <a:t>Allow client to empty the bladder properly.  Avoid use of bedpan if at all possible.</a:t>
            </a:r>
          </a:p>
          <a:p>
            <a:pPr lvl="2"/>
            <a:r>
              <a:rPr lang="en-US" sz="2000" dirty="0"/>
              <a:t>Be sure the client is adequately hydrated.</a:t>
            </a:r>
          </a:p>
          <a:p>
            <a:r>
              <a:rPr lang="en-US" b="1" u="sng" dirty="0"/>
              <a:t>Inspection</a:t>
            </a:r>
            <a:r>
              <a:rPr lang="en-US" dirty="0"/>
              <a:t> – Assess urine for amount and color for the presence of any sediment.</a:t>
            </a:r>
          </a:p>
          <a:p>
            <a:r>
              <a:rPr lang="en-US" b="1" u="sng" dirty="0"/>
              <a:t>Palpation</a:t>
            </a:r>
            <a:r>
              <a:rPr lang="en-US" dirty="0"/>
              <a:t> – Palpate the abdomen for distention of the bladder and signs of pelvic discomfort or masses.  </a:t>
            </a:r>
          </a:p>
        </p:txBody>
      </p:sp>
    </p:spTree>
    <p:extLst>
      <p:ext uri="{BB962C8B-B14F-4D97-AF65-F5344CB8AC3E}">
        <p14:creationId xmlns:p14="http://schemas.microsoft.com/office/powerpoint/2010/main" val="917105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1231900"/>
          </a:xfrm>
        </p:spPr>
        <p:txBody>
          <a:bodyPr/>
          <a:lstStyle/>
          <a:p>
            <a:r>
              <a:rPr lang="en-US" dirty="0"/>
              <a:t>Common Clinical Problems: Physiological</a:t>
            </a:r>
          </a:p>
        </p:txBody>
      </p:sp>
      <p:sp>
        <p:nvSpPr>
          <p:cNvPr id="3" name="Content Placeholder 2"/>
          <p:cNvSpPr>
            <a:spLocks noGrp="1"/>
          </p:cNvSpPr>
          <p:nvPr>
            <p:ph idx="1"/>
          </p:nvPr>
        </p:nvSpPr>
        <p:spPr>
          <a:xfrm>
            <a:off x="2589212" y="1397000"/>
            <a:ext cx="8915400" cy="4514222"/>
          </a:xfrm>
        </p:spPr>
        <p:txBody>
          <a:bodyPr>
            <a:normAutofit/>
          </a:bodyPr>
          <a:lstStyle/>
          <a:p>
            <a:r>
              <a:rPr lang="en-US" sz="2800" dirty="0"/>
              <a:t>Everybody system undergoes changes related to aging.  As a result of normal aging changes combined with chronic illness, elderly people lack the “physical reserve”  to respond to the increased demand of an illness.  Meaning, the older adult is less capable of adapting to the physical stressors and is at increased risk for problems such as falls, incontinence, pressure ulcers, and alterations in nutrition and sleep. </a:t>
            </a:r>
          </a:p>
        </p:txBody>
      </p:sp>
    </p:spTree>
    <p:extLst>
      <p:ext uri="{BB962C8B-B14F-4D97-AF65-F5344CB8AC3E}">
        <p14:creationId xmlns:p14="http://schemas.microsoft.com/office/powerpoint/2010/main" val="1474561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1346200"/>
          </a:xfrm>
        </p:spPr>
        <p:txBody>
          <a:bodyPr>
            <a:normAutofit/>
          </a:bodyPr>
          <a:lstStyle/>
          <a:p>
            <a:r>
              <a:rPr lang="en-US" dirty="0"/>
              <a:t>Common Clinical Problems: Physiological</a:t>
            </a:r>
          </a:p>
        </p:txBody>
      </p:sp>
      <p:sp>
        <p:nvSpPr>
          <p:cNvPr id="3" name="Content Placeholder 2"/>
          <p:cNvSpPr>
            <a:spLocks noGrp="1"/>
          </p:cNvSpPr>
          <p:nvPr>
            <p:ph idx="1"/>
          </p:nvPr>
        </p:nvSpPr>
        <p:spPr>
          <a:xfrm>
            <a:off x="2589212" y="1295400"/>
            <a:ext cx="8915400" cy="5562600"/>
          </a:xfrm>
        </p:spPr>
        <p:txBody>
          <a:bodyPr>
            <a:normAutofit fontScale="92500"/>
          </a:bodyPr>
          <a:lstStyle/>
          <a:p>
            <a:r>
              <a:rPr lang="en-US" b="1" dirty="0"/>
              <a:t>Alteration in Mobility </a:t>
            </a:r>
            <a:r>
              <a:rPr lang="en-US" dirty="0"/>
              <a:t>– Immobility is a major medical disability for elderly adults.  Immobility can lead to numerous complications for older people in long-term care facilities, acute care, and people in the community.</a:t>
            </a:r>
          </a:p>
          <a:p>
            <a:r>
              <a:rPr lang="en-US" b="1" dirty="0"/>
              <a:t>Immobility and Changes to the Musculoskeletal System;</a:t>
            </a:r>
          </a:p>
          <a:p>
            <a:pPr lvl="1">
              <a:buFont typeface="Wingdings" panose="05000000000000000000" pitchFamily="2" charset="2"/>
              <a:buChar char="§"/>
            </a:pPr>
            <a:r>
              <a:rPr lang="en-US" dirty="0"/>
              <a:t>Bones are less dense and more brittle as a result osteoporosis develops which leads to fractures.</a:t>
            </a:r>
          </a:p>
          <a:p>
            <a:pPr lvl="1">
              <a:buFont typeface="Wingdings" panose="05000000000000000000" pitchFamily="2" charset="2"/>
              <a:buChar char="§"/>
            </a:pPr>
            <a:r>
              <a:rPr lang="en-US" dirty="0"/>
              <a:t>Fractures lead to immobility, which lead to “bone dissolution.” This process is called </a:t>
            </a:r>
            <a:r>
              <a:rPr lang="en-US" i="1" dirty="0"/>
              <a:t>disuse osteoporosis </a:t>
            </a:r>
            <a:r>
              <a:rPr lang="en-US" dirty="0"/>
              <a:t>this leads to increased brittleness of bones.</a:t>
            </a:r>
          </a:p>
          <a:p>
            <a:pPr lvl="1">
              <a:buFont typeface="Wingdings" panose="05000000000000000000" pitchFamily="2" charset="2"/>
              <a:buChar char="§"/>
            </a:pPr>
            <a:r>
              <a:rPr lang="en-US" dirty="0"/>
              <a:t>Muscle weakness is a normal part of the aging process.  Noticeable decrease I the strength of the muscles.  Standing becomes difficult and in time walking, balancing, and turning become difficult.  According to Strax et al. (2004) at complete rest, muscle strength can decline at a rate of 20% - 30% in a 7-9 day period.  Loss of muscle mass contributes to the risk of falling.</a:t>
            </a:r>
          </a:p>
          <a:p>
            <a:pPr lvl="1">
              <a:buFont typeface="Wingdings" panose="05000000000000000000" pitchFamily="2" charset="2"/>
              <a:buChar char="§"/>
            </a:pPr>
            <a:r>
              <a:rPr lang="en-US" dirty="0"/>
              <a:t>Immobility causes the muscles that bridge joints to shorten.  This causes joint stiffening, which affects movement.  Osteoarthritis and Degenerative Joint Disease (DJD) occurs in 33.6% of people 65 years and older according to the CDC.  </a:t>
            </a:r>
          </a:p>
          <a:p>
            <a:pPr lvl="1">
              <a:buFont typeface="Wingdings" panose="05000000000000000000" pitchFamily="2" charset="2"/>
              <a:buChar char="§"/>
            </a:pPr>
            <a:r>
              <a:rPr lang="en-US" dirty="0"/>
              <a:t>With aging, cartilage (connective tissue that surrounds the moveable surfaces of the joint) is less elastic, thicker and more easily stretched.  As a result, the joint is stiff and there is decreased ROM.  Overtime, contractures can set in and limit further movement.</a:t>
            </a:r>
          </a:p>
          <a:p>
            <a:pPr marL="457200" lvl="1" indent="0">
              <a:buNone/>
            </a:pPr>
            <a:endParaRPr lang="en-US" dirty="0"/>
          </a:p>
          <a:p>
            <a:pPr marL="457200" lvl="1" indent="0">
              <a:buNone/>
            </a:pPr>
            <a:endParaRPr lang="en-US" i="1" dirty="0"/>
          </a:p>
          <a:p>
            <a:pPr marL="457200" lvl="1" indent="0">
              <a:buNone/>
            </a:pPr>
            <a:endParaRPr lang="en-US" dirty="0"/>
          </a:p>
        </p:txBody>
      </p:sp>
    </p:spTree>
    <p:extLst>
      <p:ext uri="{BB962C8B-B14F-4D97-AF65-F5344CB8AC3E}">
        <p14:creationId xmlns:p14="http://schemas.microsoft.com/office/powerpoint/2010/main" val="1243577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8600"/>
            <a:ext cx="8911687" cy="1270000"/>
          </a:xfrm>
        </p:spPr>
        <p:txBody>
          <a:bodyPr/>
          <a:lstStyle/>
          <a:p>
            <a:r>
              <a:rPr lang="en-US" dirty="0"/>
              <a:t>Common Clinical Problems: Physiological</a:t>
            </a:r>
          </a:p>
        </p:txBody>
      </p:sp>
      <p:sp>
        <p:nvSpPr>
          <p:cNvPr id="3" name="Content Placeholder 2"/>
          <p:cNvSpPr>
            <a:spLocks noGrp="1"/>
          </p:cNvSpPr>
          <p:nvPr>
            <p:ph idx="1"/>
          </p:nvPr>
        </p:nvSpPr>
        <p:spPr>
          <a:xfrm>
            <a:off x="2589212" y="1409700"/>
            <a:ext cx="8915400" cy="5359400"/>
          </a:xfrm>
        </p:spPr>
        <p:txBody>
          <a:bodyPr>
            <a:normAutofit/>
          </a:bodyPr>
          <a:lstStyle/>
          <a:p>
            <a:r>
              <a:rPr lang="en-US" b="1" dirty="0"/>
              <a:t>Immobility and Changes to the Respiratory System;</a:t>
            </a:r>
          </a:p>
          <a:p>
            <a:pPr lvl="1"/>
            <a:r>
              <a:rPr lang="en-US" dirty="0"/>
              <a:t>Immobility places the aging client at risk of pulmonary issues.  </a:t>
            </a:r>
          </a:p>
          <a:p>
            <a:pPr lvl="1"/>
            <a:r>
              <a:rPr lang="en-US" dirty="0"/>
              <a:t>Increased rigidity of the rib cage, kyphosis, and osteoporosis reduce the compliance of the chest wall making it more difficult to inflate the lungs. The lungs of most elderly have diminished “vital capacity” (the amount of air that can be expelled by the lungs after inspiration. Other changes include less efficient gas exchange by the alveoli  and less stretchability of the lung tissue.  The result is impaired ventilation and decreased blood supply to the lungs.  This places the elderly person at increased risk of atelectasis and pneumonia.</a:t>
            </a:r>
          </a:p>
          <a:p>
            <a:r>
              <a:rPr lang="en-US" b="1" dirty="0"/>
              <a:t>Immobility and Changes to the Cardiovascular System;</a:t>
            </a:r>
          </a:p>
          <a:p>
            <a:pPr lvl="1"/>
            <a:r>
              <a:rPr lang="en-US" dirty="0"/>
              <a:t>Many of the changes to the cardiovascular system are directly related to inactivity.</a:t>
            </a:r>
          </a:p>
          <a:p>
            <a:pPr lvl="1"/>
            <a:r>
              <a:rPr lang="en-US" dirty="0"/>
              <a:t>Oxygen consumption and cardiac output are known to decrease with age.  This is evident in the fact that the pulse rate does not increase in response to exercise as efficiently as in the younger person.  Also, after physical exercise it takes longer for the heart to return to a normal level.</a:t>
            </a:r>
          </a:p>
          <a:p>
            <a:pPr marL="914400" lvl="2" indent="0">
              <a:buNone/>
            </a:pPr>
            <a:endParaRPr lang="en-US" dirty="0"/>
          </a:p>
        </p:txBody>
      </p:sp>
    </p:spTree>
    <p:extLst>
      <p:ext uri="{BB962C8B-B14F-4D97-AF65-F5344CB8AC3E}">
        <p14:creationId xmlns:p14="http://schemas.microsoft.com/office/powerpoint/2010/main" val="881453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0500"/>
            <a:ext cx="8911687" cy="1358900"/>
          </a:xfrm>
        </p:spPr>
        <p:txBody>
          <a:bodyPr>
            <a:normAutofit/>
          </a:bodyPr>
          <a:lstStyle/>
          <a:p>
            <a:r>
              <a:rPr lang="en-US" dirty="0"/>
              <a:t>Common Clinical Problems: Physiological</a:t>
            </a:r>
          </a:p>
        </p:txBody>
      </p:sp>
      <p:sp>
        <p:nvSpPr>
          <p:cNvPr id="3" name="Content Placeholder 2"/>
          <p:cNvSpPr>
            <a:spLocks noGrp="1"/>
          </p:cNvSpPr>
          <p:nvPr>
            <p:ph idx="1"/>
          </p:nvPr>
        </p:nvSpPr>
        <p:spPr>
          <a:xfrm>
            <a:off x="2589212" y="1397000"/>
            <a:ext cx="8915400" cy="5359400"/>
          </a:xfrm>
        </p:spPr>
        <p:txBody>
          <a:bodyPr>
            <a:normAutofit/>
          </a:bodyPr>
          <a:lstStyle/>
          <a:p>
            <a:r>
              <a:rPr lang="en-US" b="1" dirty="0"/>
              <a:t>Immobility and Response to Illness;</a:t>
            </a:r>
          </a:p>
          <a:p>
            <a:pPr lvl="1"/>
            <a:r>
              <a:rPr lang="en-US" sz="1800" dirty="0"/>
              <a:t>Chronic health problems may cause older people to restrict their movement.  </a:t>
            </a:r>
          </a:p>
          <a:p>
            <a:pPr lvl="1"/>
            <a:r>
              <a:rPr lang="en-US" sz="1800" dirty="0"/>
              <a:t>Poor eyesight can cause fear of falling, so the client may restrict movement.</a:t>
            </a:r>
          </a:p>
          <a:p>
            <a:pPr lvl="1"/>
            <a:r>
              <a:rPr lang="en-US" sz="1800" dirty="0"/>
              <a:t>Pain limits movement and shortness of breath due to a chronic cardiovascular issue may prevent the client from participating in activities.</a:t>
            </a:r>
          </a:p>
          <a:p>
            <a:pPr lvl="1"/>
            <a:r>
              <a:rPr lang="en-US" sz="1800" dirty="0"/>
              <a:t>An acute health crisis can lead to immobility due to confinement in bed.  Older adults on “bedrest” can deteriorate rapidly and may develop irreversible complications.  </a:t>
            </a:r>
          </a:p>
          <a:p>
            <a:pPr lvl="1"/>
            <a:r>
              <a:rPr lang="en-US" sz="1800" dirty="0"/>
              <a:t>When immobilized the elderly client can develop; contractures, pneumonia, thrombophlebitis, pressure ulcers, incontinence, constipation, dehydration, loss of appetite, and psychological problems related to depression and sensory deprivation.</a:t>
            </a:r>
          </a:p>
        </p:txBody>
      </p:sp>
    </p:spTree>
    <p:extLst>
      <p:ext uri="{BB962C8B-B14F-4D97-AF65-F5344CB8AC3E}">
        <p14:creationId xmlns:p14="http://schemas.microsoft.com/office/powerpoint/2010/main" val="4056285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Clinical Problems: Physiological</a:t>
            </a:r>
          </a:p>
        </p:txBody>
      </p:sp>
      <p:sp>
        <p:nvSpPr>
          <p:cNvPr id="3" name="Content Placeholder 2"/>
          <p:cNvSpPr>
            <a:spLocks noGrp="1"/>
          </p:cNvSpPr>
          <p:nvPr>
            <p:ph idx="1"/>
          </p:nvPr>
        </p:nvSpPr>
        <p:spPr>
          <a:xfrm>
            <a:off x="2589212" y="1905000"/>
            <a:ext cx="8915400" cy="4813300"/>
          </a:xfrm>
        </p:spPr>
        <p:txBody>
          <a:bodyPr/>
          <a:lstStyle/>
          <a:p>
            <a:r>
              <a:rPr lang="en-US" sz="2000" b="1" dirty="0"/>
              <a:t>Nursing Implication to Prevent Complications of Immobility</a:t>
            </a:r>
          </a:p>
          <a:p>
            <a:pPr lvl="1"/>
            <a:r>
              <a:rPr lang="en-US" sz="2000" dirty="0"/>
              <a:t>Limit bedrest as much as possible (while on bedrest instruct client on isometric exercises and active ROM).</a:t>
            </a:r>
          </a:p>
          <a:p>
            <a:pPr lvl="1"/>
            <a:r>
              <a:rPr lang="en-US" sz="2000" dirty="0"/>
              <a:t>Ambulate the client with assistance as soon as possible.  Provide the appropriate assistive devices such as walkers, canes, correct footwear, etc.</a:t>
            </a:r>
          </a:p>
          <a:p>
            <a:pPr lvl="1"/>
            <a:r>
              <a:rPr lang="en-US" sz="2000" dirty="0"/>
              <a:t>Although the elderly client has been diagnosed with a complicated health concern which affects their mobility, the nurse must be proactive in keeping the client as active as possible to prevent further complications.</a:t>
            </a:r>
          </a:p>
        </p:txBody>
      </p:sp>
    </p:spTree>
    <p:extLst>
      <p:ext uri="{BB962C8B-B14F-4D97-AF65-F5344CB8AC3E}">
        <p14:creationId xmlns:p14="http://schemas.microsoft.com/office/powerpoint/2010/main" val="2024455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1300"/>
            <a:ext cx="8911687" cy="1358900"/>
          </a:xfrm>
        </p:spPr>
        <p:txBody>
          <a:bodyPr/>
          <a:lstStyle/>
          <a:p>
            <a:r>
              <a:rPr lang="en-US" dirty="0"/>
              <a:t>Common Clinical Problems: Physiological</a:t>
            </a:r>
          </a:p>
        </p:txBody>
      </p:sp>
      <p:sp>
        <p:nvSpPr>
          <p:cNvPr id="3" name="Content Placeholder 2"/>
          <p:cNvSpPr>
            <a:spLocks noGrp="1"/>
          </p:cNvSpPr>
          <p:nvPr>
            <p:ph idx="1"/>
          </p:nvPr>
        </p:nvSpPr>
        <p:spPr>
          <a:xfrm>
            <a:off x="2589212" y="1447800"/>
            <a:ext cx="8915400" cy="5321300"/>
          </a:xfrm>
        </p:spPr>
        <p:txBody>
          <a:bodyPr>
            <a:normAutofit lnSpcReduction="10000"/>
          </a:bodyPr>
          <a:lstStyle/>
          <a:p>
            <a:r>
              <a:rPr lang="en-US" sz="2000" b="1" dirty="0"/>
              <a:t>Potential for Injury from Falls</a:t>
            </a:r>
          </a:p>
          <a:p>
            <a:pPr lvl="1"/>
            <a:r>
              <a:rPr lang="en-US" sz="2000" dirty="0"/>
              <a:t>The deterioration of the musculoskeletal system is a risk factor for falling.  All older adults are at an increased risk of falling.  When an older client falls they often become fearful of falling again.  The client may limit their activity and become more withdrawn and dependent on others, less mobile and more at risk for future falls.  Caregivers may place restrictions on movement to prevent a fall.  </a:t>
            </a:r>
          </a:p>
          <a:p>
            <a:pPr lvl="2"/>
            <a:r>
              <a:rPr lang="en-US" sz="2000" b="1" dirty="0"/>
              <a:t>Factors that predispose an elderly client to falling include;</a:t>
            </a:r>
          </a:p>
          <a:p>
            <a:pPr lvl="3"/>
            <a:r>
              <a:rPr lang="en-US" sz="2000" b="1" dirty="0"/>
              <a:t>Intrinsic</a:t>
            </a:r>
            <a:r>
              <a:rPr lang="en-US" sz="2000" dirty="0"/>
              <a:t>- Normal Aging Changes (vision, posture, balance, gait, balance), deficiencies in health status, changes in mental status, immobility and changes in functional ability.</a:t>
            </a:r>
          </a:p>
          <a:p>
            <a:pPr lvl="3"/>
            <a:r>
              <a:rPr lang="en-US" sz="2000" b="1" dirty="0"/>
              <a:t>Extrinsic</a:t>
            </a:r>
            <a:r>
              <a:rPr lang="en-US" sz="2000" dirty="0"/>
              <a:t> – Environmental conditions such as poor lighting, slippery floors, poorly placed furnishing, inadequate footwear.</a:t>
            </a:r>
          </a:p>
          <a:p>
            <a:pPr marL="457200" lvl="1" indent="0">
              <a:buNone/>
            </a:pPr>
            <a:endParaRPr lang="en-US" dirty="0"/>
          </a:p>
        </p:txBody>
      </p:sp>
    </p:spTree>
    <p:extLst>
      <p:ext uri="{BB962C8B-B14F-4D97-AF65-F5344CB8AC3E}">
        <p14:creationId xmlns:p14="http://schemas.microsoft.com/office/powerpoint/2010/main" val="39567725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1270000"/>
          </a:xfrm>
        </p:spPr>
        <p:txBody>
          <a:bodyPr/>
          <a:lstStyle/>
          <a:p>
            <a:r>
              <a:rPr lang="en-US" dirty="0"/>
              <a:t>Common Clinical Problems: Physiological</a:t>
            </a:r>
          </a:p>
        </p:txBody>
      </p:sp>
      <p:sp>
        <p:nvSpPr>
          <p:cNvPr id="3" name="Content Placeholder 2"/>
          <p:cNvSpPr>
            <a:spLocks noGrp="1"/>
          </p:cNvSpPr>
          <p:nvPr>
            <p:ph idx="1"/>
          </p:nvPr>
        </p:nvSpPr>
        <p:spPr>
          <a:xfrm>
            <a:off x="2589212" y="1447800"/>
            <a:ext cx="8915400" cy="5054600"/>
          </a:xfrm>
        </p:spPr>
        <p:txBody>
          <a:bodyPr/>
          <a:lstStyle/>
          <a:p>
            <a:pPr>
              <a:buFont typeface="Wingdings" panose="05000000000000000000" pitchFamily="2" charset="2"/>
              <a:buChar char="Ø"/>
            </a:pPr>
            <a:r>
              <a:rPr lang="en-US" sz="2000" b="1" dirty="0"/>
              <a:t>Medical Conditions Associated with Falls</a:t>
            </a:r>
          </a:p>
          <a:p>
            <a:pPr marL="457200" lvl="1" indent="0">
              <a:buNone/>
            </a:pPr>
            <a:r>
              <a:rPr lang="en-US" dirty="0"/>
              <a:t>Alcohol Use						Polypharmacy (more than four drugs)</a:t>
            </a:r>
          </a:p>
          <a:p>
            <a:pPr marL="457200" lvl="1" indent="0">
              <a:buNone/>
            </a:pPr>
            <a:r>
              <a:rPr lang="en-US" dirty="0"/>
              <a:t>Arrhythmias						Recent Hospitalization</a:t>
            </a:r>
          </a:p>
          <a:p>
            <a:pPr marL="457200" lvl="1" indent="0">
              <a:buNone/>
            </a:pPr>
            <a:r>
              <a:rPr lang="en-US" dirty="0"/>
              <a:t>Delirium							Sleep Disorders</a:t>
            </a:r>
          </a:p>
          <a:p>
            <a:pPr marL="457200" lvl="1" indent="0">
              <a:buNone/>
            </a:pPr>
            <a:r>
              <a:rPr lang="en-US" dirty="0"/>
              <a:t>Dementia						Visual and Hearing Impairment</a:t>
            </a:r>
          </a:p>
          <a:p>
            <a:pPr marL="457200" lvl="1" indent="0">
              <a:buNone/>
            </a:pPr>
            <a:r>
              <a:rPr lang="en-US" dirty="0"/>
              <a:t>Depression</a:t>
            </a:r>
          </a:p>
          <a:p>
            <a:pPr marL="457200" lvl="1" indent="0">
              <a:buNone/>
            </a:pPr>
            <a:r>
              <a:rPr lang="en-US" dirty="0"/>
              <a:t>Diabetes Mellitus</a:t>
            </a:r>
          </a:p>
          <a:p>
            <a:pPr marL="457200" lvl="1" indent="0">
              <a:buNone/>
            </a:pPr>
            <a:r>
              <a:rPr lang="en-US" dirty="0"/>
              <a:t>Muscle Weakness</a:t>
            </a:r>
          </a:p>
          <a:p>
            <a:pPr marL="457200" lvl="1" indent="0">
              <a:buNone/>
            </a:pPr>
            <a:r>
              <a:rPr lang="en-US" dirty="0"/>
              <a:t>Orthostatic Hypotension</a:t>
            </a:r>
          </a:p>
          <a:p>
            <a:pPr marL="457200" lvl="1" indent="0">
              <a:buNone/>
            </a:pPr>
            <a:r>
              <a:rPr lang="en-US" dirty="0"/>
              <a:t>Osteoarthritis</a:t>
            </a:r>
          </a:p>
          <a:p>
            <a:pPr marL="457200" lvl="1" indent="0">
              <a:buNone/>
            </a:pPr>
            <a:r>
              <a:rPr lang="en-US" dirty="0"/>
              <a:t>Parkinson’s Disease</a:t>
            </a:r>
          </a:p>
        </p:txBody>
      </p:sp>
    </p:spTree>
    <p:extLst>
      <p:ext uri="{BB962C8B-B14F-4D97-AF65-F5344CB8AC3E}">
        <p14:creationId xmlns:p14="http://schemas.microsoft.com/office/powerpoint/2010/main" val="2794058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9400"/>
            <a:ext cx="8911687" cy="1231900"/>
          </a:xfrm>
        </p:spPr>
        <p:txBody>
          <a:bodyPr/>
          <a:lstStyle/>
          <a:p>
            <a:r>
              <a:rPr lang="en-US" dirty="0"/>
              <a:t>Common Clinical Problems: Physiological</a:t>
            </a:r>
          </a:p>
        </p:txBody>
      </p:sp>
      <p:sp>
        <p:nvSpPr>
          <p:cNvPr id="3" name="Content Placeholder 2"/>
          <p:cNvSpPr>
            <a:spLocks noGrp="1"/>
          </p:cNvSpPr>
          <p:nvPr>
            <p:ph idx="1"/>
          </p:nvPr>
        </p:nvSpPr>
        <p:spPr>
          <a:xfrm>
            <a:off x="2589212" y="1511300"/>
            <a:ext cx="8915400" cy="4399922"/>
          </a:xfrm>
        </p:spPr>
        <p:txBody>
          <a:bodyPr>
            <a:normAutofit/>
          </a:bodyPr>
          <a:lstStyle/>
          <a:p>
            <a:r>
              <a:rPr lang="en-US" sz="2000" b="1" dirty="0"/>
              <a:t>Nursing Implications –</a:t>
            </a:r>
          </a:p>
          <a:p>
            <a:pPr lvl="1"/>
            <a:r>
              <a:rPr lang="en-US" sz="2000" dirty="0"/>
              <a:t>Nurses must remember the implications for both intrinsic and extrinsic causes of falls.</a:t>
            </a:r>
          </a:p>
          <a:p>
            <a:pPr lvl="1"/>
            <a:r>
              <a:rPr lang="en-US" sz="2000" dirty="0"/>
              <a:t>In a home setting, most falls occur in the bedroom and bathroom.  The nurse can make suggestions on how to decrease the risk of these falls.  Plan care according to the needs of the client.</a:t>
            </a:r>
          </a:p>
          <a:p>
            <a:pPr lvl="2"/>
            <a:r>
              <a:rPr lang="en-US" sz="2000" dirty="0"/>
              <a:t>Example: The nurse assesses that the client cannot get off the toilet safely.  Incorporate the use of a grab bar or an elevated toilet seat.</a:t>
            </a:r>
          </a:p>
        </p:txBody>
      </p:sp>
    </p:spTree>
    <p:extLst>
      <p:ext uri="{BB962C8B-B14F-4D97-AF65-F5344CB8AC3E}">
        <p14:creationId xmlns:p14="http://schemas.microsoft.com/office/powerpoint/2010/main" val="318282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790700"/>
            <a:ext cx="8915400" cy="4826000"/>
          </a:xfrm>
        </p:spPr>
        <p:txBody>
          <a:bodyPr/>
          <a:lstStyle/>
          <a:p>
            <a:r>
              <a:rPr lang="en-US" b="1" dirty="0"/>
              <a:t>Coronary Artery Disease  (CAD) – </a:t>
            </a:r>
          </a:p>
          <a:p>
            <a:pPr lvl="1"/>
            <a:r>
              <a:rPr lang="en-US" sz="1800" b="1" dirty="0"/>
              <a:t>Decreasing risk factors such as diabetes, smoking, obesity, high cholesterol, and hypertension can decrease the risk of MI.  </a:t>
            </a:r>
          </a:p>
          <a:p>
            <a:pPr lvl="1"/>
            <a:r>
              <a:rPr lang="en-US" sz="1800" b="1" dirty="0"/>
              <a:t>Complications of an MI include; arrhythmias, thrombi, emboli, and extension of the infarction.</a:t>
            </a:r>
          </a:p>
          <a:p>
            <a:pPr lvl="1"/>
            <a:r>
              <a:rPr lang="en-US" sz="1800" b="1" dirty="0"/>
              <a:t>The use of beta-blockers, lipid lowering therapies, and aspirin helps to decrease mortality.</a:t>
            </a:r>
          </a:p>
          <a:p>
            <a:pPr lvl="1"/>
            <a:r>
              <a:rPr lang="en-US" sz="1800" b="1" dirty="0"/>
              <a:t>Decreased activity after an MI can lead to a condition known as “Deconditioning.”  This can lead to additional problems in the elderly client such as; decreased muscle mass and strength.  Referral to cardiac rehabilitation may be assist the client in avoiding deconditioning.</a:t>
            </a:r>
          </a:p>
          <a:p>
            <a:pPr lvl="1"/>
            <a:r>
              <a:rPr lang="en-US" sz="1800" b="1" dirty="0"/>
              <a:t>Older people are capable of recovery and may return to their usual lifestyles, however sometimes alterations in lifestyles may be necessary.</a:t>
            </a:r>
          </a:p>
        </p:txBody>
      </p:sp>
    </p:spTree>
    <p:extLst>
      <p:ext uri="{BB962C8B-B14F-4D97-AF65-F5344CB8AC3E}">
        <p14:creationId xmlns:p14="http://schemas.microsoft.com/office/powerpoint/2010/main" val="17868701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231900"/>
          </a:xfrm>
        </p:spPr>
        <p:txBody>
          <a:bodyPr/>
          <a:lstStyle/>
          <a:p>
            <a:r>
              <a:rPr lang="en-US" dirty="0"/>
              <a:t>Common Clinical Problems: Physiological</a:t>
            </a:r>
          </a:p>
        </p:txBody>
      </p:sp>
      <p:sp>
        <p:nvSpPr>
          <p:cNvPr id="3" name="Content Placeholder 2"/>
          <p:cNvSpPr>
            <a:spLocks noGrp="1"/>
          </p:cNvSpPr>
          <p:nvPr>
            <p:ph idx="1"/>
          </p:nvPr>
        </p:nvSpPr>
        <p:spPr>
          <a:xfrm>
            <a:off x="2589212" y="1231900"/>
            <a:ext cx="8915400" cy="5473700"/>
          </a:xfrm>
        </p:spPr>
        <p:txBody>
          <a:bodyPr>
            <a:noAutofit/>
          </a:bodyPr>
          <a:lstStyle/>
          <a:p>
            <a:r>
              <a:rPr lang="en-US" sz="1400" b="1" u="sng" dirty="0"/>
              <a:t>Alteration in Elimination – </a:t>
            </a:r>
          </a:p>
          <a:p>
            <a:pPr lvl="1"/>
            <a:r>
              <a:rPr lang="en-US" sz="1400" b="1" u="sng" dirty="0"/>
              <a:t>Urinary Incontinence </a:t>
            </a:r>
            <a:r>
              <a:rPr lang="en-US" sz="1400" b="1" dirty="0"/>
              <a:t>– Involuntary loss of urine that is sufficient in amount to be a problem.</a:t>
            </a:r>
          </a:p>
          <a:p>
            <a:pPr lvl="2"/>
            <a:r>
              <a:rPr lang="en-US" b="1" dirty="0"/>
              <a:t>Psychological Implications</a:t>
            </a:r>
          </a:p>
          <a:p>
            <a:pPr lvl="2"/>
            <a:r>
              <a:rPr lang="en-US" b="1" dirty="0"/>
              <a:t>Cost</a:t>
            </a:r>
          </a:p>
          <a:p>
            <a:pPr lvl="2"/>
            <a:r>
              <a:rPr lang="en-US" b="1" dirty="0"/>
              <a:t>Skin Breakdown</a:t>
            </a:r>
          </a:p>
          <a:p>
            <a:pPr lvl="2"/>
            <a:r>
              <a:rPr lang="en-US" b="1" dirty="0"/>
              <a:t>Urinary Tract Infections (UTI)</a:t>
            </a:r>
          </a:p>
          <a:p>
            <a:pPr lvl="3"/>
            <a:r>
              <a:rPr lang="en-US" sz="1400" b="1" u="sng" dirty="0"/>
              <a:t>Age Related Changes Affecting Incontinence</a:t>
            </a:r>
          </a:p>
          <a:p>
            <a:pPr lvl="4"/>
            <a:r>
              <a:rPr lang="en-US" sz="1400" b="1" dirty="0"/>
              <a:t>Bladder Capacity diminishes to about half that of younger adults.</a:t>
            </a:r>
          </a:p>
          <a:p>
            <a:pPr lvl="4"/>
            <a:r>
              <a:rPr lang="en-US" sz="1400" b="1" dirty="0"/>
              <a:t>The ability of the kidneys to concentrate urine causes frequency and nocturia</a:t>
            </a:r>
          </a:p>
          <a:p>
            <a:pPr lvl="4"/>
            <a:r>
              <a:rPr lang="en-US" sz="1400" b="1" dirty="0"/>
              <a:t>Detrusor Muscle (smooth muscle that makes up the outside wall of the bladder) contractions cause an urgent need to void. </a:t>
            </a:r>
          </a:p>
          <a:p>
            <a:pPr lvl="4"/>
            <a:r>
              <a:rPr lang="en-US" sz="1400" b="1" dirty="0"/>
              <a:t>Changes to the central and autonomic nervous system affect the external sphincter muscle of the bladder, which exacerbate frequency.</a:t>
            </a:r>
          </a:p>
          <a:p>
            <a:pPr lvl="4"/>
            <a:r>
              <a:rPr lang="en-US" sz="1400" b="1" dirty="0"/>
              <a:t>Thinning and weakening of the pelvic floor due to loss of estrogen after menopause.</a:t>
            </a:r>
          </a:p>
          <a:p>
            <a:pPr lvl="4"/>
            <a:r>
              <a:rPr lang="en-US" sz="1400" b="1" dirty="0"/>
              <a:t>Enlarged prostate which can lead to retention, bladder spasms, and irritability of the detrusor muscle</a:t>
            </a:r>
          </a:p>
          <a:p>
            <a:pPr lvl="4"/>
            <a:r>
              <a:rPr lang="en-US" sz="1400" b="1" dirty="0"/>
              <a:t>Immobility</a:t>
            </a:r>
          </a:p>
        </p:txBody>
      </p:sp>
    </p:spTree>
    <p:extLst>
      <p:ext uri="{BB962C8B-B14F-4D97-AF65-F5344CB8AC3E}">
        <p14:creationId xmlns:p14="http://schemas.microsoft.com/office/powerpoint/2010/main" val="3260929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4300"/>
            <a:ext cx="8911687" cy="11684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914400"/>
            <a:ext cx="8915400" cy="5638800"/>
          </a:xfrm>
        </p:spPr>
        <p:txBody>
          <a:bodyPr>
            <a:normAutofit fontScale="92500" lnSpcReduction="10000"/>
          </a:bodyPr>
          <a:lstStyle/>
          <a:p>
            <a:r>
              <a:rPr lang="en-US" sz="1600" b="1" dirty="0"/>
              <a:t>Types of Incontinence –</a:t>
            </a:r>
          </a:p>
          <a:p>
            <a:pPr lvl="1"/>
            <a:r>
              <a:rPr lang="en-US" b="1" dirty="0"/>
              <a:t>Acute Incontinence – Incontinence that occurs because of the presence of a treatable medical condition and is often resolved once the illness is treated.</a:t>
            </a:r>
          </a:p>
          <a:p>
            <a:pPr lvl="2"/>
            <a:r>
              <a:rPr lang="en-US" sz="1600" b="1" dirty="0"/>
              <a:t>The possible causes of acute incontinence</a:t>
            </a:r>
          </a:p>
          <a:p>
            <a:pPr lvl="3"/>
            <a:r>
              <a:rPr lang="en-US" sz="1600" b="1" dirty="0"/>
              <a:t>D – Delirium – An acute state of confusion. The client is unaware of the need to void.</a:t>
            </a:r>
          </a:p>
          <a:p>
            <a:pPr lvl="3"/>
            <a:r>
              <a:rPr lang="en-US" sz="1600" b="1" dirty="0"/>
              <a:t>R – Restricted mobility – physical limitations place people at risk of incontinence.</a:t>
            </a:r>
          </a:p>
          <a:p>
            <a:pPr lvl="3"/>
            <a:r>
              <a:rPr lang="en-US" sz="1600" b="1" dirty="0"/>
              <a:t>I – Infection, Inflammation, Impaction ; UTI causes bladder contractions, </a:t>
            </a:r>
          </a:p>
          <a:p>
            <a:pPr marL="1371600" lvl="3" indent="0">
              <a:buNone/>
            </a:pPr>
            <a:r>
              <a:rPr lang="en-US" sz="1600" b="1" dirty="0"/>
              <a:t>		Fecal Impaction causes bladder obstruction.</a:t>
            </a:r>
          </a:p>
          <a:p>
            <a:pPr lvl="3"/>
            <a:r>
              <a:rPr lang="en-US" sz="1600" b="1" dirty="0"/>
              <a:t>P – Pharmaceutical, Polyuria, Psychological – Endocrine disorders can lead to polyuria</a:t>
            </a:r>
          </a:p>
          <a:p>
            <a:pPr lvl="4"/>
            <a:r>
              <a:rPr lang="en-US" sz="1600" b="1" dirty="0"/>
              <a:t>Medications that lead to urinary incontinence include;</a:t>
            </a:r>
          </a:p>
          <a:p>
            <a:pPr lvl="5"/>
            <a:r>
              <a:rPr lang="en-US" sz="1600" b="1" dirty="0"/>
              <a:t>Sedatives/Hypnotics</a:t>
            </a:r>
          </a:p>
          <a:p>
            <a:pPr lvl="5"/>
            <a:r>
              <a:rPr lang="en-US" sz="1600" b="1" dirty="0"/>
              <a:t>Antipsychotics</a:t>
            </a:r>
          </a:p>
          <a:p>
            <a:pPr lvl="5"/>
            <a:r>
              <a:rPr lang="en-US" sz="1600" b="1" dirty="0"/>
              <a:t>Narcotics</a:t>
            </a:r>
          </a:p>
          <a:p>
            <a:pPr lvl="5"/>
            <a:r>
              <a:rPr lang="en-US" sz="1600" b="1" dirty="0"/>
              <a:t>Diuretics</a:t>
            </a:r>
          </a:p>
          <a:p>
            <a:pPr lvl="5"/>
            <a:r>
              <a:rPr lang="en-US" sz="1600" b="1" dirty="0"/>
              <a:t>Caffeine</a:t>
            </a:r>
          </a:p>
          <a:p>
            <a:pPr lvl="2"/>
            <a:endParaRPr lang="en-US" dirty="0"/>
          </a:p>
        </p:txBody>
      </p:sp>
    </p:spTree>
    <p:extLst>
      <p:ext uri="{BB962C8B-B14F-4D97-AF65-F5344CB8AC3E}">
        <p14:creationId xmlns:p14="http://schemas.microsoft.com/office/powerpoint/2010/main" val="18982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4300"/>
            <a:ext cx="8911687" cy="7366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850900"/>
            <a:ext cx="8915400" cy="6007100"/>
          </a:xfrm>
        </p:spPr>
        <p:txBody>
          <a:bodyPr>
            <a:normAutofit/>
          </a:bodyPr>
          <a:lstStyle/>
          <a:p>
            <a:r>
              <a:rPr lang="en-US" b="1" dirty="0"/>
              <a:t>Chronic Incontinence </a:t>
            </a:r>
            <a:r>
              <a:rPr lang="en-US" dirty="0"/>
              <a:t>– There are four types of chronic incontinence. Chronic incontinence usually has a gradual onset, worsens over time, and occurs when there is a failure either to empty or to store urine.</a:t>
            </a:r>
          </a:p>
          <a:p>
            <a:pPr lvl="1"/>
            <a:r>
              <a:rPr lang="en-US" sz="1800" b="1" dirty="0"/>
              <a:t>Urge Incontinence- </a:t>
            </a:r>
            <a:r>
              <a:rPr lang="en-US" sz="1800" dirty="0"/>
              <a:t>Most common form of incontinence in older adults.  The adult feels the urge to go but does not have enough time to get to the toilet.</a:t>
            </a:r>
          </a:p>
          <a:p>
            <a:pPr lvl="1"/>
            <a:r>
              <a:rPr lang="en-US" sz="1800" b="1" dirty="0"/>
              <a:t>Stress Incontinence </a:t>
            </a:r>
            <a:r>
              <a:rPr lang="en-US" sz="1800" dirty="0"/>
              <a:t>– Urine is expelled due to laughing, sneezing, or lifting.  The bladder outlet sphincter is incompetent or weak. This type of incontinence is more common in women and often the result of weak pelvic floor muscles.</a:t>
            </a:r>
          </a:p>
          <a:p>
            <a:pPr lvl="1"/>
            <a:r>
              <a:rPr lang="en-US" sz="1800" b="1" dirty="0"/>
              <a:t>Overflow Incontinence </a:t>
            </a:r>
            <a:r>
              <a:rPr lang="en-US" sz="1800" dirty="0"/>
              <a:t>– Caused by impaired bladder emptying and over distention of the bladder.  Due to the fact that the bladder doesn’t fully empty, the client experiences some “dribbling” of urine.</a:t>
            </a:r>
          </a:p>
          <a:p>
            <a:pPr lvl="1"/>
            <a:r>
              <a:rPr lang="en-US" sz="1800" b="1" dirty="0"/>
              <a:t>Functional Incontinence </a:t>
            </a:r>
            <a:r>
              <a:rPr lang="en-US" sz="1800" dirty="0"/>
              <a:t>– Results when the client is unable or unwilling to attend to the toileting needs.  The client may not be able to access the toilet, or unavailable caregivers, depression, other cognitive, physical, environmental factors prevent the client from getting to the toilet.</a:t>
            </a:r>
          </a:p>
        </p:txBody>
      </p:sp>
    </p:spTree>
    <p:extLst>
      <p:ext uri="{BB962C8B-B14F-4D97-AF65-F5344CB8AC3E}">
        <p14:creationId xmlns:p14="http://schemas.microsoft.com/office/powerpoint/2010/main" val="8501656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1430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787400"/>
            <a:ext cx="8915400" cy="5943600"/>
          </a:xfrm>
        </p:spPr>
        <p:txBody>
          <a:bodyPr/>
          <a:lstStyle/>
          <a:p>
            <a:r>
              <a:rPr lang="en-US" b="1" dirty="0"/>
              <a:t>Treatment of Urinary Incontinence </a:t>
            </a:r>
            <a:r>
              <a:rPr lang="en-US" dirty="0"/>
              <a:t>– Is typically based on the underlying cause.</a:t>
            </a:r>
          </a:p>
          <a:p>
            <a:pPr lvl="1"/>
            <a:r>
              <a:rPr lang="en-US" sz="1800" b="1" dirty="0"/>
              <a:t>Medications</a:t>
            </a:r>
            <a:r>
              <a:rPr lang="en-US" sz="1800" dirty="0"/>
              <a:t> may be used if there is an infection or abnormal bladder muscle contractions.</a:t>
            </a:r>
          </a:p>
          <a:p>
            <a:pPr lvl="1"/>
            <a:r>
              <a:rPr lang="en-US" sz="1800" b="1" dirty="0"/>
              <a:t>Surgical Intervention </a:t>
            </a:r>
            <a:r>
              <a:rPr lang="en-US" sz="1800" dirty="0"/>
              <a:t>is used to correct anatomical anomalies and remove any obstructions.</a:t>
            </a:r>
          </a:p>
          <a:p>
            <a:pPr lvl="1"/>
            <a:r>
              <a:rPr lang="en-US" sz="1800" b="1" dirty="0"/>
              <a:t>Behavioral Interventions </a:t>
            </a:r>
            <a:r>
              <a:rPr lang="en-US" sz="1800" dirty="0"/>
              <a:t>may be used in combination with medical or surgical interventions.  These techniques are most helpful with stress and urge incontinence.</a:t>
            </a:r>
          </a:p>
          <a:p>
            <a:pPr lvl="2"/>
            <a:r>
              <a:rPr lang="en-US" sz="1800" b="1" dirty="0"/>
              <a:t>Behavioral Interventions include</a:t>
            </a:r>
            <a:r>
              <a:rPr lang="en-US" sz="1800" dirty="0"/>
              <a:t>:</a:t>
            </a:r>
          </a:p>
          <a:p>
            <a:pPr lvl="3"/>
            <a:r>
              <a:rPr lang="en-US" sz="1800" dirty="0"/>
              <a:t>Bladder training/retraining</a:t>
            </a:r>
          </a:p>
          <a:p>
            <a:pPr lvl="3"/>
            <a:r>
              <a:rPr lang="en-US" sz="1800" dirty="0"/>
              <a:t>Habit training (timed voiding)</a:t>
            </a:r>
          </a:p>
          <a:p>
            <a:pPr lvl="3"/>
            <a:r>
              <a:rPr lang="en-US" sz="1800" dirty="0"/>
              <a:t>Prompted voiding (encourage the client to be aware of toileting needs and get assistance)</a:t>
            </a:r>
          </a:p>
          <a:p>
            <a:pPr lvl="3"/>
            <a:r>
              <a:rPr lang="en-US" sz="1800" dirty="0"/>
              <a:t>Pelvic Muscle Exercises – Also known as Kegel’s exercises.  The goal is to strengthen the pelvic floor.</a:t>
            </a:r>
          </a:p>
          <a:p>
            <a:pPr lvl="3"/>
            <a:endParaRPr lang="en-US" dirty="0"/>
          </a:p>
        </p:txBody>
      </p:sp>
    </p:spTree>
    <p:extLst>
      <p:ext uri="{BB962C8B-B14F-4D97-AF65-F5344CB8AC3E}">
        <p14:creationId xmlns:p14="http://schemas.microsoft.com/office/powerpoint/2010/main" val="1763453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11557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825500"/>
            <a:ext cx="8915400" cy="5867400"/>
          </a:xfrm>
        </p:spPr>
        <p:txBody>
          <a:bodyPr/>
          <a:lstStyle/>
          <a:p>
            <a:r>
              <a:rPr lang="en-US" sz="1600" b="1" dirty="0"/>
              <a:t>Constipation</a:t>
            </a:r>
            <a:r>
              <a:rPr lang="en-US" sz="1600" dirty="0"/>
              <a:t> – Bowel functioning is a common concern for older adults.  The concern is warranted as many changes to the GI System with age can cause issues with bowel elimination.</a:t>
            </a:r>
          </a:p>
          <a:p>
            <a:pPr lvl="1"/>
            <a:r>
              <a:rPr lang="en-US" b="1" dirty="0"/>
              <a:t>Causes of Constipation include</a:t>
            </a:r>
            <a:r>
              <a:rPr lang="en-US" dirty="0"/>
              <a:t>: Slowed transit time of food through the GI system, stool becomes harder and more difficult to pass as it lays in the GI tract longer, immobility, decreased activity, lack of fiber and water, and certain mediations.</a:t>
            </a:r>
          </a:p>
          <a:p>
            <a:pPr lvl="2"/>
            <a:r>
              <a:rPr lang="en-US" sz="1600" b="1" dirty="0"/>
              <a:t>Medications that can lead to constipation include:</a:t>
            </a:r>
          </a:p>
          <a:p>
            <a:pPr lvl="3"/>
            <a:r>
              <a:rPr lang="en-US" sz="1600" dirty="0"/>
              <a:t>Antacids</a:t>
            </a:r>
          </a:p>
          <a:p>
            <a:pPr lvl="3"/>
            <a:r>
              <a:rPr lang="en-US" sz="1600" dirty="0"/>
              <a:t>Iron Supplements</a:t>
            </a:r>
          </a:p>
          <a:p>
            <a:pPr lvl="3"/>
            <a:r>
              <a:rPr lang="en-US" sz="1600" dirty="0"/>
              <a:t>Laxatives</a:t>
            </a:r>
          </a:p>
          <a:p>
            <a:pPr lvl="3"/>
            <a:r>
              <a:rPr lang="en-US" sz="1600" dirty="0"/>
              <a:t>Narcotics</a:t>
            </a:r>
          </a:p>
          <a:p>
            <a:pPr lvl="3"/>
            <a:r>
              <a:rPr lang="en-US" sz="1600" dirty="0"/>
              <a:t>Some antidepressants</a:t>
            </a:r>
          </a:p>
          <a:p>
            <a:pPr lvl="3"/>
            <a:r>
              <a:rPr lang="en-US" sz="1600" dirty="0"/>
              <a:t>Diuretics</a:t>
            </a:r>
          </a:p>
          <a:p>
            <a:pPr lvl="3"/>
            <a:r>
              <a:rPr lang="en-US" sz="1600" dirty="0"/>
              <a:t>Calcium Channel Blockers</a:t>
            </a:r>
          </a:p>
          <a:p>
            <a:pPr lvl="3"/>
            <a:r>
              <a:rPr lang="en-US" sz="1600" dirty="0"/>
              <a:t>Anticonvulsants</a:t>
            </a:r>
          </a:p>
          <a:p>
            <a:pPr lvl="3"/>
            <a:r>
              <a:rPr lang="en-US" sz="1600" dirty="0"/>
              <a:t>Antispasmodics</a:t>
            </a:r>
          </a:p>
          <a:p>
            <a:pPr lvl="3"/>
            <a:endParaRPr lang="en-US" dirty="0"/>
          </a:p>
          <a:p>
            <a:pPr lvl="3"/>
            <a:endParaRPr lang="en-US" dirty="0"/>
          </a:p>
        </p:txBody>
      </p:sp>
    </p:spTree>
    <p:extLst>
      <p:ext uri="{BB962C8B-B14F-4D97-AF65-F5344CB8AC3E}">
        <p14:creationId xmlns:p14="http://schemas.microsoft.com/office/powerpoint/2010/main" val="25105507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3200"/>
            <a:ext cx="8911687" cy="11684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901700"/>
            <a:ext cx="8915400" cy="5009522"/>
          </a:xfrm>
        </p:spPr>
        <p:txBody>
          <a:bodyPr>
            <a:noAutofit/>
          </a:bodyPr>
          <a:lstStyle/>
          <a:p>
            <a:r>
              <a:rPr lang="en-US" b="1" dirty="0"/>
              <a:t>Alteration in Skin Integrity; </a:t>
            </a:r>
          </a:p>
          <a:p>
            <a:pPr lvl="1"/>
            <a:r>
              <a:rPr lang="en-US" sz="1800" dirty="0"/>
              <a:t>Pressure Ulcer -  any lesion caused by unrelieved pressure that results in damage to the underlying tissue.  Pressure ulcers are serious health problems which can lead to pain, extended hospital stays, further complications from infection, and in some cases even death.</a:t>
            </a:r>
          </a:p>
          <a:p>
            <a:pPr lvl="1"/>
            <a:r>
              <a:rPr lang="en-US" sz="1800" b="1" dirty="0"/>
              <a:t>Risk Factors</a:t>
            </a:r>
          </a:p>
          <a:p>
            <a:pPr lvl="2"/>
            <a:r>
              <a:rPr lang="en-US" sz="1800" b="1" dirty="0"/>
              <a:t>Physiological Risk Factors:</a:t>
            </a:r>
          </a:p>
          <a:p>
            <a:pPr lvl="3"/>
            <a:r>
              <a:rPr lang="en-US" sz="1800" dirty="0"/>
              <a:t>Aging Skin</a:t>
            </a:r>
          </a:p>
          <a:p>
            <a:pPr lvl="3"/>
            <a:r>
              <a:rPr lang="en-US" sz="1800" dirty="0"/>
              <a:t>Immobility</a:t>
            </a:r>
          </a:p>
          <a:p>
            <a:pPr lvl="3"/>
            <a:r>
              <a:rPr lang="en-US" sz="1800" dirty="0"/>
              <a:t>Malnutrition </a:t>
            </a:r>
          </a:p>
          <a:p>
            <a:pPr lvl="3"/>
            <a:endParaRPr lang="en-US" sz="1800" b="1" dirty="0"/>
          </a:p>
          <a:p>
            <a:pPr lvl="2"/>
            <a:r>
              <a:rPr lang="en-US" sz="1800" b="1" dirty="0"/>
              <a:t>Mechanical Risk Factors;</a:t>
            </a:r>
          </a:p>
          <a:p>
            <a:pPr lvl="3"/>
            <a:r>
              <a:rPr lang="en-US" sz="1800" dirty="0"/>
              <a:t>Pressure</a:t>
            </a:r>
          </a:p>
          <a:p>
            <a:pPr lvl="3"/>
            <a:r>
              <a:rPr lang="en-US" sz="1800" dirty="0"/>
              <a:t>Shearing</a:t>
            </a:r>
          </a:p>
          <a:p>
            <a:pPr lvl="3"/>
            <a:r>
              <a:rPr lang="en-US" sz="1800" dirty="0"/>
              <a:t>Friction</a:t>
            </a:r>
          </a:p>
        </p:txBody>
      </p:sp>
    </p:spTree>
    <p:extLst>
      <p:ext uri="{BB962C8B-B14F-4D97-AF65-F5344CB8AC3E}">
        <p14:creationId xmlns:p14="http://schemas.microsoft.com/office/powerpoint/2010/main" val="1688147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2400"/>
            <a:ext cx="8911687" cy="11430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838200"/>
            <a:ext cx="8915400" cy="5073022"/>
          </a:xfrm>
        </p:spPr>
        <p:txBody>
          <a:bodyPr>
            <a:noAutofit/>
          </a:bodyPr>
          <a:lstStyle/>
          <a:p>
            <a:r>
              <a:rPr lang="en-US" sz="2000" b="1" dirty="0"/>
              <a:t>Alteration in Skin Integrity: Pressure Ulcers (continued)</a:t>
            </a:r>
          </a:p>
          <a:p>
            <a:pPr lvl="1"/>
            <a:r>
              <a:rPr lang="en-US" sz="2000" b="1" dirty="0"/>
              <a:t>Staging -  </a:t>
            </a:r>
          </a:p>
          <a:p>
            <a:pPr lvl="2"/>
            <a:r>
              <a:rPr lang="en-US" sz="2000" b="1" dirty="0"/>
              <a:t>Stage I</a:t>
            </a:r>
            <a:r>
              <a:rPr lang="en-US" sz="2000" dirty="0"/>
              <a:t> – Non-blanchable erythema of intact skin.  The skin is reddened even in the absence of direct pressure.</a:t>
            </a:r>
          </a:p>
          <a:p>
            <a:pPr lvl="2"/>
            <a:r>
              <a:rPr lang="en-US" sz="2000" b="1" dirty="0"/>
              <a:t>Stage II </a:t>
            </a:r>
            <a:r>
              <a:rPr lang="en-US" sz="2000" dirty="0"/>
              <a:t>– Partial Thickness skin loss involving epidermis  or dermis.  The ulcer is superficial and manifests as an abrasion, blister, or shallow crater.</a:t>
            </a:r>
          </a:p>
          <a:p>
            <a:pPr lvl="2"/>
            <a:r>
              <a:rPr lang="en-US" sz="2000" b="1" dirty="0"/>
              <a:t>Stage III </a:t>
            </a:r>
            <a:r>
              <a:rPr lang="en-US" sz="2000" dirty="0"/>
              <a:t>– Full thickness skin loss involving damage to or necrosis of subcutaneous tissue  that may extend down to, but not through, the fibrous membrane covering the muscles.  The ulcer manifests clinically as a deep crater with or without undermining of adjacent tissue.</a:t>
            </a:r>
          </a:p>
          <a:p>
            <a:pPr lvl="2"/>
            <a:r>
              <a:rPr lang="en-US" sz="2000" b="1" dirty="0"/>
              <a:t>Stage IV </a:t>
            </a:r>
            <a:r>
              <a:rPr lang="en-US" sz="2000" dirty="0"/>
              <a:t>– Full thickness skin loss with extensive destruction, tissue necrosis, damage to muscle, bone, tendons.  Undermining and sinus tracts may also be present.</a:t>
            </a:r>
          </a:p>
        </p:txBody>
      </p:sp>
    </p:spTree>
    <p:extLst>
      <p:ext uri="{BB962C8B-B14F-4D97-AF65-F5344CB8AC3E}">
        <p14:creationId xmlns:p14="http://schemas.microsoft.com/office/powerpoint/2010/main" val="35850318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1600"/>
            <a:ext cx="8911687" cy="11430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812800"/>
            <a:ext cx="8915400" cy="5098422"/>
          </a:xfrm>
        </p:spPr>
        <p:txBody>
          <a:bodyPr>
            <a:noAutofit/>
          </a:bodyPr>
          <a:lstStyle/>
          <a:p>
            <a:r>
              <a:rPr lang="en-US" sz="2000" b="1" dirty="0"/>
              <a:t>Altered Skin Integrity (continued)</a:t>
            </a:r>
          </a:p>
          <a:p>
            <a:pPr lvl="1"/>
            <a:r>
              <a:rPr lang="en-US" sz="2000" b="1" dirty="0"/>
              <a:t>Treatment</a:t>
            </a:r>
            <a:r>
              <a:rPr lang="en-US" sz="2000" dirty="0"/>
              <a:t> – expensive and individualized. Any suspicion of a pressure ulcer should be reported ASAP to the RN or Physician.  Adequate nutrition is also very important.</a:t>
            </a:r>
          </a:p>
          <a:p>
            <a:pPr lvl="1"/>
            <a:r>
              <a:rPr lang="en-US" sz="2000" b="1" dirty="0"/>
              <a:t>Prevention</a:t>
            </a:r>
            <a:r>
              <a:rPr lang="en-US" sz="2000" dirty="0"/>
              <a:t> – </a:t>
            </a:r>
          </a:p>
          <a:p>
            <a:pPr lvl="2"/>
            <a:r>
              <a:rPr lang="en-US" sz="2000" dirty="0"/>
              <a:t>Assessment of Risk – (Braden Scale)</a:t>
            </a:r>
          </a:p>
          <a:p>
            <a:pPr lvl="2"/>
            <a:r>
              <a:rPr lang="en-US" sz="2000" dirty="0"/>
              <a:t>Reduce pressure</a:t>
            </a:r>
          </a:p>
          <a:p>
            <a:pPr lvl="2"/>
            <a:r>
              <a:rPr lang="en-US" sz="2000" dirty="0"/>
              <a:t>Prevent shearing/friction</a:t>
            </a:r>
          </a:p>
          <a:p>
            <a:pPr lvl="2"/>
            <a:r>
              <a:rPr lang="en-US" sz="2000" dirty="0"/>
              <a:t>Reposition Q 2 hours</a:t>
            </a:r>
          </a:p>
          <a:p>
            <a:pPr lvl="2"/>
            <a:r>
              <a:rPr lang="en-US" sz="2000" dirty="0"/>
              <a:t>Use of pressure relieving devices</a:t>
            </a:r>
          </a:p>
          <a:p>
            <a:pPr lvl="2"/>
            <a:r>
              <a:rPr lang="en-US" sz="2000" dirty="0"/>
              <a:t>Lift instead of pull </a:t>
            </a:r>
          </a:p>
          <a:p>
            <a:pPr lvl="2"/>
            <a:r>
              <a:rPr lang="en-US" sz="2000" dirty="0"/>
              <a:t>Proper chair positioning</a:t>
            </a:r>
          </a:p>
          <a:p>
            <a:pPr lvl="2"/>
            <a:r>
              <a:rPr lang="en-US" sz="2000" dirty="0"/>
              <a:t>Educate the client/caregivers</a:t>
            </a:r>
          </a:p>
        </p:txBody>
      </p:sp>
    </p:spTree>
    <p:extLst>
      <p:ext uri="{BB962C8B-B14F-4D97-AF65-F5344CB8AC3E}">
        <p14:creationId xmlns:p14="http://schemas.microsoft.com/office/powerpoint/2010/main" val="3451188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10922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825500"/>
            <a:ext cx="8915400" cy="6032500"/>
          </a:xfrm>
        </p:spPr>
        <p:txBody>
          <a:bodyPr/>
          <a:lstStyle/>
          <a:p>
            <a:r>
              <a:rPr lang="en-US" b="1" dirty="0"/>
              <a:t>Altered Nutritional Status </a:t>
            </a:r>
            <a:r>
              <a:rPr lang="en-US" dirty="0"/>
              <a:t>– Anorexia is a major cause of inadequate nutritional intake in older people.</a:t>
            </a:r>
          </a:p>
          <a:p>
            <a:pPr lvl="1"/>
            <a:r>
              <a:rPr lang="en-US" sz="1800" b="1" dirty="0"/>
              <a:t>Risk Factors </a:t>
            </a:r>
            <a:r>
              <a:rPr lang="en-US" sz="1800" dirty="0"/>
              <a:t>–</a:t>
            </a:r>
          </a:p>
          <a:p>
            <a:pPr lvl="2"/>
            <a:r>
              <a:rPr lang="en-US" sz="1800" dirty="0"/>
              <a:t>Poor Teeth/dentures</a:t>
            </a:r>
          </a:p>
          <a:p>
            <a:pPr lvl="2"/>
            <a:r>
              <a:rPr lang="en-US" sz="1800" dirty="0"/>
              <a:t>Immobility/sedentary lifestyle</a:t>
            </a:r>
          </a:p>
          <a:p>
            <a:pPr lvl="2"/>
            <a:r>
              <a:rPr lang="en-US" sz="1800" dirty="0"/>
              <a:t>Increased incidence or chronic illness</a:t>
            </a:r>
          </a:p>
          <a:p>
            <a:pPr lvl="2"/>
            <a:r>
              <a:rPr lang="en-US" sz="1800" dirty="0"/>
              <a:t>Changes in metabolism</a:t>
            </a:r>
          </a:p>
          <a:p>
            <a:pPr lvl="2"/>
            <a:r>
              <a:rPr lang="en-US" sz="1800" dirty="0"/>
              <a:t>Dementia – certain drugs known as Neuroleptics may cause a decrease in appetite.</a:t>
            </a:r>
          </a:p>
          <a:p>
            <a:pPr lvl="2"/>
            <a:r>
              <a:rPr lang="en-US" sz="1800" dirty="0"/>
              <a:t>Failure to thrive</a:t>
            </a:r>
          </a:p>
          <a:p>
            <a:pPr lvl="2"/>
            <a:r>
              <a:rPr lang="en-US" sz="1800" dirty="0"/>
              <a:t>Illness such as stroke (inability to swallow) Aspiration at risk for…</a:t>
            </a:r>
          </a:p>
          <a:p>
            <a:pPr lvl="3"/>
            <a:r>
              <a:rPr lang="en-US" sz="1800" b="1" dirty="0"/>
              <a:t>Assessment</a:t>
            </a:r>
            <a:r>
              <a:rPr lang="en-US" sz="1800" dirty="0"/>
              <a:t> – May be difficult for the nurse because many of the signs of malnutrition such as thin, dry hair are the same for the aging individual.  Probably the most reliable indicator of adequate nutritional intake is the serum albumin (3.5 - 5.5 g/dL).  Also, monitor the weight of the client over time.</a:t>
            </a:r>
          </a:p>
          <a:p>
            <a:pPr lvl="2"/>
            <a:endParaRPr lang="en-US" dirty="0"/>
          </a:p>
        </p:txBody>
      </p:sp>
    </p:spTree>
    <p:extLst>
      <p:ext uri="{BB962C8B-B14F-4D97-AF65-F5344CB8AC3E}">
        <p14:creationId xmlns:p14="http://schemas.microsoft.com/office/powerpoint/2010/main" val="22086225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0500"/>
            <a:ext cx="8911687" cy="10541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850900"/>
            <a:ext cx="8915400" cy="5651500"/>
          </a:xfrm>
        </p:spPr>
        <p:txBody>
          <a:bodyPr>
            <a:normAutofit/>
          </a:bodyPr>
          <a:lstStyle/>
          <a:p>
            <a:r>
              <a:rPr lang="en-US" sz="2000" b="1" dirty="0"/>
              <a:t>Sleep Pattern Disturbances </a:t>
            </a:r>
            <a:r>
              <a:rPr lang="en-US" sz="2000" dirty="0"/>
              <a:t>–</a:t>
            </a:r>
          </a:p>
          <a:p>
            <a:r>
              <a:rPr lang="en-US" sz="2000" b="1" dirty="0"/>
              <a:t>Age Related Changes in Sleep; </a:t>
            </a:r>
            <a:r>
              <a:rPr lang="en-US" sz="2000" dirty="0"/>
              <a:t>Aging people tend to sleep less than 8 hours per night.  Older people tend to have an inability to maintain sleep, and they have frequent and prolonged awakenings.  Sleep patterns can be disturbed by having to void. </a:t>
            </a:r>
          </a:p>
          <a:p>
            <a:r>
              <a:rPr lang="en-US" sz="2000" b="1" dirty="0"/>
              <a:t>Sleep Deprivation </a:t>
            </a:r>
            <a:r>
              <a:rPr lang="en-US" sz="2000" dirty="0"/>
              <a:t>is characterized by fatigue, eye problems, muscle tremors, muscle weakness, diminished coordination and attention span.</a:t>
            </a:r>
          </a:p>
          <a:p>
            <a:pPr lvl="1"/>
            <a:r>
              <a:rPr lang="en-US" sz="2000" b="1" dirty="0"/>
              <a:t>Normal Sleep Patterns </a:t>
            </a:r>
            <a:r>
              <a:rPr lang="en-US" sz="2000" dirty="0"/>
              <a:t>-  </a:t>
            </a:r>
          </a:p>
          <a:p>
            <a:pPr lvl="2"/>
            <a:r>
              <a:rPr lang="en-US" sz="2000" b="1" dirty="0"/>
              <a:t>There are two types of sleep;</a:t>
            </a:r>
          </a:p>
          <a:p>
            <a:pPr lvl="3"/>
            <a:r>
              <a:rPr lang="en-US" sz="2000" b="1" dirty="0"/>
              <a:t>Rapid Eye Movement (REM)</a:t>
            </a:r>
          </a:p>
          <a:p>
            <a:pPr lvl="3"/>
            <a:r>
              <a:rPr lang="en-US" sz="2000" b="1" dirty="0"/>
              <a:t>Non-Rapid Eye Movement (NREM)</a:t>
            </a:r>
          </a:p>
          <a:p>
            <a:pPr lvl="4"/>
            <a:r>
              <a:rPr lang="en-US" sz="2000" dirty="0"/>
              <a:t>The Sleep Cycle has Four Stages Of NREM and One Stage REM.  The REM Stage is the deepest sleep and is essential for a good night sleep.</a:t>
            </a:r>
          </a:p>
          <a:p>
            <a:pPr lvl="4"/>
            <a:endParaRPr lang="en-US" dirty="0"/>
          </a:p>
          <a:p>
            <a:pPr lvl="4"/>
            <a:endParaRPr lang="en-US" dirty="0"/>
          </a:p>
          <a:p>
            <a:pPr lvl="3"/>
            <a:endParaRPr lang="en-US" dirty="0"/>
          </a:p>
        </p:txBody>
      </p:sp>
    </p:spTree>
    <p:extLst>
      <p:ext uri="{BB962C8B-B14F-4D97-AF65-F5344CB8AC3E}">
        <p14:creationId xmlns:p14="http://schemas.microsoft.com/office/powerpoint/2010/main" val="115096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905000"/>
            <a:ext cx="8915400" cy="4006222"/>
          </a:xfrm>
        </p:spPr>
        <p:txBody>
          <a:bodyPr/>
          <a:lstStyle/>
          <a:p>
            <a:r>
              <a:rPr lang="en-US" b="1" dirty="0"/>
              <a:t>Congestive Heart Failure (CHF)</a:t>
            </a:r>
            <a:r>
              <a:rPr lang="en-US" dirty="0"/>
              <a:t>–</a:t>
            </a:r>
          </a:p>
          <a:p>
            <a:pPr lvl="1"/>
            <a:r>
              <a:rPr lang="en-US" sz="2000" b="1" dirty="0"/>
              <a:t>The inability of the heart to pump blood to meet the metabolic demands of the body.</a:t>
            </a:r>
          </a:p>
          <a:p>
            <a:pPr lvl="1"/>
            <a:r>
              <a:rPr lang="en-US" sz="2000" b="1" dirty="0"/>
              <a:t>Common causes of CHF in older adults includes; hypertension, heart valve calcification, MI, CAD, cardiac hypertrophy, arrhythmias, thyroid disease, and anemia.  An acute episode of CHF can be brought on by treatment for other conditions, overaggressive IV fluid replacement (too much fluid, too fast), and medications such as beta-blockers.  The symptoms of dyspnea and frequent nighttime wakening often lead to fatigue and decreased activity.</a:t>
            </a:r>
          </a:p>
        </p:txBody>
      </p:sp>
    </p:spTree>
    <p:extLst>
      <p:ext uri="{BB962C8B-B14F-4D97-AF65-F5344CB8AC3E}">
        <p14:creationId xmlns:p14="http://schemas.microsoft.com/office/powerpoint/2010/main" val="3652784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10795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812800"/>
            <a:ext cx="8915400" cy="5098422"/>
          </a:xfrm>
        </p:spPr>
        <p:txBody>
          <a:bodyPr>
            <a:noAutofit/>
          </a:bodyPr>
          <a:lstStyle/>
          <a:p>
            <a:r>
              <a:rPr lang="en-US" sz="1600" b="1" dirty="0"/>
              <a:t>Sleep Disorders –</a:t>
            </a:r>
          </a:p>
          <a:p>
            <a:pPr lvl="1"/>
            <a:r>
              <a:rPr lang="en-US" b="1" dirty="0"/>
              <a:t>Sleep Apnea </a:t>
            </a:r>
            <a:r>
              <a:rPr lang="en-US" dirty="0"/>
              <a:t>– A medical condition in which breathing stops for 10 seconds or longer numerous times throughout the night. </a:t>
            </a:r>
          </a:p>
          <a:p>
            <a:pPr lvl="2"/>
            <a:r>
              <a:rPr lang="en-US" sz="1600" b="1" dirty="0"/>
              <a:t>Two types of Sleep Apnea;</a:t>
            </a:r>
          </a:p>
          <a:p>
            <a:pPr lvl="3"/>
            <a:r>
              <a:rPr lang="en-US" sz="1600" b="1" dirty="0"/>
              <a:t>Central Sleep Apnea;  </a:t>
            </a:r>
            <a:r>
              <a:rPr lang="en-US" sz="1600" dirty="0"/>
              <a:t>Caused by a defect in the CNS that affects the diaphragm.</a:t>
            </a:r>
          </a:p>
          <a:p>
            <a:pPr lvl="3"/>
            <a:r>
              <a:rPr lang="en-US" sz="1600" b="1" dirty="0"/>
              <a:t>Obstructive Sleep Apnea </a:t>
            </a:r>
            <a:r>
              <a:rPr lang="en-US" sz="1600" dirty="0"/>
              <a:t>– is caused by an obstruction in the upper airway that impedes airflow.</a:t>
            </a:r>
          </a:p>
          <a:p>
            <a:pPr lvl="4"/>
            <a:r>
              <a:rPr lang="en-US" sz="1600" dirty="0"/>
              <a:t>Untreated sleep apnea is associated with cognitive decline, cardiac disease, stroke, and decreased quality of life.  Death can result because of the effect on the cardiovascular and respiratory system.   Nightshift personell are usually the first ones to notice sleep apnea in a client.</a:t>
            </a:r>
          </a:p>
          <a:p>
            <a:pPr lvl="4"/>
            <a:r>
              <a:rPr lang="en-US" sz="1600" b="1" dirty="0"/>
              <a:t>Treatment for Sleep Apnea</a:t>
            </a:r>
          </a:p>
          <a:p>
            <a:pPr lvl="5"/>
            <a:r>
              <a:rPr lang="en-US" sz="1600" dirty="0"/>
              <a:t>Weight reduction</a:t>
            </a:r>
          </a:p>
          <a:p>
            <a:pPr lvl="5"/>
            <a:r>
              <a:rPr lang="en-US" sz="1600" dirty="0"/>
              <a:t>CPAP (Continuous Positive Airway Pressure) Machine</a:t>
            </a:r>
          </a:p>
          <a:p>
            <a:pPr lvl="5"/>
            <a:r>
              <a:rPr lang="en-US" sz="1600" dirty="0"/>
              <a:t>Oxygen</a:t>
            </a:r>
          </a:p>
          <a:p>
            <a:pPr lvl="5"/>
            <a:r>
              <a:rPr lang="en-US" sz="1600" dirty="0"/>
              <a:t>Surgery</a:t>
            </a:r>
          </a:p>
        </p:txBody>
      </p:sp>
    </p:spTree>
    <p:extLst>
      <p:ext uri="{BB962C8B-B14F-4D97-AF65-F5344CB8AC3E}">
        <p14:creationId xmlns:p14="http://schemas.microsoft.com/office/powerpoint/2010/main" val="30877832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990600"/>
          </a:xfrm>
        </p:spPr>
        <p:txBody>
          <a:bodyPr>
            <a:normAutofit fontScale="90000"/>
          </a:bodyPr>
          <a:lstStyle/>
          <a:p>
            <a:r>
              <a:rPr lang="en-US" dirty="0"/>
              <a:t>Common Clinical Problems: Physiological</a:t>
            </a:r>
          </a:p>
        </p:txBody>
      </p:sp>
      <p:sp>
        <p:nvSpPr>
          <p:cNvPr id="3" name="Content Placeholder 2"/>
          <p:cNvSpPr>
            <a:spLocks noGrp="1"/>
          </p:cNvSpPr>
          <p:nvPr>
            <p:ph idx="1"/>
          </p:nvPr>
        </p:nvSpPr>
        <p:spPr>
          <a:xfrm>
            <a:off x="2589212" y="927100"/>
            <a:ext cx="8915400" cy="4984122"/>
          </a:xfrm>
        </p:spPr>
        <p:txBody>
          <a:bodyPr>
            <a:normAutofit lnSpcReduction="10000"/>
          </a:bodyPr>
          <a:lstStyle/>
          <a:p>
            <a:r>
              <a:rPr lang="en-US" b="1" dirty="0"/>
              <a:t>Sleep Pattern Disorders </a:t>
            </a:r>
            <a:r>
              <a:rPr lang="en-US" dirty="0"/>
              <a:t>(continued)</a:t>
            </a:r>
          </a:p>
          <a:p>
            <a:pPr lvl="1"/>
            <a:r>
              <a:rPr lang="en-US" sz="1800" b="1" dirty="0"/>
              <a:t>Sundown Syndrome </a:t>
            </a:r>
            <a:r>
              <a:rPr lang="en-US" sz="1800" dirty="0"/>
              <a:t>–</a:t>
            </a:r>
          </a:p>
          <a:p>
            <a:pPr lvl="2"/>
            <a:r>
              <a:rPr lang="en-US" sz="1800" dirty="0"/>
              <a:t>The appearance or exacerbation of symptoms of confusion associated with the late afternoon or evening hours.  Marked by behaviors of agitation, restlessness, confusion, wandering, screaming.</a:t>
            </a:r>
          </a:p>
          <a:p>
            <a:pPr lvl="2"/>
            <a:r>
              <a:rPr lang="en-US" sz="1800" b="1" dirty="0"/>
              <a:t>Nursing Interventions;</a:t>
            </a:r>
          </a:p>
          <a:p>
            <a:pPr lvl="3"/>
            <a:r>
              <a:rPr lang="en-US" sz="1800" dirty="0"/>
              <a:t>Medications (avoid if possible), back rub, a snack, warm milk, assist with toileting, an extra blanket, socks, reposition.</a:t>
            </a:r>
          </a:p>
          <a:p>
            <a:pPr lvl="3"/>
            <a:r>
              <a:rPr lang="en-US" sz="1800" b="1" dirty="0"/>
              <a:t>Risk Factors;</a:t>
            </a:r>
          </a:p>
          <a:p>
            <a:pPr lvl="4"/>
            <a:r>
              <a:rPr lang="en-US" sz="1800" dirty="0"/>
              <a:t>Impaired mental status</a:t>
            </a:r>
          </a:p>
          <a:p>
            <a:pPr lvl="4"/>
            <a:r>
              <a:rPr lang="en-US" sz="1800" dirty="0"/>
              <a:t>Dehydration</a:t>
            </a:r>
          </a:p>
          <a:p>
            <a:pPr lvl="4"/>
            <a:r>
              <a:rPr lang="en-US" sz="1800" dirty="0"/>
              <a:t>Being Awoken frequently throughout the night</a:t>
            </a:r>
          </a:p>
          <a:p>
            <a:pPr lvl="4"/>
            <a:r>
              <a:rPr lang="en-US" sz="1800" dirty="0"/>
              <a:t>Recent relocation to a new room</a:t>
            </a:r>
          </a:p>
          <a:p>
            <a:pPr lvl="5"/>
            <a:endParaRPr lang="en-US" dirty="0"/>
          </a:p>
        </p:txBody>
      </p:sp>
    </p:spTree>
    <p:extLst>
      <p:ext uri="{BB962C8B-B14F-4D97-AF65-F5344CB8AC3E}">
        <p14:creationId xmlns:p14="http://schemas.microsoft.com/office/powerpoint/2010/main" val="39313698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Clinical Problems: Physiological</a:t>
            </a:r>
          </a:p>
        </p:txBody>
      </p:sp>
      <p:sp>
        <p:nvSpPr>
          <p:cNvPr id="3" name="Content Placeholder 2"/>
          <p:cNvSpPr>
            <a:spLocks noGrp="1"/>
          </p:cNvSpPr>
          <p:nvPr>
            <p:ph idx="1"/>
          </p:nvPr>
        </p:nvSpPr>
        <p:spPr>
          <a:xfrm>
            <a:off x="2589212" y="1905000"/>
            <a:ext cx="8915400" cy="4953000"/>
          </a:xfrm>
        </p:spPr>
        <p:txBody>
          <a:bodyPr/>
          <a:lstStyle/>
          <a:p>
            <a:r>
              <a:rPr lang="en-US" b="1" dirty="0"/>
              <a:t>Iatrogenic Disorders –</a:t>
            </a:r>
          </a:p>
          <a:p>
            <a:pPr lvl="1"/>
            <a:r>
              <a:rPr lang="en-US" sz="1800" dirty="0"/>
              <a:t>Are disorders that a person acquires as a result of receiving treatment by a physician, nurse, or other member of the health care team.   Iatrogenesis can also occur if a client does not receive treatment when it is indicated or receives incorrect treatment.</a:t>
            </a:r>
          </a:p>
          <a:p>
            <a:pPr lvl="2"/>
            <a:r>
              <a:rPr lang="en-US" sz="1800" b="1" dirty="0"/>
              <a:t>Iatrogenic Disorders</a:t>
            </a:r>
          </a:p>
          <a:p>
            <a:pPr lvl="3"/>
            <a:r>
              <a:rPr lang="en-US" sz="1800" dirty="0"/>
              <a:t>Immobility, falls, incontinence, malnutrition, pressure ulcers, sleep disturbances.</a:t>
            </a:r>
          </a:p>
          <a:p>
            <a:pPr lvl="4"/>
            <a:r>
              <a:rPr lang="en-US" sz="1800" dirty="0"/>
              <a:t>Common Causes of Iatrogenesis in acute care is misuse or overuse of drugs, immobilization, nosocomial infection, malnutrition and dehydration.</a:t>
            </a:r>
          </a:p>
          <a:p>
            <a:pPr lvl="4"/>
            <a:r>
              <a:rPr lang="en-US" sz="1800" dirty="0"/>
              <a:t>Iatrogeneic Disorders often lead to a vicious cycle in which one disorder quickly leads to another.  See example page 264 </a:t>
            </a:r>
            <a:r>
              <a:rPr lang="en-US" sz="1800"/>
              <a:t>Anderson 2020</a:t>
            </a:r>
            <a:endParaRPr lang="en-US" sz="1800" dirty="0"/>
          </a:p>
          <a:p>
            <a:pPr lvl="4"/>
            <a:endParaRPr lang="en-US" dirty="0"/>
          </a:p>
        </p:txBody>
      </p:sp>
    </p:spTree>
    <p:extLst>
      <p:ext uri="{BB962C8B-B14F-4D97-AF65-F5344CB8AC3E}">
        <p14:creationId xmlns:p14="http://schemas.microsoft.com/office/powerpoint/2010/main" val="4105514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3200"/>
            <a:ext cx="8911687" cy="635000"/>
          </a:xfrm>
        </p:spPr>
        <p:txBody>
          <a:bodyPr>
            <a:normAutofit fontScale="90000"/>
          </a:bodyPr>
          <a:lstStyle/>
          <a:p>
            <a:r>
              <a:rPr lang="en-US" dirty="0"/>
              <a:t>Psychological Assessment</a:t>
            </a:r>
          </a:p>
        </p:txBody>
      </p:sp>
      <p:sp>
        <p:nvSpPr>
          <p:cNvPr id="3" name="Content Placeholder 2"/>
          <p:cNvSpPr>
            <a:spLocks noGrp="1"/>
          </p:cNvSpPr>
          <p:nvPr>
            <p:ph idx="1"/>
          </p:nvPr>
        </p:nvSpPr>
        <p:spPr>
          <a:xfrm>
            <a:off x="2589212" y="838200"/>
            <a:ext cx="8915400" cy="5816600"/>
          </a:xfrm>
        </p:spPr>
        <p:txBody>
          <a:bodyPr>
            <a:normAutofit/>
          </a:bodyPr>
          <a:lstStyle/>
          <a:p>
            <a:r>
              <a:rPr lang="en-US" dirty="0"/>
              <a:t>A </a:t>
            </a:r>
            <a:r>
              <a:rPr lang="en-US" b="1" dirty="0"/>
              <a:t>psychological assessment </a:t>
            </a:r>
            <a:r>
              <a:rPr lang="en-US" dirty="0"/>
              <a:t>is an essential tool in determining the mental health status of an older client.</a:t>
            </a:r>
          </a:p>
          <a:p>
            <a:r>
              <a:rPr lang="en-US" b="1" dirty="0"/>
              <a:t>Mental Health </a:t>
            </a:r>
            <a:r>
              <a:rPr lang="en-US" dirty="0"/>
              <a:t>– the absence of identifiable disease.  Although it is difficult to identify wellness in mental health, some characteristics have been described by psychologists, nurses, and physicians and are included in the following list;</a:t>
            </a:r>
          </a:p>
          <a:p>
            <a:pPr lvl="2"/>
            <a:r>
              <a:rPr lang="en-US" dirty="0"/>
              <a:t>A clear meaning and purpose in life.</a:t>
            </a:r>
          </a:p>
          <a:p>
            <a:pPr lvl="2"/>
            <a:r>
              <a:rPr lang="en-US" dirty="0"/>
              <a:t>A strong reality orientation.</a:t>
            </a:r>
          </a:p>
          <a:p>
            <a:pPr lvl="2"/>
            <a:r>
              <a:rPr lang="en-US" dirty="0"/>
              <a:t>An ability to cope creatively with life’s situations.</a:t>
            </a:r>
          </a:p>
          <a:p>
            <a:pPr lvl="2"/>
            <a:r>
              <a:rPr lang="en-US" dirty="0"/>
              <a:t>A capability for open, creative relationships.</a:t>
            </a:r>
          </a:p>
          <a:p>
            <a:pPr lvl="1"/>
            <a:r>
              <a:rPr lang="en-US" dirty="0"/>
              <a:t>Most people have either short-term or long-term psychological disorders at intervals throughout their lives;</a:t>
            </a:r>
          </a:p>
          <a:p>
            <a:pPr lvl="2"/>
            <a:r>
              <a:rPr lang="en-US" dirty="0"/>
              <a:t>Examples: Greif over a close loved one, Post Traumatic stress disorder (PTSD), an eating disorder.</a:t>
            </a:r>
          </a:p>
          <a:p>
            <a:pPr lvl="1"/>
            <a:r>
              <a:rPr lang="en-US" b="1" dirty="0"/>
              <a:t>Enmeshment</a:t>
            </a:r>
            <a:r>
              <a:rPr lang="en-US" dirty="0"/>
              <a:t> is a term used by some family therapists to describe interactions between family members that keep them dependent on each other.</a:t>
            </a:r>
          </a:p>
          <a:p>
            <a:pPr lvl="1"/>
            <a:r>
              <a:rPr lang="en-US" dirty="0"/>
              <a:t>Mental Health is NOT a product of good nurturing or of a life of positive experiences.  </a:t>
            </a:r>
          </a:p>
          <a:p>
            <a:pPr lvl="1"/>
            <a:endParaRPr lang="en-US" dirty="0"/>
          </a:p>
          <a:p>
            <a:endParaRPr lang="en-US" dirty="0"/>
          </a:p>
        </p:txBody>
      </p:sp>
    </p:spTree>
    <p:extLst>
      <p:ext uri="{BB962C8B-B14F-4D97-AF65-F5344CB8AC3E}">
        <p14:creationId xmlns:p14="http://schemas.microsoft.com/office/powerpoint/2010/main" val="20046046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58800"/>
            <a:ext cx="8911687" cy="1333500"/>
          </a:xfrm>
        </p:spPr>
        <p:txBody>
          <a:bodyPr>
            <a:normAutofit fontScale="90000"/>
          </a:bodyPr>
          <a:lstStyle/>
          <a:p>
            <a:r>
              <a:rPr lang="en-US" dirty="0"/>
              <a:t>An approach to mental health is to define the traits of the mentally healthy personality.</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0900" y="1892300"/>
            <a:ext cx="5748866" cy="4451350"/>
          </a:xfrm>
        </p:spPr>
      </p:pic>
      <p:sp>
        <p:nvSpPr>
          <p:cNvPr id="5" name="Rectangle 4"/>
          <p:cNvSpPr/>
          <p:nvPr/>
        </p:nvSpPr>
        <p:spPr>
          <a:xfrm>
            <a:off x="2324100" y="2690336"/>
            <a:ext cx="3060700" cy="3416320"/>
          </a:xfrm>
          <a:prstGeom prst="rect">
            <a:avLst/>
          </a:prstGeom>
        </p:spPr>
        <p:txBody>
          <a:bodyPr wrap="square">
            <a:spAutoFit/>
          </a:bodyPr>
          <a:lstStyle/>
          <a:p>
            <a:pPr lvl="1"/>
            <a:r>
              <a:rPr lang="en-US" dirty="0"/>
              <a:t>Practitioners use terms that have been formulated by theorists to describe and discuss psychological problems.  Words such as </a:t>
            </a:r>
            <a:r>
              <a:rPr lang="en-US" i="1" dirty="0"/>
              <a:t>id, ego, </a:t>
            </a:r>
            <a:r>
              <a:rPr lang="en-US" dirty="0"/>
              <a:t>and </a:t>
            </a:r>
            <a:r>
              <a:rPr lang="en-US" i="1" dirty="0"/>
              <a:t>superego</a:t>
            </a:r>
            <a:r>
              <a:rPr lang="en-US" dirty="0"/>
              <a:t> are used by therapists who base their practice on </a:t>
            </a:r>
            <a:r>
              <a:rPr lang="en-US" i="1" dirty="0"/>
              <a:t>Freud’s Theory</a:t>
            </a:r>
            <a:r>
              <a:rPr lang="en-US" dirty="0"/>
              <a:t>.</a:t>
            </a:r>
          </a:p>
        </p:txBody>
      </p:sp>
    </p:spTree>
    <p:extLst>
      <p:ext uri="{BB962C8B-B14F-4D97-AF65-F5344CB8AC3E}">
        <p14:creationId xmlns:p14="http://schemas.microsoft.com/office/powerpoint/2010/main" val="3324984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30200"/>
            <a:ext cx="8911687" cy="850900"/>
          </a:xfrm>
        </p:spPr>
        <p:txBody>
          <a:bodyPr/>
          <a:lstStyle/>
          <a:p>
            <a:r>
              <a:rPr lang="en-US" dirty="0"/>
              <a:t>Psychological Assessment</a:t>
            </a:r>
          </a:p>
        </p:txBody>
      </p:sp>
      <p:sp>
        <p:nvSpPr>
          <p:cNvPr id="3" name="Content Placeholder 2"/>
          <p:cNvSpPr>
            <a:spLocks noGrp="1"/>
          </p:cNvSpPr>
          <p:nvPr>
            <p:ph idx="1"/>
          </p:nvPr>
        </p:nvSpPr>
        <p:spPr>
          <a:xfrm>
            <a:off x="2589212" y="1181100"/>
            <a:ext cx="8915400" cy="5473700"/>
          </a:xfrm>
        </p:spPr>
        <p:txBody>
          <a:bodyPr>
            <a:normAutofit fontScale="85000" lnSpcReduction="10000"/>
          </a:bodyPr>
          <a:lstStyle/>
          <a:p>
            <a:pPr>
              <a:buFont typeface="Wingdings" panose="05000000000000000000" pitchFamily="2" charset="2"/>
              <a:buChar char="§"/>
            </a:pPr>
            <a:r>
              <a:rPr lang="en-US" sz="1900" b="1" dirty="0"/>
              <a:t>Memory – Two Categories; </a:t>
            </a:r>
          </a:p>
          <a:p>
            <a:pPr lvl="1">
              <a:buFont typeface="Wingdings" panose="05000000000000000000" pitchFamily="2" charset="2"/>
              <a:buChar char="§"/>
            </a:pPr>
            <a:r>
              <a:rPr lang="en-US" sz="1900" b="1" dirty="0"/>
              <a:t>Short-term (STM); </a:t>
            </a:r>
            <a:r>
              <a:rPr lang="en-US" sz="1900" dirty="0"/>
              <a:t>Unable to recall today’s events.  “Where is my room?” “When do we eat?”</a:t>
            </a:r>
          </a:p>
          <a:p>
            <a:pPr lvl="1">
              <a:buFont typeface="Wingdings" panose="05000000000000000000" pitchFamily="2" charset="2"/>
              <a:buChar char="§"/>
            </a:pPr>
            <a:r>
              <a:rPr lang="en-US" sz="1900" b="1" dirty="0"/>
              <a:t>Long-term (LTM); </a:t>
            </a:r>
            <a:r>
              <a:rPr lang="en-US" sz="1900" dirty="0"/>
              <a:t>May be rooted in belief rather than fact. </a:t>
            </a:r>
          </a:p>
          <a:p>
            <a:pPr lvl="2">
              <a:buFont typeface="Wingdings" panose="05000000000000000000" pitchFamily="2" charset="2"/>
              <a:buChar char="§"/>
            </a:pPr>
            <a:r>
              <a:rPr lang="en-US" sz="1900" dirty="0"/>
              <a:t>Screening for memory impairment is a very important part of the psychological assessment.</a:t>
            </a:r>
          </a:p>
          <a:p>
            <a:pPr lvl="2">
              <a:buFont typeface="Wingdings" panose="05000000000000000000" pitchFamily="2" charset="2"/>
              <a:buChar char="§"/>
            </a:pPr>
            <a:r>
              <a:rPr lang="en-US" sz="1900" dirty="0"/>
              <a:t>The first symptom of Alzheimer’s Disease is the loss of STM.  A stroke may also impair memory function. Memory loss due to a stroke will depend on the location of the stroke.  STM also may be affected due to depression.  </a:t>
            </a:r>
          </a:p>
          <a:p>
            <a:endParaRPr lang="en-US" sz="1900" dirty="0"/>
          </a:p>
          <a:p>
            <a:r>
              <a:rPr lang="en-US" sz="1900" b="1" dirty="0"/>
              <a:t>Cognition</a:t>
            </a:r>
            <a:r>
              <a:rPr lang="en-US" sz="1900" dirty="0"/>
              <a:t> – Metal Activity concerned with processing information. </a:t>
            </a:r>
          </a:p>
          <a:p>
            <a:pPr lvl="1"/>
            <a:r>
              <a:rPr lang="en-US" sz="1900" dirty="0"/>
              <a:t>This process is complicated and requires many areas of functioning.</a:t>
            </a:r>
          </a:p>
          <a:p>
            <a:pPr lvl="1"/>
            <a:r>
              <a:rPr lang="en-US" sz="1900" dirty="0"/>
              <a:t>Refers to a broad range of mental behaviors;</a:t>
            </a:r>
          </a:p>
          <a:p>
            <a:pPr lvl="2"/>
            <a:r>
              <a:rPr lang="en-US" sz="1900" dirty="0"/>
              <a:t>Awareness</a:t>
            </a:r>
          </a:p>
          <a:p>
            <a:pPr lvl="2"/>
            <a:r>
              <a:rPr lang="en-US" sz="1900" dirty="0"/>
              <a:t>Thinking</a:t>
            </a:r>
          </a:p>
          <a:p>
            <a:pPr lvl="2"/>
            <a:r>
              <a:rPr lang="en-US" sz="1900" dirty="0"/>
              <a:t>Reasoning </a:t>
            </a:r>
          </a:p>
          <a:p>
            <a:pPr lvl="2"/>
            <a:r>
              <a:rPr lang="en-US" sz="1900" dirty="0"/>
              <a:t>Judgment</a:t>
            </a:r>
          </a:p>
          <a:p>
            <a:pPr marL="1371600" lvl="3" indent="0">
              <a:buNone/>
            </a:pPr>
            <a:endParaRPr lang="en-US" dirty="0"/>
          </a:p>
          <a:p>
            <a:pPr lvl="2"/>
            <a:endParaRPr lang="en-US" dirty="0"/>
          </a:p>
        </p:txBody>
      </p:sp>
    </p:spTree>
    <p:extLst>
      <p:ext uri="{BB962C8B-B14F-4D97-AF65-F5344CB8AC3E}">
        <p14:creationId xmlns:p14="http://schemas.microsoft.com/office/powerpoint/2010/main" val="16896025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8900"/>
            <a:ext cx="8911687" cy="698500"/>
          </a:xfrm>
        </p:spPr>
        <p:txBody>
          <a:bodyPr>
            <a:normAutofit fontScale="90000"/>
          </a:bodyPr>
          <a:lstStyle/>
          <a:p>
            <a:r>
              <a:rPr lang="en-US" dirty="0"/>
              <a:t>Psychological Assessment</a:t>
            </a:r>
            <a:br>
              <a:rPr lang="en-US" dirty="0"/>
            </a:br>
            <a:endParaRPr lang="en-US" dirty="0"/>
          </a:p>
        </p:txBody>
      </p:sp>
      <p:sp>
        <p:nvSpPr>
          <p:cNvPr id="3" name="Content Placeholder 2"/>
          <p:cNvSpPr>
            <a:spLocks noGrp="1"/>
          </p:cNvSpPr>
          <p:nvPr>
            <p:ph idx="1"/>
          </p:nvPr>
        </p:nvSpPr>
        <p:spPr>
          <a:xfrm>
            <a:off x="2589212" y="787400"/>
            <a:ext cx="8915400" cy="5123822"/>
          </a:xfrm>
        </p:spPr>
        <p:txBody>
          <a:bodyPr>
            <a:noAutofit/>
          </a:bodyPr>
          <a:lstStyle/>
          <a:p>
            <a:r>
              <a:rPr lang="en-US" b="1" dirty="0"/>
              <a:t>Perception</a:t>
            </a:r>
            <a:r>
              <a:rPr lang="en-US" dirty="0"/>
              <a:t> – Psychologists believe that all behavior depends on how one sees oneself, the situation one is in, and the interaction between the two.</a:t>
            </a:r>
          </a:p>
          <a:p>
            <a:pPr lvl="1"/>
            <a:r>
              <a:rPr lang="en-US" sz="1800" dirty="0"/>
              <a:t>Behaviors change as one becomes aware of details in their surroundings.</a:t>
            </a:r>
          </a:p>
          <a:p>
            <a:pPr lvl="2"/>
            <a:r>
              <a:rPr lang="en-US" sz="1800" dirty="0"/>
              <a:t>Learning, problem solving remembering and forgetting all are part of one’s awareness of the environment.</a:t>
            </a:r>
          </a:p>
          <a:p>
            <a:pPr lvl="2"/>
            <a:r>
              <a:rPr lang="en-US" sz="1800" b="1" dirty="0"/>
              <a:t>Effective communication </a:t>
            </a:r>
            <a:r>
              <a:rPr lang="en-US" sz="1800" dirty="0"/>
              <a:t>with an older person depends on the nurse’s ability to understand the perceptual world of that person.</a:t>
            </a:r>
          </a:p>
          <a:p>
            <a:pPr lvl="3"/>
            <a:r>
              <a:rPr lang="en-US" sz="1800" b="1" dirty="0"/>
              <a:t>The first step </a:t>
            </a:r>
            <a:r>
              <a:rPr lang="en-US" sz="1800" dirty="0"/>
              <a:t>in forming a perception is the ability to use the five senses to collect information about the environment.</a:t>
            </a:r>
          </a:p>
          <a:p>
            <a:pPr lvl="3"/>
            <a:r>
              <a:rPr lang="en-US" sz="1800" b="1" dirty="0"/>
              <a:t>The second step </a:t>
            </a:r>
            <a:r>
              <a:rPr lang="en-US" sz="1800" dirty="0"/>
              <a:t>in forming a perception involves an emotional component. Take information from the environment and form an opinion.</a:t>
            </a:r>
          </a:p>
          <a:p>
            <a:pPr lvl="4"/>
            <a:r>
              <a:rPr lang="en-US" sz="1800" b="1" dirty="0"/>
              <a:t>Perceptual distortions </a:t>
            </a:r>
            <a:r>
              <a:rPr lang="en-US" sz="1800" dirty="0"/>
              <a:t>are also known as hallucination and delusional thinking.  Although, both may indicate some form of psychiatric illness in younger individuals, perceptual distortions are common in clients with dementia.</a:t>
            </a:r>
          </a:p>
        </p:txBody>
      </p:sp>
    </p:spTree>
    <p:extLst>
      <p:ext uri="{BB962C8B-B14F-4D97-AF65-F5344CB8AC3E}">
        <p14:creationId xmlns:p14="http://schemas.microsoft.com/office/powerpoint/2010/main" val="25623116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660400"/>
          </a:xfrm>
        </p:spPr>
        <p:txBody>
          <a:bodyPr/>
          <a:lstStyle/>
          <a:p>
            <a:r>
              <a:rPr lang="en-US" dirty="0"/>
              <a:t>Psychological Assessment</a:t>
            </a:r>
          </a:p>
        </p:txBody>
      </p:sp>
      <p:sp>
        <p:nvSpPr>
          <p:cNvPr id="3" name="Content Placeholder 2"/>
          <p:cNvSpPr>
            <a:spLocks noGrp="1"/>
          </p:cNvSpPr>
          <p:nvPr>
            <p:ph idx="1"/>
          </p:nvPr>
        </p:nvSpPr>
        <p:spPr>
          <a:xfrm>
            <a:off x="2589212" y="800100"/>
            <a:ext cx="8915400" cy="5880100"/>
          </a:xfrm>
        </p:spPr>
        <p:txBody>
          <a:bodyPr>
            <a:normAutofit lnSpcReduction="10000"/>
          </a:bodyPr>
          <a:lstStyle/>
          <a:p>
            <a:r>
              <a:rPr lang="en-US" sz="2000" b="1" dirty="0"/>
              <a:t>Orientation</a:t>
            </a:r>
            <a:r>
              <a:rPr lang="en-US" sz="2000" dirty="0"/>
              <a:t> – Refers to a person’s awareness of self in the context of a particular time and place.  </a:t>
            </a:r>
          </a:p>
          <a:p>
            <a:pPr lvl="1"/>
            <a:r>
              <a:rPr lang="en-US" sz="2000" dirty="0"/>
              <a:t>“Oriented times three” – is used to indicate that an individual’s orientation to time, place, and person is correct.</a:t>
            </a:r>
          </a:p>
          <a:p>
            <a:pPr lvl="2"/>
            <a:r>
              <a:rPr lang="en-US" sz="2000" dirty="0"/>
              <a:t>Disorientation with respect to time is the first major confusion to occur because of dementia.   Loss of a sense of place is usually the next to follow.  Finally, the person loses the ability to recognize other people, and eventually, cannot remember who he or she is.</a:t>
            </a:r>
          </a:p>
          <a:p>
            <a:pPr lvl="2"/>
            <a:r>
              <a:rPr lang="en-US" sz="2000" dirty="0"/>
              <a:t>Think Like a Nurse – Page 270 in the textbook</a:t>
            </a:r>
          </a:p>
          <a:p>
            <a:r>
              <a:rPr lang="en-US" sz="2000" b="1" dirty="0"/>
              <a:t>Problem Solving </a:t>
            </a:r>
            <a:r>
              <a:rPr lang="en-US" sz="2000" dirty="0"/>
              <a:t>– Problem solving skills are essential to a person’s ability to function in any environment.</a:t>
            </a:r>
          </a:p>
          <a:p>
            <a:pPr lvl="1"/>
            <a:r>
              <a:rPr lang="en-US" sz="2000" dirty="0"/>
              <a:t>Individuals in the early stages of Alzheimer’s Disease frequently make lists.  Lists are used as coping devices that enable the recall of event sequences.</a:t>
            </a:r>
          </a:p>
          <a:p>
            <a:pPr lvl="1"/>
            <a:r>
              <a:rPr lang="en-US" sz="2000" dirty="0"/>
              <a:t>The environment is filled with clues that facilitate orientation, aid a failing memory, and maintain a stable perceptual field.</a:t>
            </a:r>
          </a:p>
          <a:p>
            <a:pPr marL="914400" lvl="2" indent="0">
              <a:buNone/>
            </a:pPr>
            <a:endParaRPr lang="en-US" sz="1600" dirty="0"/>
          </a:p>
        </p:txBody>
      </p:sp>
    </p:spTree>
    <p:extLst>
      <p:ext uri="{BB962C8B-B14F-4D97-AF65-F5344CB8AC3E}">
        <p14:creationId xmlns:p14="http://schemas.microsoft.com/office/powerpoint/2010/main" val="35056299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800100"/>
          </a:xfrm>
        </p:spPr>
        <p:txBody>
          <a:bodyPr/>
          <a:lstStyle/>
          <a:p>
            <a:r>
              <a:rPr lang="en-US" dirty="0"/>
              <a:t>Psychological Assessment</a:t>
            </a:r>
          </a:p>
        </p:txBody>
      </p:sp>
      <p:sp>
        <p:nvSpPr>
          <p:cNvPr id="3" name="Content Placeholder 2"/>
          <p:cNvSpPr>
            <a:spLocks noGrp="1"/>
          </p:cNvSpPr>
          <p:nvPr>
            <p:ph idx="1"/>
          </p:nvPr>
        </p:nvSpPr>
        <p:spPr>
          <a:xfrm>
            <a:off x="2589212" y="939800"/>
            <a:ext cx="8915400" cy="5715000"/>
          </a:xfrm>
        </p:spPr>
        <p:txBody>
          <a:bodyPr/>
          <a:lstStyle/>
          <a:p>
            <a:r>
              <a:rPr lang="en-US" b="1" dirty="0"/>
              <a:t>Communicating </a:t>
            </a:r>
            <a:r>
              <a:rPr lang="en-US" dirty="0"/>
              <a:t>– The only way of assessing thinking processes in an individual is through communication.  Keep in mind language issues can be present in individual’s who have had a stroke (connecting words with the use of if, and or but) and with dementia.  Also, there are various forms of aphasia that affect impair an individual’s ability to communicate.</a:t>
            </a:r>
          </a:p>
          <a:p>
            <a:r>
              <a:rPr lang="en-US" b="1" dirty="0"/>
              <a:t>Calculating</a:t>
            </a:r>
            <a:r>
              <a:rPr lang="en-US" dirty="0"/>
              <a:t> – A cognitive function that must be assessed carefully in terms of the person’s intelligence and educational level.   Poor performance may indicate dementia or delirium, anxiety or depression.  </a:t>
            </a:r>
          </a:p>
          <a:p>
            <a:pPr lvl="2"/>
            <a:r>
              <a:rPr lang="en-US" dirty="0"/>
              <a:t>Serial 7’s is a test used to determine a person’s ability to calculate.  The person is asked to subtract 7 from 100 and do this for a series of five times.  (See text for example.)</a:t>
            </a:r>
          </a:p>
          <a:p>
            <a:r>
              <a:rPr lang="en-US" b="1" dirty="0"/>
              <a:t>Thinking</a:t>
            </a:r>
            <a:r>
              <a:rPr lang="en-US" dirty="0"/>
              <a:t> – </a:t>
            </a:r>
          </a:p>
          <a:p>
            <a:pPr lvl="1"/>
            <a:r>
              <a:rPr lang="en-US" b="1" dirty="0"/>
              <a:t>Concrete Thinking (lower level of thinking) </a:t>
            </a:r>
            <a:r>
              <a:rPr lang="en-US" dirty="0"/>
              <a:t>– Adheres closely to the exact meaning of the phrase. This type of thinking is less affected by brain injury.</a:t>
            </a:r>
          </a:p>
          <a:p>
            <a:pPr lvl="1"/>
            <a:r>
              <a:rPr lang="en-US" b="1" dirty="0"/>
              <a:t>Higher Level Thinking </a:t>
            </a:r>
            <a:r>
              <a:rPr lang="en-US" dirty="0"/>
              <a:t>– includes the ability to form to form concepts and think in an abstract manner.  This type of thinking is more fragile.  </a:t>
            </a:r>
          </a:p>
          <a:p>
            <a:pPr lvl="2"/>
            <a:r>
              <a:rPr lang="en-US" dirty="0"/>
              <a:t>Example: Asking a person to interpret a proverb from the Bible tests the person’s ability to think abstractly.  </a:t>
            </a:r>
          </a:p>
          <a:p>
            <a:pPr marL="1371600" lvl="3" indent="0">
              <a:buNone/>
            </a:pPr>
            <a:endParaRPr lang="en-US" dirty="0"/>
          </a:p>
        </p:txBody>
      </p:sp>
    </p:spTree>
    <p:extLst>
      <p:ext uri="{BB962C8B-B14F-4D97-AF65-F5344CB8AC3E}">
        <p14:creationId xmlns:p14="http://schemas.microsoft.com/office/powerpoint/2010/main" val="41571267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800100"/>
          </a:xfrm>
        </p:spPr>
        <p:txBody>
          <a:bodyPr/>
          <a:lstStyle/>
          <a:p>
            <a:r>
              <a:rPr lang="en-US" dirty="0"/>
              <a:t>Psychological Assessment</a:t>
            </a:r>
          </a:p>
        </p:txBody>
      </p:sp>
      <p:sp>
        <p:nvSpPr>
          <p:cNvPr id="3" name="Content Placeholder 2"/>
          <p:cNvSpPr>
            <a:spLocks noGrp="1"/>
          </p:cNvSpPr>
          <p:nvPr>
            <p:ph idx="1"/>
          </p:nvPr>
        </p:nvSpPr>
        <p:spPr>
          <a:xfrm>
            <a:off x="2589212" y="977900"/>
            <a:ext cx="8915400" cy="4933322"/>
          </a:xfrm>
        </p:spPr>
        <p:txBody>
          <a:bodyPr>
            <a:normAutofit/>
          </a:bodyPr>
          <a:lstStyle/>
          <a:p>
            <a:r>
              <a:rPr lang="en-US" b="1" dirty="0"/>
              <a:t>Assessment Tools and How to Use Them</a:t>
            </a:r>
            <a:r>
              <a:rPr lang="en-US" dirty="0"/>
              <a:t>	</a:t>
            </a:r>
          </a:p>
          <a:p>
            <a:pPr lvl="1"/>
            <a:r>
              <a:rPr lang="en-US" sz="1800" dirty="0"/>
              <a:t>Keep in mind that a short examination is less tiring for an older person.  Although, no brief tool is a perfect detector of cognitive impairment. Keep in mind also that the educational level of the individual being tested can influence test results.</a:t>
            </a:r>
          </a:p>
          <a:p>
            <a:pPr lvl="2"/>
            <a:r>
              <a:rPr lang="en-US" sz="1800" b="1" dirty="0"/>
              <a:t>Example of Mental Status Exams </a:t>
            </a:r>
            <a:r>
              <a:rPr lang="en-US" sz="1800" dirty="0"/>
              <a:t>( See Table 17.1 on page 273 )</a:t>
            </a:r>
          </a:p>
          <a:p>
            <a:pPr lvl="3"/>
            <a:r>
              <a:rPr lang="en-US" sz="1800" b="1" dirty="0"/>
              <a:t>Pfeifer’s Short Portable Mental Status Questionnaire (SPMSQ)</a:t>
            </a:r>
          </a:p>
          <a:p>
            <a:pPr lvl="3"/>
            <a:r>
              <a:rPr lang="en-US" sz="1800" b="1" dirty="0"/>
              <a:t>Folstein’s Mini-Mental Status Exam (MMSE)</a:t>
            </a:r>
          </a:p>
          <a:p>
            <a:pPr lvl="3"/>
            <a:r>
              <a:rPr lang="en-US" sz="1800" b="1" dirty="0"/>
              <a:t>Mini-Cog </a:t>
            </a:r>
          </a:p>
        </p:txBody>
      </p:sp>
    </p:spTree>
    <p:extLst>
      <p:ext uri="{BB962C8B-B14F-4D97-AF65-F5344CB8AC3E}">
        <p14:creationId xmlns:p14="http://schemas.microsoft.com/office/powerpoint/2010/main" val="371164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Diagnoses</a:t>
            </a:r>
          </a:p>
        </p:txBody>
      </p:sp>
      <p:sp>
        <p:nvSpPr>
          <p:cNvPr id="3" name="Content Placeholder 2"/>
          <p:cNvSpPr>
            <a:spLocks noGrp="1"/>
          </p:cNvSpPr>
          <p:nvPr>
            <p:ph idx="1"/>
          </p:nvPr>
        </p:nvSpPr>
        <p:spPr>
          <a:xfrm>
            <a:off x="2589212" y="1905000"/>
            <a:ext cx="8915400" cy="4660900"/>
          </a:xfrm>
        </p:spPr>
        <p:txBody>
          <a:bodyPr/>
          <a:lstStyle/>
          <a:p>
            <a:r>
              <a:rPr lang="en-US" b="1" dirty="0"/>
              <a:t>Congestive Heart Failure (CHF) </a:t>
            </a:r>
            <a:r>
              <a:rPr lang="en-US" dirty="0"/>
              <a:t>–</a:t>
            </a:r>
          </a:p>
          <a:p>
            <a:pPr lvl="1"/>
            <a:r>
              <a:rPr lang="en-US" sz="1800" b="1" dirty="0"/>
              <a:t>The Goal of Treatment is to reduce the workload on the heart and improve the hearts' ability to pump.</a:t>
            </a:r>
          </a:p>
          <a:p>
            <a:pPr lvl="1"/>
            <a:r>
              <a:rPr lang="en-US" sz="1800" b="1" dirty="0"/>
              <a:t>CHF causes a weakened heart muscle, therefore decreasing cardiac output. The use of drugs such as “Digoxin” is used as primary treatment.  Digoxin strengthens the force of the contraction of the heart.  Digoxin is most frequently used when atrial fibrillation occurs with CHF.  Periodic blood testing of Digoxin levels must be performed because of possible toxicity.  </a:t>
            </a:r>
          </a:p>
          <a:p>
            <a:pPr lvl="1"/>
            <a:r>
              <a:rPr lang="en-US" sz="1800" b="1" dirty="0"/>
              <a:t>Other drugs include diuretics, and drugs that increase dilation of the blood vessels, such as angiotensin-converting enzyme inhibitors (ACEI’s).  NOTE: A side effect of these drugs is falling, which results from a decrease in blood pressure with a change in position (Postural Hypotension).</a:t>
            </a:r>
          </a:p>
          <a:p>
            <a:pPr lvl="1"/>
            <a:endParaRPr lang="en-US" dirty="0"/>
          </a:p>
          <a:p>
            <a:endParaRPr lang="en-US" dirty="0"/>
          </a:p>
        </p:txBody>
      </p:sp>
    </p:spTree>
    <p:extLst>
      <p:ext uri="{BB962C8B-B14F-4D97-AF65-F5344CB8AC3E}">
        <p14:creationId xmlns:p14="http://schemas.microsoft.com/office/powerpoint/2010/main" val="25276098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660400"/>
          </a:xfrm>
        </p:spPr>
        <p:txBody>
          <a:bodyPr/>
          <a:lstStyle/>
          <a:p>
            <a:r>
              <a:rPr lang="en-US" dirty="0"/>
              <a:t>Psychological Assessment</a:t>
            </a:r>
          </a:p>
        </p:txBody>
      </p:sp>
      <p:sp>
        <p:nvSpPr>
          <p:cNvPr id="3" name="Content Placeholder 2"/>
          <p:cNvSpPr>
            <a:spLocks noGrp="1"/>
          </p:cNvSpPr>
          <p:nvPr>
            <p:ph idx="1"/>
          </p:nvPr>
        </p:nvSpPr>
        <p:spPr>
          <a:xfrm>
            <a:off x="2589212" y="889000"/>
            <a:ext cx="8915400" cy="5022222"/>
          </a:xfrm>
        </p:spPr>
        <p:txBody>
          <a:bodyPr>
            <a:normAutofit/>
          </a:bodyPr>
          <a:lstStyle/>
          <a:p>
            <a:r>
              <a:rPr lang="en-US" sz="2000" b="1" dirty="0"/>
              <a:t>Memory</a:t>
            </a:r>
            <a:r>
              <a:rPr lang="en-US" sz="2000" dirty="0"/>
              <a:t> – Assessing memory function is the most important assessment in working with the cognitively impaired older adult.  </a:t>
            </a:r>
          </a:p>
          <a:p>
            <a:pPr lvl="1"/>
            <a:r>
              <a:rPr lang="en-US" sz="2000" b="1" dirty="0"/>
              <a:t>There are three steps in the memory process.  </a:t>
            </a:r>
          </a:p>
          <a:p>
            <a:pPr lvl="2"/>
            <a:r>
              <a:rPr lang="en-US" sz="2000" b="1" dirty="0"/>
              <a:t>Reception (encoding)</a:t>
            </a:r>
          </a:p>
          <a:p>
            <a:pPr lvl="2"/>
            <a:r>
              <a:rPr lang="en-US" sz="2000" b="1" dirty="0"/>
              <a:t>Storage (Retention)</a:t>
            </a:r>
          </a:p>
          <a:p>
            <a:pPr lvl="2"/>
            <a:r>
              <a:rPr lang="en-US" sz="2000" b="1" dirty="0"/>
              <a:t>Retrieval (Recall)</a:t>
            </a:r>
          </a:p>
          <a:p>
            <a:pPr lvl="3"/>
            <a:r>
              <a:rPr lang="en-US" sz="2000" dirty="0"/>
              <a:t>Folstein’s MMSE tests memory by asking older adults to repeat three words after the nurse three times.  </a:t>
            </a:r>
          </a:p>
          <a:p>
            <a:pPr lvl="4"/>
            <a:r>
              <a:rPr lang="en-US" sz="2000" dirty="0"/>
              <a:t>For example, Apple, ball, lamp</a:t>
            </a:r>
          </a:p>
          <a:p>
            <a:pPr lvl="5"/>
            <a:r>
              <a:rPr lang="en-US" sz="2000" dirty="0"/>
              <a:t>Note: After the client repeats the words, the examiner will ask the client to remember the words and have the client repeat them in 5 minutes. </a:t>
            </a:r>
          </a:p>
        </p:txBody>
      </p:sp>
    </p:spTree>
    <p:extLst>
      <p:ext uri="{BB962C8B-B14F-4D97-AF65-F5344CB8AC3E}">
        <p14:creationId xmlns:p14="http://schemas.microsoft.com/office/powerpoint/2010/main" val="31102496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7800"/>
            <a:ext cx="8911687" cy="876300"/>
          </a:xfrm>
        </p:spPr>
        <p:txBody>
          <a:bodyPr/>
          <a:lstStyle/>
          <a:p>
            <a:r>
              <a:rPr lang="en-US" dirty="0"/>
              <a:t>Psychological Assessment</a:t>
            </a:r>
          </a:p>
        </p:txBody>
      </p:sp>
      <p:sp>
        <p:nvSpPr>
          <p:cNvPr id="3" name="Content Placeholder 2"/>
          <p:cNvSpPr>
            <a:spLocks noGrp="1"/>
          </p:cNvSpPr>
          <p:nvPr>
            <p:ph idx="1"/>
          </p:nvPr>
        </p:nvSpPr>
        <p:spPr>
          <a:xfrm>
            <a:off x="2589212" y="1054100"/>
            <a:ext cx="8915400" cy="4857122"/>
          </a:xfrm>
        </p:spPr>
        <p:txBody>
          <a:bodyPr>
            <a:normAutofit/>
          </a:bodyPr>
          <a:lstStyle/>
          <a:p>
            <a:r>
              <a:rPr lang="en-US" sz="2000" b="1" dirty="0"/>
              <a:t>Orientation</a:t>
            </a:r>
            <a:r>
              <a:rPr lang="en-US" sz="2000" dirty="0"/>
              <a:t> – All short mental status examinations include questions abut orientation.</a:t>
            </a:r>
          </a:p>
          <a:p>
            <a:pPr lvl="1"/>
            <a:r>
              <a:rPr lang="en-US" sz="2000" b="1" dirty="0"/>
              <a:t>Time orientation </a:t>
            </a:r>
            <a:r>
              <a:rPr lang="en-US" sz="2000" dirty="0"/>
              <a:t>is tested by asking the client the date (day, month, year, day of the week) and the time of the day.  Be sure to remove newspapers, calendars, etc.  Older adults may have an accurate sense of the “passing of time” but may not know the date.</a:t>
            </a:r>
          </a:p>
          <a:p>
            <a:pPr lvl="1"/>
            <a:r>
              <a:rPr lang="en-US" sz="2000" b="1" dirty="0"/>
              <a:t>Place orientation </a:t>
            </a:r>
            <a:r>
              <a:rPr lang="en-US" sz="2000" dirty="0"/>
              <a:t>begins with the location the person is being examined. Does the client know the type of place they are in?  Many people with moderate or severe dementia are unable to identify the type of place they are in.</a:t>
            </a:r>
          </a:p>
        </p:txBody>
      </p:sp>
    </p:spTree>
    <p:extLst>
      <p:ext uri="{BB962C8B-B14F-4D97-AF65-F5344CB8AC3E}">
        <p14:creationId xmlns:p14="http://schemas.microsoft.com/office/powerpoint/2010/main" val="959176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4300"/>
            <a:ext cx="8911687" cy="698500"/>
          </a:xfrm>
        </p:spPr>
        <p:txBody>
          <a:bodyPr/>
          <a:lstStyle/>
          <a:p>
            <a:r>
              <a:rPr lang="en-US" dirty="0"/>
              <a:t>Psychological Assessment</a:t>
            </a:r>
          </a:p>
        </p:txBody>
      </p:sp>
      <p:sp>
        <p:nvSpPr>
          <p:cNvPr id="3" name="Content Placeholder 2"/>
          <p:cNvSpPr>
            <a:spLocks noGrp="1"/>
          </p:cNvSpPr>
          <p:nvPr>
            <p:ph idx="1"/>
          </p:nvPr>
        </p:nvSpPr>
        <p:spPr>
          <a:xfrm>
            <a:off x="2589212" y="812800"/>
            <a:ext cx="8915400" cy="5098422"/>
          </a:xfrm>
        </p:spPr>
        <p:txBody>
          <a:bodyPr/>
          <a:lstStyle/>
          <a:p>
            <a:r>
              <a:rPr lang="en-US" sz="2400" b="1" dirty="0"/>
              <a:t>Assessing Delirium </a:t>
            </a:r>
            <a:r>
              <a:rPr lang="en-US" sz="2400" dirty="0"/>
              <a:t>– Nurses sometimes have a difficult time recognizing delirium, so it is often referred to as confusion.  Sudden onset is typically described.  Older adults can develop delirium over 2-3 days.  Another feature of delirium is disorientation (the older adult thinks they are at home or in another location).  Delirium can affect the client’s sleep pattern (awake all night and sleep all day).</a:t>
            </a:r>
          </a:p>
          <a:p>
            <a:pPr lvl="1"/>
            <a:r>
              <a:rPr lang="en-US" sz="2400" dirty="0"/>
              <a:t>The </a:t>
            </a:r>
            <a:r>
              <a:rPr lang="en-US" sz="2400" b="1" dirty="0"/>
              <a:t>Confusion Assessment Method </a:t>
            </a:r>
            <a:r>
              <a:rPr lang="en-US" sz="2400" dirty="0"/>
              <a:t>is used to assess for delirium.</a:t>
            </a:r>
          </a:p>
          <a:p>
            <a:pPr lvl="1"/>
            <a:endParaRPr lang="en-US" dirty="0"/>
          </a:p>
        </p:txBody>
      </p:sp>
    </p:spTree>
    <p:extLst>
      <p:ext uri="{BB962C8B-B14F-4D97-AF65-F5344CB8AC3E}">
        <p14:creationId xmlns:p14="http://schemas.microsoft.com/office/powerpoint/2010/main" val="772880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5100"/>
            <a:ext cx="8911687" cy="787400"/>
          </a:xfrm>
        </p:spPr>
        <p:txBody>
          <a:bodyPr/>
          <a:lstStyle/>
          <a:p>
            <a:r>
              <a:rPr lang="en-US" dirty="0"/>
              <a:t>Psychological Assessment</a:t>
            </a:r>
          </a:p>
        </p:txBody>
      </p:sp>
      <p:sp>
        <p:nvSpPr>
          <p:cNvPr id="3" name="Content Placeholder 2"/>
          <p:cNvSpPr>
            <a:spLocks noGrp="1"/>
          </p:cNvSpPr>
          <p:nvPr>
            <p:ph idx="1"/>
          </p:nvPr>
        </p:nvSpPr>
        <p:spPr>
          <a:xfrm>
            <a:off x="2589212" y="952500"/>
            <a:ext cx="8915400" cy="5816600"/>
          </a:xfrm>
        </p:spPr>
        <p:txBody>
          <a:bodyPr>
            <a:normAutofit/>
          </a:bodyPr>
          <a:lstStyle/>
          <a:p>
            <a:r>
              <a:rPr lang="en-US" b="1" dirty="0"/>
              <a:t>Assessing Depression </a:t>
            </a:r>
            <a:r>
              <a:rPr lang="en-US" dirty="0"/>
              <a:t>– Can be Chronic or Acute.  Severe depression impairs cognitive functioning at any age. </a:t>
            </a:r>
          </a:p>
          <a:p>
            <a:r>
              <a:rPr lang="en-US" b="1" dirty="0"/>
              <a:t>Assessment Tool : Geriatric Depression Scale Short Form</a:t>
            </a:r>
            <a:r>
              <a:rPr lang="en-US" dirty="0"/>
              <a:t>; it is comprised of 15 questions and can be used on clients who are physically ill or who have mild dementia.</a:t>
            </a:r>
          </a:p>
          <a:p>
            <a:pPr lvl="1"/>
            <a:r>
              <a:rPr lang="en-US" sz="1800" dirty="0">
                <a:hlinkClick r:id="rId2"/>
              </a:rPr>
              <a:t>http://www.mentalhealthamerica.net/conditions/depression-older-adults-more-facts</a:t>
            </a:r>
            <a:endParaRPr lang="en-US" sz="1800" dirty="0"/>
          </a:p>
          <a:p>
            <a:pPr lvl="1"/>
            <a:r>
              <a:rPr lang="en-US" sz="1800" dirty="0"/>
              <a:t>Depression affects the immune system.  </a:t>
            </a:r>
          </a:p>
          <a:p>
            <a:pPr lvl="1"/>
            <a:r>
              <a:rPr lang="en-US" sz="1800" dirty="0"/>
              <a:t>Depression increases the risk of an older adult being placed in a facility.</a:t>
            </a:r>
          </a:p>
          <a:p>
            <a:pPr lvl="1"/>
            <a:r>
              <a:rPr lang="en-US" sz="1800" dirty="0"/>
              <a:t>Some people older than 65 are facing some significant losses.  </a:t>
            </a:r>
          </a:p>
          <a:p>
            <a:pPr lvl="2"/>
            <a:r>
              <a:rPr lang="en-US" sz="1800" dirty="0"/>
              <a:t>Economic</a:t>
            </a:r>
          </a:p>
          <a:p>
            <a:pPr lvl="2"/>
            <a:r>
              <a:rPr lang="en-US" sz="1800" dirty="0"/>
              <a:t>Vocational</a:t>
            </a:r>
          </a:p>
          <a:p>
            <a:pPr lvl="2"/>
            <a:r>
              <a:rPr lang="en-US" sz="1800" dirty="0"/>
              <a:t>Family Support</a:t>
            </a:r>
          </a:p>
          <a:p>
            <a:pPr lvl="2"/>
            <a:r>
              <a:rPr lang="en-US" sz="1800" dirty="0"/>
              <a:t>Friendships</a:t>
            </a:r>
          </a:p>
          <a:p>
            <a:pPr lvl="2"/>
            <a:r>
              <a:rPr lang="en-US" sz="1800" dirty="0"/>
              <a:t>Loss of health</a:t>
            </a:r>
          </a:p>
          <a:p>
            <a:pPr lvl="2"/>
            <a:endParaRPr lang="en-US" dirty="0"/>
          </a:p>
        </p:txBody>
      </p:sp>
    </p:spTree>
    <p:extLst>
      <p:ext uri="{BB962C8B-B14F-4D97-AF65-F5344CB8AC3E}">
        <p14:creationId xmlns:p14="http://schemas.microsoft.com/office/powerpoint/2010/main" val="42577294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2400"/>
            <a:ext cx="8911687" cy="711200"/>
          </a:xfrm>
        </p:spPr>
        <p:txBody>
          <a:bodyPr>
            <a:normAutofit/>
          </a:bodyPr>
          <a:lstStyle/>
          <a:p>
            <a:r>
              <a:rPr lang="en-US" dirty="0"/>
              <a:t>Psychological Assessment</a:t>
            </a:r>
          </a:p>
        </p:txBody>
      </p:sp>
      <p:sp>
        <p:nvSpPr>
          <p:cNvPr id="3" name="Content Placeholder 2"/>
          <p:cNvSpPr>
            <a:spLocks noGrp="1"/>
          </p:cNvSpPr>
          <p:nvPr>
            <p:ph idx="1"/>
          </p:nvPr>
        </p:nvSpPr>
        <p:spPr>
          <a:xfrm>
            <a:off x="2589212" y="863600"/>
            <a:ext cx="8915400" cy="5047622"/>
          </a:xfrm>
        </p:spPr>
        <p:txBody>
          <a:bodyPr/>
          <a:lstStyle/>
          <a:p>
            <a:r>
              <a:rPr lang="en-US" sz="2000" b="1" dirty="0"/>
              <a:t>Patient Education </a:t>
            </a:r>
            <a:r>
              <a:rPr lang="en-US" sz="2000" dirty="0"/>
              <a:t>– Client’s should be informed of the reasoning behind the screening. Explain that it is an objective method to identify potential problems that may need to be addressed to improve their well-being.</a:t>
            </a:r>
          </a:p>
          <a:p>
            <a:r>
              <a:rPr lang="en-US" sz="2000" b="1" dirty="0"/>
              <a:t>Validity and Reliability of Assessment Scales </a:t>
            </a:r>
            <a:r>
              <a:rPr lang="en-US" sz="2000" dirty="0"/>
              <a:t>– </a:t>
            </a:r>
          </a:p>
          <a:p>
            <a:pPr lvl="1"/>
            <a:r>
              <a:rPr lang="en-US" sz="2000" b="1" dirty="0"/>
              <a:t>Validity</a:t>
            </a:r>
            <a:r>
              <a:rPr lang="en-US" sz="2000" dirty="0"/>
              <a:t> is determined by the agreement reached by a panel of individuals who are experts in the content of the test questions used.</a:t>
            </a:r>
          </a:p>
          <a:p>
            <a:pPr lvl="1"/>
            <a:r>
              <a:rPr lang="en-US" sz="2000" b="1" dirty="0"/>
              <a:t>Reliability</a:t>
            </a:r>
            <a:r>
              <a:rPr lang="en-US" sz="2000" dirty="0"/>
              <a:t> is concerned with consistency. Would two nurses asking the same questions get the same answers?</a:t>
            </a:r>
          </a:p>
          <a:p>
            <a:pPr lvl="2"/>
            <a:r>
              <a:rPr lang="en-US" sz="2000" dirty="0"/>
              <a:t>All mental status questionnaires discussed here are considered reliable and valid.</a:t>
            </a:r>
          </a:p>
          <a:p>
            <a:pPr lvl="2"/>
            <a:endParaRPr lang="en-US" dirty="0"/>
          </a:p>
        </p:txBody>
      </p:sp>
    </p:spTree>
    <p:extLst>
      <p:ext uri="{BB962C8B-B14F-4D97-AF65-F5344CB8AC3E}">
        <p14:creationId xmlns:p14="http://schemas.microsoft.com/office/powerpoint/2010/main" val="33771035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3200"/>
            <a:ext cx="8911687" cy="685800"/>
          </a:xfrm>
        </p:spPr>
        <p:txBody>
          <a:bodyPr/>
          <a:lstStyle/>
          <a:p>
            <a:r>
              <a:rPr lang="en-US" dirty="0"/>
              <a:t>Psychological Assessment</a:t>
            </a:r>
          </a:p>
        </p:txBody>
      </p:sp>
      <p:sp>
        <p:nvSpPr>
          <p:cNvPr id="3" name="Content Placeholder 2"/>
          <p:cNvSpPr>
            <a:spLocks noGrp="1"/>
          </p:cNvSpPr>
          <p:nvPr>
            <p:ph idx="1"/>
          </p:nvPr>
        </p:nvSpPr>
        <p:spPr>
          <a:xfrm>
            <a:off x="2589212" y="889000"/>
            <a:ext cx="8915400" cy="5022222"/>
          </a:xfrm>
        </p:spPr>
        <p:txBody>
          <a:bodyPr>
            <a:normAutofit/>
          </a:bodyPr>
          <a:lstStyle/>
          <a:p>
            <a:r>
              <a:rPr lang="en-US" sz="2400" b="1" dirty="0"/>
              <a:t>Assessment Techniques </a:t>
            </a:r>
            <a:r>
              <a:rPr lang="en-US" sz="2400" dirty="0"/>
              <a:t>–</a:t>
            </a:r>
          </a:p>
          <a:p>
            <a:pPr lvl="1"/>
            <a:r>
              <a:rPr lang="en-US" sz="2400" b="1" dirty="0"/>
              <a:t>Timing </a:t>
            </a:r>
            <a:r>
              <a:rPr lang="en-US" sz="2400" dirty="0"/>
              <a:t>– “What is the best time to interview this client?”</a:t>
            </a:r>
          </a:p>
          <a:p>
            <a:pPr lvl="1"/>
            <a:r>
              <a:rPr lang="en-US" sz="2400" b="1" dirty="0"/>
              <a:t>Privacy</a:t>
            </a:r>
            <a:r>
              <a:rPr lang="en-US" sz="2400" dirty="0"/>
              <a:t> – All interviews should be in a private location which ensures confidentiality.</a:t>
            </a:r>
          </a:p>
          <a:p>
            <a:pPr lvl="1"/>
            <a:r>
              <a:rPr lang="en-US" sz="2400" b="1" dirty="0"/>
              <a:t>Elimination of Eruptions </a:t>
            </a:r>
            <a:r>
              <a:rPr lang="en-US" sz="2400" dirty="0"/>
              <a:t>– Negatively affect attention span, and cause distractions which may interfere with accurate test results.</a:t>
            </a:r>
          </a:p>
          <a:p>
            <a:pPr lvl="1"/>
            <a:r>
              <a:rPr lang="en-US" sz="2400" b="1" dirty="0"/>
              <a:t>Positive Introduction of the Assessment </a:t>
            </a:r>
            <a:r>
              <a:rPr lang="en-US" sz="2400" dirty="0"/>
              <a:t>– Do not introduce the test as “A lot of silly questions.”</a:t>
            </a:r>
          </a:p>
        </p:txBody>
      </p:sp>
    </p:spTree>
    <p:extLst>
      <p:ext uri="{BB962C8B-B14F-4D97-AF65-F5344CB8AC3E}">
        <p14:creationId xmlns:p14="http://schemas.microsoft.com/office/powerpoint/2010/main" val="40229468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5900"/>
            <a:ext cx="8911687" cy="762000"/>
          </a:xfrm>
        </p:spPr>
        <p:txBody>
          <a:bodyPr/>
          <a:lstStyle/>
          <a:p>
            <a:r>
              <a:rPr lang="en-US" dirty="0"/>
              <a:t>Psychological Assessment</a:t>
            </a:r>
          </a:p>
        </p:txBody>
      </p:sp>
      <p:sp>
        <p:nvSpPr>
          <p:cNvPr id="3" name="Content Placeholder 2"/>
          <p:cNvSpPr>
            <a:spLocks noGrp="1"/>
          </p:cNvSpPr>
          <p:nvPr>
            <p:ph idx="1"/>
          </p:nvPr>
        </p:nvSpPr>
        <p:spPr>
          <a:xfrm>
            <a:off x="2589212" y="977900"/>
            <a:ext cx="8915400" cy="4933322"/>
          </a:xfrm>
        </p:spPr>
        <p:txBody>
          <a:bodyPr>
            <a:normAutofit/>
          </a:bodyPr>
          <a:lstStyle/>
          <a:p>
            <a:r>
              <a:rPr lang="en-US" sz="2000" b="1" dirty="0"/>
              <a:t>What to do with the Assessment information </a:t>
            </a:r>
            <a:r>
              <a:rPr lang="en-US" sz="2000" dirty="0"/>
              <a:t>–</a:t>
            </a:r>
          </a:p>
          <a:p>
            <a:pPr lvl="1"/>
            <a:r>
              <a:rPr lang="en-US" sz="2000" dirty="0"/>
              <a:t>Information should be dated and appear in an accessible place in the client’s chart.</a:t>
            </a:r>
          </a:p>
          <a:p>
            <a:pPr lvl="1"/>
            <a:r>
              <a:rPr lang="en-US" sz="2000" dirty="0"/>
              <a:t>Results of psychological tests may determine client placement in a unit.</a:t>
            </a:r>
          </a:p>
          <a:p>
            <a:pPr lvl="1"/>
            <a:r>
              <a:rPr lang="en-US" sz="2000" dirty="0"/>
              <a:t>The psychological test results determine a client’s strengths and weaknesses.  </a:t>
            </a:r>
          </a:p>
          <a:p>
            <a:pPr lvl="1"/>
            <a:r>
              <a:rPr lang="en-US" sz="2000" dirty="0"/>
              <a:t>The test results serve as a basis for developing a plan of care for a client.</a:t>
            </a:r>
          </a:p>
          <a:p>
            <a:pPr lvl="1"/>
            <a:r>
              <a:rPr lang="en-US" sz="2000" dirty="0"/>
              <a:t>The results of a psychological test can allow for the determination of the effects of an intervention.  Example : A person suffering from sadness, who wishes to die, may be treated with an antidepressant.</a:t>
            </a:r>
          </a:p>
        </p:txBody>
      </p:sp>
    </p:spTree>
    <p:extLst>
      <p:ext uri="{BB962C8B-B14F-4D97-AF65-F5344CB8AC3E}">
        <p14:creationId xmlns:p14="http://schemas.microsoft.com/office/powerpoint/2010/main" val="26428579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4300"/>
            <a:ext cx="8911687" cy="749300"/>
          </a:xfrm>
        </p:spPr>
        <p:txBody>
          <a:bodyPr>
            <a:normAutofit/>
          </a:bodyPr>
          <a:lstStyle/>
          <a:p>
            <a:r>
              <a:rPr lang="en-US" sz="3200" dirty="0"/>
              <a:t>Common Clinical Problems: Psychological</a:t>
            </a:r>
          </a:p>
        </p:txBody>
      </p:sp>
      <p:sp>
        <p:nvSpPr>
          <p:cNvPr id="3" name="Content Placeholder 2"/>
          <p:cNvSpPr>
            <a:spLocks noGrp="1"/>
          </p:cNvSpPr>
          <p:nvPr>
            <p:ph idx="1"/>
          </p:nvPr>
        </p:nvSpPr>
        <p:spPr>
          <a:xfrm>
            <a:off x="2589212" y="774700"/>
            <a:ext cx="8915400" cy="5994400"/>
          </a:xfrm>
        </p:spPr>
        <p:txBody>
          <a:bodyPr>
            <a:normAutofit lnSpcReduction="10000"/>
          </a:bodyPr>
          <a:lstStyle/>
          <a:p>
            <a:r>
              <a:rPr lang="en-US" sz="1600" b="1" dirty="0"/>
              <a:t>General Guidelines for Communicating with Older Adults</a:t>
            </a:r>
          </a:p>
          <a:p>
            <a:pPr lvl="1"/>
            <a:r>
              <a:rPr lang="en-US" b="1" dirty="0"/>
              <a:t>Forming a Relationship with People who have Psychological Problems</a:t>
            </a:r>
          </a:p>
          <a:p>
            <a:pPr lvl="2"/>
            <a:r>
              <a:rPr lang="en-US" sz="1600" b="1" dirty="0"/>
              <a:t>Three Stages of a Relationship (Generally)</a:t>
            </a:r>
          </a:p>
          <a:p>
            <a:pPr lvl="3"/>
            <a:r>
              <a:rPr lang="en-US" sz="1600" b="1" dirty="0"/>
              <a:t>Beginning Stage </a:t>
            </a:r>
            <a:r>
              <a:rPr lang="en-US" sz="1600" dirty="0"/>
              <a:t>– The client may feel uncomfortable, lack of trust. A client with a psychological problem may be difficult to get to know.  The client may not want to talk or give information.  The nurse should not take this personally.  The nurse may want to use humor as an approach or finding an interest of the clients to talk about.  </a:t>
            </a:r>
          </a:p>
          <a:p>
            <a:pPr lvl="3"/>
            <a:r>
              <a:rPr lang="en-US" sz="1600" b="1" dirty="0"/>
              <a:t>Middle Stage </a:t>
            </a:r>
            <a:r>
              <a:rPr lang="en-US" sz="1600" dirty="0"/>
              <a:t>– More open communication, trust is developing.  Once the nurse has developed trust within the relationship you can now be an instrument to help in the care of this client.  Without trust the client could not be honest about their feelings or emotions.  The responsibility of the nurse is to listen and guide the discussion.</a:t>
            </a:r>
          </a:p>
          <a:p>
            <a:pPr lvl="3"/>
            <a:r>
              <a:rPr lang="en-US" sz="1600" b="1" dirty="0"/>
              <a:t>Last Stage </a:t>
            </a:r>
            <a:r>
              <a:rPr lang="en-US" sz="1600" dirty="0"/>
              <a:t>– Termination stage, “Saying good-bye.”  Nurses begin and end relationships with  many people everyday.  During this stage the client may often ignore the nurse or staff and even act out.  The client may demand attention if the nurse is going on vacation or ignore them when they return.  To avoid this type of behavior by the client, be sure to instruct the client of your absence.  If a permanent separation is imminent, then formal farewell is helpful.  At times, discharge from a facility to home may create stress for the client.  It is not uncommon for a client’s condition to worsen pending discharge from a facility.</a:t>
            </a:r>
          </a:p>
          <a:p>
            <a:pPr lvl="3"/>
            <a:endParaRPr lang="en-US" dirty="0"/>
          </a:p>
          <a:p>
            <a:pPr lvl="3"/>
            <a:endParaRPr lang="en-US" dirty="0"/>
          </a:p>
        </p:txBody>
      </p:sp>
    </p:spTree>
    <p:extLst>
      <p:ext uri="{BB962C8B-B14F-4D97-AF65-F5344CB8AC3E}">
        <p14:creationId xmlns:p14="http://schemas.microsoft.com/office/powerpoint/2010/main" val="2022863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7000"/>
            <a:ext cx="8911687" cy="5969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723900"/>
            <a:ext cx="8915400" cy="5854700"/>
          </a:xfrm>
        </p:spPr>
        <p:txBody>
          <a:bodyPr>
            <a:normAutofit fontScale="92500" lnSpcReduction="10000"/>
          </a:bodyPr>
          <a:lstStyle/>
          <a:p>
            <a:r>
              <a:rPr lang="en-US" b="1" dirty="0"/>
              <a:t>General Guidelines for Communicating with Older Adults</a:t>
            </a:r>
          </a:p>
          <a:p>
            <a:pPr lvl="1"/>
            <a:r>
              <a:rPr lang="en-US" sz="1800" b="1" dirty="0"/>
              <a:t>Verbal Communication </a:t>
            </a:r>
            <a:r>
              <a:rPr lang="en-US" sz="1800" dirty="0"/>
              <a:t>– Validation Techniques (Alzheimer’s/Dementia client).</a:t>
            </a:r>
          </a:p>
          <a:p>
            <a:pPr lvl="1"/>
            <a:r>
              <a:rPr lang="en-US" sz="1800" b="1" dirty="0"/>
              <a:t>Giving Instructions </a:t>
            </a:r>
            <a:r>
              <a:rPr lang="en-US" sz="1800" dirty="0"/>
              <a:t>– Do it slowly, one step at a time.  </a:t>
            </a:r>
          </a:p>
          <a:p>
            <a:pPr lvl="1"/>
            <a:r>
              <a:rPr lang="en-US" sz="1800" b="1" dirty="0"/>
              <a:t>Guided Choices </a:t>
            </a:r>
            <a:r>
              <a:rPr lang="en-US" sz="1800" dirty="0"/>
              <a:t>– Give a choice between two activities.  Example; “Would you like to go to activities, or go feed the birds outside?”</a:t>
            </a:r>
          </a:p>
          <a:p>
            <a:pPr lvl="1"/>
            <a:r>
              <a:rPr lang="en-US" sz="1800" b="1" dirty="0"/>
              <a:t>Empathy and Genuineness </a:t>
            </a:r>
            <a:r>
              <a:rPr lang="en-US" sz="1800" dirty="0"/>
              <a:t>– Maintain eye contact, use a caring tone of voice, listen closely.  Do not patronize a client or speak to them like a child.  Do not call them “honey” or “dearie.”  </a:t>
            </a:r>
          </a:p>
          <a:p>
            <a:pPr lvl="1"/>
            <a:r>
              <a:rPr lang="en-US" sz="1800" b="1" dirty="0"/>
              <a:t>Listening</a:t>
            </a:r>
            <a:r>
              <a:rPr lang="en-US" sz="1800" dirty="0"/>
              <a:t> – Ensure the client can hear you.  Sit directly in front of the client, eliminate background noise, etc.  </a:t>
            </a:r>
          </a:p>
          <a:p>
            <a:pPr lvl="1"/>
            <a:r>
              <a:rPr lang="en-US" sz="1800" b="1" dirty="0"/>
              <a:t>Values and Culture </a:t>
            </a:r>
            <a:r>
              <a:rPr lang="en-US" sz="1800" dirty="0"/>
              <a:t>– Culture influences behavior and communication.  </a:t>
            </a:r>
          </a:p>
          <a:p>
            <a:pPr lvl="2"/>
            <a:r>
              <a:rPr lang="en-US" sz="1800" dirty="0"/>
              <a:t>Example; an Asian client may have difficulty talking about bowel or bladder issues.</a:t>
            </a:r>
          </a:p>
          <a:p>
            <a:pPr lvl="1"/>
            <a:r>
              <a:rPr lang="en-US" sz="1800" b="1" dirty="0"/>
              <a:t>Open Ended Questions vs Closed Questions- </a:t>
            </a:r>
          </a:p>
          <a:p>
            <a:pPr lvl="2"/>
            <a:r>
              <a:rPr lang="en-US" sz="1800" b="1" dirty="0"/>
              <a:t>Closed Questions </a:t>
            </a:r>
            <a:r>
              <a:rPr lang="en-US" sz="1800" dirty="0"/>
              <a:t>– Can be answered with yes or no.</a:t>
            </a:r>
          </a:p>
          <a:p>
            <a:pPr lvl="2"/>
            <a:r>
              <a:rPr lang="en-US" sz="1800" b="1" dirty="0"/>
              <a:t>Open Ended Questions </a:t>
            </a:r>
            <a:r>
              <a:rPr lang="en-US" sz="1800" dirty="0"/>
              <a:t>– Are asked with the words. “Who, What, Where, When and How.”  Open Ended questions encourage the client to talk more.</a:t>
            </a:r>
          </a:p>
          <a:p>
            <a:pPr lvl="2"/>
            <a:endParaRPr lang="en-US" dirty="0"/>
          </a:p>
        </p:txBody>
      </p:sp>
    </p:spTree>
    <p:extLst>
      <p:ext uri="{BB962C8B-B14F-4D97-AF65-F5344CB8AC3E}">
        <p14:creationId xmlns:p14="http://schemas.microsoft.com/office/powerpoint/2010/main" val="38856056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9700"/>
            <a:ext cx="8911687" cy="762000"/>
          </a:xfrm>
        </p:spPr>
        <p:txBody>
          <a:bodyPr>
            <a:normAutofit fontScale="90000"/>
          </a:bodyPr>
          <a:lstStyle/>
          <a:p>
            <a:r>
              <a:rPr lang="en-US" dirty="0"/>
              <a:t>Common Clinical Problems: Psychological</a:t>
            </a:r>
          </a:p>
        </p:txBody>
      </p:sp>
      <p:sp>
        <p:nvSpPr>
          <p:cNvPr id="3" name="Content Placeholder 2"/>
          <p:cNvSpPr>
            <a:spLocks noGrp="1"/>
          </p:cNvSpPr>
          <p:nvPr>
            <p:ph idx="1"/>
          </p:nvPr>
        </p:nvSpPr>
        <p:spPr>
          <a:xfrm>
            <a:off x="2589212" y="901700"/>
            <a:ext cx="8915400" cy="5009522"/>
          </a:xfrm>
        </p:spPr>
        <p:txBody>
          <a:bodyPr>
            <a:noAutofit/>
          </a:bodyPr>
          <a:lstStyle/>
          <a:p>
            <a:r>
              <a:rPr lang="en-US" sz="2000" b="1" dirty="0"/>
              <a:t>Nonverbal Communication </a:t>
            </a:r>
            <a:r>
              <a:rPr lang="en-US" sz="2000" dirty="0"/>
              <a:t>– Be an effective listener.</a:t>
            </a:r>
          </a:p>
          <a:p>
            <a:pPr lvl="1"/>
            <a:r>
              <a:rPr lang="en-US" sz="2000" b="1" dirty="0"/>
              <a:t>Touch</a:t>
            </a:r>
            <a:r>
              <a:rPr lang="en-US" sz="2000" dirty="0"/>
              <a:t> – Some people may enjoy human contact through touch, but others may become frightened by it.  It may be necessary to ask for permission to touch someone. For example; “Can I give you a hug?”  Touch can be used to stimulate sensory memories.  See Table 18.1-page 285 Anderson’s Textbook.</a:t>
            </a:r>
          </a:p>
          <a:p>
            <a:pPr lvl="1"/>
            <a:r>
              <a:rPr lang="en-US" sz="2000" b="1" dirty="0"/>
              <a:t>Universal Symbols </a:t>
            </a:r>
            <a:r>
              <a:rPr lang="en-US" sz="2000" dirty="0"/>
              <a:t>– An object in the present that that represents something important from the past.  Such as a symbol from a person’s life work or a hobby.  See Table 18.2 Universal Symbols and What They Can Mean.</a:t>
            </a:r>
          </a:p>
          <a:p>
            <a:pPr lvl="1"/>
            <a:r>
              <a:rPr lang="en-US" sz="2000" b="1" dirty="0"/>
              <a:t>Matching and Mirroring </a:t>
            </a:r>
            <a:r>
              <a:rPr lang="en-US" sz="2000" dirty="0"/>
              <a:t>– Nonverbal ways of helping someone know that you hear what he/she is saying. </a:t>
            </a:r>
          </a:p>
          <a:p>
            <a:pPr lvl="2"/>
            <a:r>
              <a:rPr lang="en-US" sz="2000" b="1" dirty="0"/>
              <a:t>Mirroring</a:t>
            </a:r>
            <a:r>
              <a:rPr lang="en-US" sz="2000" dirty="0"/>
              <a:t> – Doing exactly what the person is doing as if the person were looking in a mirror.</a:t>
            </a:r>
          </a:p>
          <a:p>
            <a:pPr lvl="2"/>
            <a:r>
              <a:rPr lang="en-US" sz="2000" b="1" dirty="0"/>
              <a:t>Matching</a:t>
            </a:r>
            <a:r>
              <a:rPr lang="en-US" sz="2000" dirty="0"/>
              <a:t> – using the same pattern or intensity of tone the person is using.  This should be done in a respectful way.  </a:t>
            </a:r>
          </a:p>
        </p:txBody>
      </p:sp>
    </p:spTree>
    <p:extLst>
      <p:ext uri="{BB962C8B-B14F-4D97-AF65-F5344CB8AC3E}">
        <p14:creationId xmlns:p14="http://schemas.microsoft.com/office/powerpoint/2010/main" val="19721618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4375</TotalTime>
  <Words>25035</Words>
  <Application>Microsoft Office PowerPoint</Application>
  <PresentationFormat>Widescreen</PresentationFormat>
  <Paragraphs>1762</Paragraphs>
  <Slides>200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200</vt:i4>
      </vt:variant>
    </vt:vector>
  </HeadingPairs>
  <TitlesOfParts>
    <vt:vector size="206" baseType="lpstr">
      <vt:lpstr>Arial</vt:lpstr>
      <vt:lpstr>Century Gothic</vt:lpstr>
      <vt:lpstr>Times New Roman</vt:lpstr>
      <vt:lpstr>Wingdings</vt:lpstr>
      <vt:lpstr>Wingdings 3</vt:lpstr>
      <vt:lpstr>Wisp</vt:lpstr>
      <vt:lpstr>Geriatrics </vt:lpstr>
      <vt:lpstr>Objectives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 </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Common Medical Diagnoses</vt:lpstr>
      <vt:lpstr>Physiological Assessment</vt:lpstr>
      <vt:lpstr>Physiological Assessment</vt:lpstr>
      <vt:lpstr>Physiological Assessment</vt:lpstr>
      <vt:lpstr>Physiological Assessment</vt:lpstr>
      <vt:lpstr>Physiological Assessment</vt:lpstr>
      <vt:lpstr>Physiological Assessment</vt:lpstr>
      <vt:lpstr>Physiological Assessment</vt:lpstr>
      <vt:lpstr>Physiological Assessment</vt:lpstr>
      <vt:lpstr>Physiological Assessment</vt:lpstr>
      <vt:lpstr>Physiological Assessment</vt:lpstr>
      <vt:lpstr>Physiological Assessment</vt:lpstr>
      <vt:lpstr>Physiologic Assessment Peripheral Vascular Disease A). Bilateral Lower extremity Edema with Lower Leg discoloration.  B). Bilateral Edema with Stasis Ulcer. C). Edema, Stasis Ulcer, Leg discoloration D). Edema, non-healing Stasis Ulcer.</vt:lpstr>
      <vt:lpstr>Physiological Assessment</vt:lpstr>
      <vt:lpstr>Physiological Assessment</vt:lpstr>
      <vt:lpstr>Physiological Assessment</vt:lpstr>
      <vt:lpstr>Physiological Assessment</vt:lpstr>
      <vt:lpstr>Physiological Assessment</vt:lpstr>
      <vt:lpstr>Physiological Assessment</vt:lpstr>
      <vt:lpstr>Physiological Assessment</vt:lpstr>
      <vt:lpstr>Physiological Assessment</vt:lpstr>
      <vt:lpstr>Physiological Assessment</vt:lpstr>
      <vt:lpstr>Physiological Assessment</vt:lpstr>
      <vt:lpstr>Physiological Assessment – Integumentary</vt:lpstr>
      <vt:lpstr>Physiological Assessment – Normal Skin Lesions (Elderly) (A). Seborrheic Keratosis, Senile Purpura, Senile Lentigines, Cherry Angioma, Sebaceous Hyperplasia</vt:lpstr>
      <vt:lpstr>Physiological Assessment – Abnormal Skin Lesions (Elderly),  (A). Senile or actinic keratosis, (B).Squamous cell carcinoma, (C). Basal Cell Carcinoma, (D).  Lentigo Maligna Melanoma. </vt:lpstr>
      <vt:lpstr>Physiological Assessment</vt:lpstr>
      <vt:lpstr>Physiological Assessment</vt:lpstr>
      <vt:lpstr>Physiological Assessment</vt:lpstr>
      <vt:lpstr>Physiological Assessment</vt:lpstr>
      <vt:lpstr>Physiological Assessment</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Common Clinical Problems: Physiological</vt:lpstr>
      <vt:lpstr>Psychological Assessment</vt:lpstr>
      <vt:lpstr>An approach to mental health is to define the traits of the mentally healthy personality. </vt:lpstr>
      <vt:lpstr>Psychological Assessment</vt:lpstr>
      <vt:lpstr>Psychological Assessment </vt:lpstr>
      <vt:lpstr>Psychological Assessment</vt:lpstr>
      <vt:lpstr>Psychological Assessment</vt:lpstr>
      <vt:lpstr>Psychological Assessment</vt:lpstr>
      <vt:lpstr>Psychological Assessment</vt:lpstr>
      <vt:lpstr>Psychological Assessment</vt:lpstr>
      <vt:lpstr>Psychological Assessment</vt:lpstr>
      <vt:lpstr>Psychological Assessment</vt:lpstr>
      <vt:lpstr>Psychological Assessment</vt:lpstr>
      <vt:lpstr>Psychological Assessment</vt:lpstr>
      <vt:lpstr>Psychological Assessment</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Common Clinical Problems: Psychological</vt:lpstr>
      <vt:lpstr>Pharmacology </vt:lpstr>
      <vt:lpstr>Pharmacology</vt:lpstr>
      <vt:lpstr>Pharmacology </vt:lpstr>
      <vt:lpstr>Pharmacology </vt:lpstr>
      <vt:lpstr>Pharmacology</vt:lpstr>
      <vt:lpstr>Pharmacology </vt:lpstr>
      <vt:lpstr>Pharmacology</vt:lpstr>
      <vt:lpstr>Pharmacology </vt:lpstr>
      <vt:lpstr>Pharmacology</vt:lpstr>
      <vt:lpstr>Pharmacology</vt:lpstr>
      <vt:lpstr>Pharmacology</vt:lpstr>
      <vt:lpstr>Pharmacology</vt:lpstr>
      <vt:lpstr>Pharmacology</vt:lpstr>
      <vt:lpstr>Pharmacology </vt:lpstr>
      <vt:lpstr>Pharmacology</vt:lpstr>
      <vt:lpstr>Pharmacology </vt:lpstr>
      <vt:lpstr>Pharmacology </vt:lpstr>
      <vt:lpstr>Pharmacology</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 and Older Adults</vt:lpstr>
      <vt:lpstr>PowerPoint Presentation</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 and Older Adults</vt:lpstr>
      <vt:lpstr>Laboratory Values and Older Adults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lpstr>Laboratory Values</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Geriatrics </dc:title>
  <dc:creator>User</dc:creator>
  <cp:lastModifiedBy>Karen Malt</cp:lastModifiedBy>
  <cp:revision>418</cp:revision>
  <dcterms:created xsi:type="dcterms:W3CDTF">2018-01-17T17:23:29Z</dcterms:created>
  <dcterms:modified xsi:type="dcterms:W3CDTF">2024-01-29T19:27:41Z</dcterms:modified>
</cp:coreProperties>
</file>