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sldIdLst>
    <p:sldId id="257" r:id="rId9"/>
    <p:sldId id="256" r:id="rId10"/>
    <p:sldId id="323" r:id="rId11"/>
    <p:sldId id="258" r:id="rId12"/>
    <p:sldId id="260" r:id="rId13"/>
    <p:sldId id="259" r:id="rId14"/>
    <p:sldId id="261" r:id="rId15"/>
    <p:sldId id="262" r:id="rId16"/>
    <p:sldId id="264" r:id="rId17"/>
    <p:sldId id="263" r:id="rId18"/>
    <p:sldId id="265" r:id="rId19"/>
    <p:sldId id="268" r:id="rId20"/>
    <p:sldId id="269" r:id="rId21"/>
    <p:sldId id="270" r:id="rId22"/>
    <p:sldId id="271" r:id="rId23"/>
    <p:sldId id="272" r:id="rId24"/>
    <p:sldId id="273" r:id="rId25"/>
    <p:sldId id="275" r:id="rId26"/>
    <p:sldId id="274" r:id="rId27"/>
    <p:sldId id="266" r:id="rId28"/>
    <p:sldId id="267" r:id="rId29"/>
    <p:sldId id="277" r:id="rId30"/>
    <p:sldId id="278" r:id="rId31"/>
    <p:sldId id="284" r:id="rId32"/>
    <p:sldId id="283" r:id="rId33"/>
    <p:sldId id="285" r:id="rId34"/>
    <p:sldId id="286" r:id="rId35"/>
    <p:sldId id="289" r:id="rId36"/>
    <p:sldId id="276" r:id="rId37"/>
    <p:sldId id="291" r:id="rId38"/>
    <p:sldId id="292" r:id="rId39"/>
    <p:sldId id="293" r:id="rId40"/>
    <p:sldId id="294" r:id="rId41"/>
    <p:sldId id="287" r:id="rId42"/>
    <p:sldId id="288" r:id="rId43"/>
    <p:sldId id="290" r:id="rId44"/>
    <p:sldId id="295" r:id="rId45"/>
    <p:sldId id="318" r:id="rId46"/>
    <p:sldId id="317" r:id="rId47"/>
    <p:sldId id="296" r:id="rId48"/>
    <p:sldId id="310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8" r:id="rId57"/>
    <p:sldId id="307" r:id="rId58"/>
    <p:sldId id="306" r:id="rId59"/>
    <p:sldId id="305" r:id="rId60"/>
    <p:sldId id="304" r:id="rId61"/>
    <p:sldId id="309" r:id="rId62"/>
    <p:sldId id="313" r:id="rId63"/>
    <p:sldId id="319" r:id="rId64"/>
    <p:sldId id="320" r:id="rId65"/>
    <p:sldId id="321" r:id="rId66"/>
    <p:sldId id="316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8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1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89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D083-E879-47D3-82A8-E002E09473DB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A7ECED-8CA3-4D94-AB95-77B6557BDFF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40886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D083-E879-47D3-82A8-E002E09473DB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A7ECED-8CA3-4D94-AB95-77B6557BDFF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06402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D083-E879-47D3-82A8-E002E09473DB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A7ECED-8CA3-4D94-AB95-77B6557BDFF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84441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ABCD083-E879-47D3-82A8-E002E09473DB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ECED-8CA3-4D94-AB95-77B6557BDFF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43452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D083-E879-47D3-82A8-E002E09473DB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DA7ECED-8CA3-4D94-AB95-77B6557BDFF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2847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D083-E879-47D3-82A8-E002E09473DB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DA7ECED-8CA3-4D94-AB95-77B6557BDFF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5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D083-E879-47D3-82A8-E002E09473DB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A7ECED-8CA3-4D94-AB95-77B6557BD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0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A7ECED-8CA3-4D94-AB95-77B6557BDFF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D083-E879-47D3-82A8-E002E09473DB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54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13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DA7ECED-8CA3-4D94-AB95-77B6557BDFF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ABCD083-E879-47D3-82A8-E002E09473DB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28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D083-E879-47D3-82A8-E002E09473DB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ECED-8CA3-4D94-AB95-77B6557BDFF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7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DA7ECED-8CA3-4D94-AB95-77B6557BDFF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D083-E879-47D3-82A8-E002E09473DB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303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79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00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06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48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71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774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5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29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68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76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24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16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79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00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06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48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71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77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946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56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683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76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245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16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6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20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61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37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4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573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36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45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1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06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528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92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899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039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257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82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795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47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258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721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37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06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64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629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208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772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26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968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308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264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058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994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201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855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273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535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9025F19-F741-46B4-A06C-111535ABFE27}" type="datetimeFigureOut">
              <a:rPr lang="en-US" smtClean="0">
                <a:solidFill>
                  <a:prstClr val="white"/>
                </a:solidFill>
              </a:rPr>
              <a:pPr/>
              <a:t>9/26/2017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8F030AA0-8BF6-4DA7-925E-1E2854DEE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103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9025F19-F741-46B4-A06C-111535ABFE27}" type="datetimeFigureOut">
              <a:rPr lang="en-US" smtClean="0">
                <a:solidFill>
                  <a:prstClr val="white"/>
                </a:solidFill>
              </a:rPr>
              <a:pPr/>
              <a:t>9/26/2017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0AA0-8BF6-4DA7-925E-1E2854DEEF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0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48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39025F19-F741-46B4-A06C-111535ABFE27}" type="datetimeFigureOut">
              <a:rPr lang="en-US" smtClean="0">
                <a:solidFill>
                  <a:prstClr val="white"/>
                </a:solidFill>
              </a:rPr>
              <a:pPr/>
              <a:t>9/26/2017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8F030AA0-8BF6-4DA7-925E-1E2854DEEF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728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9025F19-F741-46B4-A06C-111535ABFE27}" type="datetimeFigureOut">
              <a:rPr lang="en-US" smtClean="0">
                <a:solidFill>
                  <a:prstClr val="white"/>
                </a:solidFill>
              </a:rPr>
              <a:pPr/>
              <a:t>9/26/2017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8F030AA0-8BF6-4DA7-925E-1E2854DEEF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391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9025F19-F741-46B4-A06C-111535ABFE27}" type="datetimeFigureOut">
              <a:rPr lang="en-US" smtClean="0">
                <a:solidFill>
                  <a:prstClr val="white"/>
                </a:solidFill>
              </a:rPr>
              <a:pPr/>
              <a:t>9/26/2017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8F030AA0-8BF6-4DA7-925E-1E2854DEEF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37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F19-F741-46B4-A06C-111535ABFE27}" type="datetimeFigureOut">
              <a:rPr lang="en-US" smtClean="0">
                <a:solidFill>
                  <a:prstClr val="white"/>
                </a:solidFill>
              </a:rPr>
              <a:pPr/>
              <a:t>9/26/2017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0AA0-8BF6-4DA7-925E-1E2854DEEF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13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9025F19-F741-46B4-A06C-111535ABFE27}" type="datetimeFigureOut">
              <a:rPr lang="en-US" smtClean="0">
                <a:solidFill>
                  <a:prstClr val="white"/>
                </a:solidFill>
              </a:rPr>
              <a:pPr/>
              <a:t>9/26/2017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8F030AA0-8BF6-4DA7-925E-1E2854DEEF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451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9025F19-F741-46B4-A06C-111535ABFE27}" type="datetimeFigureOut">
              <a:rPr lang="en-US" smtClean="0">
                <a:solidFill>
                  <a:prstClr val="white"/>
                </a:solidFill>
              </a:rPr>
              <a:pPr/>
              <a:t>9/26/2017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8F030AA0-8BF6-4DA7-925E-1E2854DEEF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93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9025F19-F741-46B4-A06C-111535ABFE27}" type="datetimeFigureOut">
              <a:rPr lang="en-US" smtClean="0">
                <a:solidFill>
                  <a:prstClr val="white"/>
                </a:solidFill>
              </a:rPr>
              <a:pPr/>
              <a:t>9/26/2017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8F030AA0-8BF6-4DA7-925E-1E2854DEEF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63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F19-F741-46B4-A06C-111535ABFE27}" type="datetimeFigureOut">
              <a:rPr lang="en-US" smtClean="0">
                <a:solidFill>
                  <a:prstClr val="white"/>
                </a:solidFill>
              </a:rPr>
              <a:pPr/>
              <a:t>9/26/2017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0AA0-8BF6-4DA7-925E-1E2854DEEF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965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F19-F741-46B4-A06C-111535ABFE27}" type="datetimeFigureOut">
              <a:rPr lang="en-US" smtClean="0">
                <a:solidFill>
                  <a:prstClr val="white"/>
                </a:solidFill>
              </a:rPr>
              <a:pPr/>
              <a:t>9/26/2017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0AA0-8BF6-4DA7-925E-1E2854DEEF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5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8CBF-118C-4E1E-962B-9019E90B2C62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B23E4-88B6-4822-9D11-552800B0E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7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88CBF-118C-4E1E-962B-9019E90B2C62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23E4-88B6-4822-9D11-552800B0E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3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ABCD083-E879-47D3-82A8-E002E09473DB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A7ECED-8CA3-4D94-AB95-77B6557BDFF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3948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4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4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5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0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88CBF-118C-4E1E-962B-9019E90B2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B23E4-88B6-4822-9D11-552800B0E1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9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9025F19-F741-46B4-A06C-111535ABFE27}" type="datetimeFigureOut">
              <a:rPr lang="en-US" smtClean="0">
                <a:solidFill>
                  <a:prstClr val="white"/>
                </a:solidFill>
              </a:rPr>
              <a:pPr/>
              <a:t>9/26/2017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8F030AA0-8BF6-4DA7-925E-1E2854DEEF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70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We-were-all-female%5bwww.savevid.com%5d.mp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0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Genetics-101-Part-1--What-are-genes-%5bwww.savevid.com%5d.mp4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8.png"/><Relationship Id="rId5" Type="http://schemas.openxmlformats.org/officeDocument/2006/relationships/image" Target="../media/image47.wmf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image" Target="../media/image71.png"/><Relationship Id="rId2" Type="http://schemas.microsoft.com/office/2007/relationships/media" Target="../media/media10.mp3"/><Relationship Id="rId16" Type="http://schemas.openxmlformats.org/officeDocument/2006/relationships/image" Target="../media/image70.png"/><Relationship Id="rId1" Type="http://schemas.openxmlformats.org/officeDocument/2006/relationships/audio" Target="NULL" TargetMode="External"/><Relationship Id="rId6" Type="http://schemas.openxmlformats.org/officeDocument/2006/relationships/image" Target="../media/image60.wmf"/><Relationship Id="rId11" Type="http://schemas.openxmlformats.org/officeDocument/2006/relationships/image" Target="../media/image65.jpeg"/><Relationship Id="rId5" Type="http://schemas.openxmlformats.org/officeDocument/2006/relationships/image" Target="../media/image59.gif"/><Relationship Id="rId15" Type="http://schemas.openxmlformats.org/officeDocument/2006/relationships/image" Target="../media/image69.png"/><Relationship Id="rId10" Type="http://schemas.openxmlformats.org/officeDocument/2006/relationships/image" Target="../media/image64.jpeg"/><Relationship Id="rId4" Type="http://schemas.openxmlformats.org/officeDocument/2006/relationships/image" Target="../media/image46.png"/><Relationship Id="rId9" Type="http://schemas.openxmlformats.org/officeDocument/2006/relationships/image" Target="../media/image63.jpeg"/><Relationship Id="rId14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gif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7.gif"/><Relationship Id="rId5" Type="http://schemas.openxmlformats.org/officeDocument/2006/relationships/image" Target="../media/image8.png"/><Relationship Id="rId4" Type="http://schemas.openxmlformats.org/officeDocument/2006/relationships/image" Target="../media/image46.png"/><Relationship Id="rId9" Type="http://schemas.openxmlformats.org/officeDocument/2006/relationships/image" Target="../media/image80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Extremely-Scary-Ghost-Elevator-Prank-in-Brazil%5bwww.savevid.com%5d.mp4" TargetMode="External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microsoft.com/office/2007/relationships/media" Target="../media/media14.wav"/><Relationship Id="rId7" Type="http://schemas.openxmlformats.org/officeDocument/2006/relationships/image" Target="../media/image82.jpe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81.jpg"/><Relationship Id="rId5" Type="http://schemas.openxmlformats.org/officeDocument/2006/relationships/slideLayout" Target="../slideLayouts/slideLayout46.xml"/><Relationship Id="rId4" Type="http://schemas.openxmlformats.org/officeDocument/2006/relationships/audio" Target="../media/media14.wav"/><Relationship Id="rId9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8.png"/><Relationship Id="rId4" Type="http://schemas.openxmlformats.org/officeDocument/2006/relationships/image" Target="../media/image81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hyperlink" Target="../../Bio%201B/Chapter%2011/dihybrid%20practice.pptx" TargetMode="External"/><Relationship Id="rId4" Type="http://schemas.openxmlformats.org/officeDocument/2006/relationships/image" Target="../media/image81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89.wmf"/><Relationship Id="rId18" Type="http://schemas.openxmlformats.org/officeDocument/2006/relationships/image" Target="../media/image92.jpeg"/><Relationship Id="rId3" Type="http://schemas.microsoft.com/office/2007/relationships/media" Target="../media/media18.wav"/><Relationship Id="rId7" Type="http://schemas.microsoft.com/office/2007/relationships/media" Target="../media/media20.mp3"/><Relationship Id="rId12" Type="http://schemas.openxmlformats.org/officeDocument/2006/relationships/image" Target="../media/image88.png"/><Relationship Id="rId17" Type="http://schemas.openxmlformats.org/officeDocument/2006/relationships/image" Target="../media/image8.png"/><Relationship Id="rId2" Type="http://schemas.openxmlformats.org/officeDocument/2006/relationships/audio" Target="../media/media17.mp3"/><Relationship Id="rId16" Type="http://schemas.openxmlformats.org/officeDocument/2006/relationships/image" Target="../media/image18.png"/><Relationship Id="rId1" Type="http://schemas.microsoft.com/office/2007/relationships/media" Target="../media/media17.mp3"/><Relationship Id="rId6" Type="http://schemas.microsoft.com/office/2007/relationships/media" Target="../media/media19.mp3"/><Relationship Id="rId11" Type="http://schemas.openxmlformats.org/officeDocument/2006/relationships/image" Target="../media/image84.jpeg"/><Relationship Id="rId5" Type="http://schemas.openxmlformats.org/officeDocument/2006/relationships/audio" Target="NULL" TargetMode="External"/><Relationship Id="rId15" Type="http://schemas.openxmlformats.org/officeDocument/2006/relationships/image" Target="../media/image91.png"/><Relationship Id="rId10" Type="http://schemas.openxmlformats.org/officeDocument/2006/relationships/image" Target="../media/image81.jpg"/><Relationship Id="rId19" Type="http://schemas.openxmlformats.org/officeDocument/2006/relationships/image" Target="../media/image93.jpeg"/><Relationship Id="rId4" Type="http://schemas.openxmlformats.org/officeDocument/2006/relationships/audio" Target="../media/media18.wav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96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8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7" Type="http://schemas.openxmlformats.org/officeDocument/2006/relationships/image" Target="../media/image101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media" Target="../media/media23.wav"/><Relationship Id="rId7" Type="http://schemas.openxmlformats.org/officeDocument/2006/relationships/image" Target="../media/image102.jpeg"/><Relationship Id="rId2" Type="http://schemas.microsoft.com/office/2007/relationships/media" Target="../media/media22.wav"/><Relationship Id="rId1" Type="http://schemas.openxmlformats.org/officeDocument/2006/relationships/audio" Target="NULL" TargetMode="External"/><Relationship Id="rId6" Type="http://schemas.openxmlformats.org/officeDocument/2006/relationships/image" Target="../media/image81.jpg"/><Relationship Id="rId11" Type="http://schemas.openxmlformats.org/officeDocument/2006/relationships/image" Target="../media/image106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105.wmf"/><Relationship Id="rId4" Type="http://schemas.openxmlformats.org/officeDocument/2006/relationships/audio" Target="../media/media23.wav"/><Relationship Id="rId9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microsoft.com/office/2007/relationships/media" Target="../media/media25.mp3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8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11" Type="http://schemas.openxmlformats.org/officeDocument/2006/relationships/image" Target="../media/image88.png"/><Relationship Id="rId5" Type="http://schemas.microsoft.com/office/2007/relationships/media" Target="../media/media26.mp3"/><Relationship Id="rId10" Type="http://schemas.openxmlformats.org/officeDocument/2006/relationships/image" Target="../media/image109.png"/><Relationship Id="rId4" Type="http://schemas.openxmlformats.org/officeDocument/2006/relationships/audio" Target="../media/media25.mp3"/><Relationship Id="rId9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Psh-Prank-With-Edbassmaster%5bwww.savevid.com%5d.mp4" TargetMode="External"/><Relationship Id="rId2" Type="http://schemas.openxmlformats.org/officeDocument/2006/relationships/hyperlink" Target="Nosing-in-Hollywood%5bwww.savevid.com%5d.mp4" TargetMode="Externa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wav"/><Relationship Id="rId7" Type="http://schemas.openxmlformats.org/officeDocument/2006/relationships/image" Target="../media/image15.w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 action="ppaction://hlinkfile"/>
              </a:rPr>
              <a:t>Now that we know all living things use a genetic code, we head into genetics…here’s an interesting thought</a:t>
            </a:r>
            <a:endParaRPr lang="en-US" dirty="0">
              <a:hlinkClick r:id="rId2" action="ppaction://hlinkfile"/>
            </a:endParaRPr>
          </a:p>
        </p:txBody>
      </p:sp>
    </p:spTree>
    <p:extLst>
      <p:ext uri="{BB962C8B-B14F-4D97-AF65-F5344CB8AC3E}">
        <p14:creationId xmlns:p14="http://schemas.microsoft.com/office/powerpoint/2010/main" val="383147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So what happened….why all tall?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956101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Mendel got two things from his experiment…first…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43618" y="1727181"/>
            <a:ext cx="8077200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Inheritance (trait) is caused by factors passed from one generation to the next. </a:t>
            </a:r>
            <a:r>
              <a:rPr lang="en-US" sz="2800" b="1" u="sng" dirty="0" smtClean="0"/>
              <a:t>Genes</a:t>
            </a:r>
            <a:r>
              <a:rPr lang="en-US" sz="2800" dirty="0" smtClean="0"/>
              <a:t> – are these factors. They are parts of DNA that code for a trait.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There are different forms of a gene (like tall/short) – these are called </a:t>
            </a:r>
            <a:r>
              <a:rPr lang="en-US" sz="2800" b="1" u="sng" dirty="0" smtClean="0"/>
              <a:t>alleles</a:t>
            </a:r>
            <a:r>
              <a:rPr lang="en-US" sz="2800" dirty="0" smtClean="0"/>
              <a:t>.</a:t>
            </a:r>
          </a:p>
        </p:txBody>
      </p:sp>
      <p:pic>
        <p:nvPicPr>
          <p:cNvPr id="1026" name="Picture 2" descr="http://ll-media.tmz.com/93962-tmz_s_father_son_look_a_like_contest_3_0056_Layer_13_full-480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9" r="50000" b="8837"/>
          <a:stretch/>
        </p:blipFill>
        <p:spPr bwMode="auto">
          <a:xfrm>
            <a:off x="237464" y="4004074"/>
            <a:ext cx="1355141" cy="20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l-media.tmz.com/93962-tmz_s_father_son_look_a_like_contest_3_0056_Layer_13_full-480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5" t="20024" b="10031"/>
          <a:stretch/>
        </p:blipFill>
        <p:spPr bwMode="auto">
          <a:xfrm>
            <a:off x="1592605" y="4033103"/>
            <a:ext cx="1275443" cy="199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jesupcitizenherald.com/albums/Father-Son-Contest/images/Father%20Son%20Look%20Alike_img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6"/>
          <a:stretch/>
        </p:blipFill>
        <p:spPr bwMode="auto">
          <a:xfrm>
            <a:off x="4354411" y="4004074"/>
            <a:ext cx="1346075" cy="20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jesupcitizenherald.com/albums/Father-Son-Contest/images/Father%20Son%20Look%20Alike_img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868048" y="4018589"/>
            <a:ext cx="1486363" cy="19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potted.lubbockonline.com/images/16/photos/2008/05/08/gallery/253421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3"/>
          <a:stretch/>
        </p:blipFill>
        <p:spPr bwMode="auto">
          <a:xfrm>
            <a:off x="7207817" y="3998630"/>
            <a:ext cx="1466594" cy="20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potted.lubbockonline.com/images/16/photos/2008/05/08/gallery/253421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707743" y="3983678"/>
            <a:ext cx="1500074" cy="201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father of m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2286000"/>
            <a:ext cx="609600" cy="609600"/>
          </a:xfrm>
          <a:prstGeom prst="rect">
            <a:avLst/>
          </a:prstGeom>
        </p:spPr>
      </p:pic>
      <p:pic>
        <p:nvPicPr>
          <p:cNvPr id="1038" name="Picture 14" descr="http://portland.upickem.net/EngineContent/PLSA/57458/PHOTO-57458-19548535P.jpg?ver=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2"/>
          <a:stretch/>
        </p:blipFill>
        <p:spPr bwMode="auto">
          <a:xfrm>
            <a:off x="1600222" y="4138277"/>
            <a:ext cx="1397417" cy="27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portland.upickem.net/EngineContent/PLSA/57458/PHOTO-57458-19548535P.jpg?ver=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0"/>
          <a:stretch/>
        </p:blipFill>
        <p:spPr bwMode="auto">
          <a:xfrm>
            <a:off x="2981185" y="4167608"/>
            <a:ext cx="1353332" cy="27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coastalmommies.com/files/imagecache/contest_full/photos/contest/Dad%20and%20Kenneth%20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48"/>
          <a:stretch/>
        </p:blipFill>
        <p:spPr bwMode="auto">
          <a:xfrm>
            <a:off x="4482218" y="4206647"/>
            <a:ext cx="1787953" cy="263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http://coastalmommies.com/files/imagecache/contest_full/photos/contest/Dad%20and%20Kenneth%20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2"/>
          <a:stretch/>
        </p:blipFill>
        <p:spPr bwMode="auto">
          <a:xfrm>
            <a:off x="6270171" y="4223917"/>
            <a:ext cx="2169495" cy="263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media.lvrj.com/images/4461707-16-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702411" y="4124759"/>
            <a:ext cx="1779807" cy="279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media.lvrj.com/images/4461707-16-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482218" y="4078975"/>
            <a:ext cx="1819401" cy="286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9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9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4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48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372" y="-304800"/>
            <a:ext cx="8229600" cy="1143000"/>
          </a:xfrm>
        </p:spPr>
        <p:txBody>
          <a:bodyPr/>
          <a:lstStyle/>
          <a:p>
            <a:r>
              <a:rPr lang="en-US" dirty="0" smtClean="0"/>
              <a:t>So what happened….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6486" y="6096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second thing he concluded….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66486" y="1132820"/>
            <a:ext cx="7772400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lleles can be either </a:t>
            </a:r>
            <a:r>
              <a:rPr lang="en-US" sz="2400" b="1" u="sng" dirty="0" smtClean="0"/>
              <a:t>DOMINANT</a:t>
            </a:r>
            <a:r>
              <a:rPr lang="en-US" sz="2400" dirty="0" smtClean="0"/>
              <a:t> or </a:t>
            </a:r>
            <a:r>
              <a:rPr lang="en-US" sz="2400" b="1" u="sng" dirty="0" smtClean="0"/>
              <a:t>RECESSIVE</a:t>
            </a:r>
          </a:p>
          <a:p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Organism  with a dominant trait allele will always show that trait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A recessive trait can only be seen when a dominant allele isn’t there at all. 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We get one allele from each parent.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810476"/>
            <a:ext cx="899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Example:</a:t>
            </a:r>
          </a:p>
          <a:p>
            <a:r>
              <a:rPr lang="en-US" dirty="0" smtClean="0"/>
              <a:t>Alleles for tallness : represented by      T    and      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Individual 1:   has the combination T </a:t>
            </a:r>
            <a:r>
              <a:rPr lang="en-US" dirty="0" err="1" smtClean="0"/>
              <a:t>T</a:t>
            </a:r>
            <a:r>
              <a:rPr lang="en-US" dirty="0" smtClean="0"/>
              <a:t>			</a:t>
            </a:r>
          </a:p>
          <a:p>
            <a:r>
              <a:rPr lang="en-US" dirty="0" smtClean="0"/>
              <a:t>Individual 2:   has the combination  t  </a:t>
            </a:r>
            <a:r>
              <a:rPr lang="en-US" dirty="0" err="1" smtClean="0"/>
              <a:t>t</a:t>
            </a:r>
            <a:r>
              <a:rPr lang="en-US" dirty="0" smtClean="0"/>
              <a:t>			</a:t>
            </a:r>
          </a:p>
          <a:p>
            <a:r>
              <a:rPr lang="en-US" dirty="0" smtClean="0"/>
              <a:t>Individual 3:   has the combination  T  </a:t>
            </a:r>
            <a:r>
              <a:rPr lang="en-US" dirty="0" err="1" smtClean="0"/>
              <a:t>t</a:t>
            </a:r>
            <a:r>
              <a:rPr lang="en-US" dirty="0" smtClean="0"/>
              <a:t>			</a:t>
            </a:r>
            <a:endParaRPr lang="en-US" dirty="0"/>
          </a:p>
        </p:txBody>
      </p:sp>
      <p:cxnSp>
        <p:nvCxnSpPr>
          <p:cNvPr id="9" name="Straight Arrow Connector 8"/>
          <p:cNvCxnSpPr>
            <a:stCxn id="11" idx="1"/>
          </p:cNvCxnSpPr>
          <p:nvPr/>
        </p:nvCxnSpPr>
        <p:spPr>
          <a:xfrm flipH="1">
            <a:off x="3962400" y="4030952"/>
            <a:ext cx="2982686" cy="160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45086" y="3846286"/>
            <a:ext cx="1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Dominant (tall)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887686" y="4305746"/>
            <a:ext cx="2068286" cy="94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62800" y="421561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Recessive (short)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6486" y="6096000"/>
            <a:ext cx="657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70C0"/>
                </a:solidFill>
              </a:rPr>
              <a:t>Lets see if YOU have some dominant or recessive traits….</a:t>
            </a:r>
            <a:endParaRPr lang="en-US" u="sng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24400" y="4876800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Outcome: Tall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24400" y="5135401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Outcome: Short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24400" y="5410200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Outcome: Tall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5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Eye Color</a:t>
            </a:r>
            <a:endParaRPr lang="en-US" dirty="0"/>
          </a:p>
        </p:txBody>
      </p:sp>
      <p:pic>
        <p:nvPicPr>
          <p:cNvPr id="15364" name="Picture 4" descr="http://l.yimg.com/g/images/spacebal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5366" name="Picture 6" descr="http://l.yimg.com/g/images/spacebal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38200" y="5257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Recessive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5257800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Dominant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764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04229" y="1621971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Green, Brown, Hazel </a:t>
            </a:r>
            <a:endParaRPr lang="en-US" dirty="0"/>
          </a:p>
        </p:txBody>
      </p:sp>
      <p:pic>
        <p:nvPicPr>
          <p:cNvPr id="8" name="The Who, Who Are You Lyrics (FULL VERSION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9753600" y="2839986"/>
            <a:ext cx="609600" cy="609600"/>
          </a:xfrm>
          <a:prstGeom prst="rect">
            <a:avLst/>
          </a:prstGeom>
        </p:spPr>
      </p:pic>
      <p:pic>
        <p:nvPicPr>
          <p:cNvPr id="1026" name="Picture 2" descr="http://4.bp.blogspot.com/-77BXdZj0M6o/Tr0t9pndpOI/AAAAAAAAAQ4/j3KWIE9ov1E/s1600/Blue_Eye_by_SapphiraBlu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2" y="2438400"/>
            <a:ext cx="42291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s2.mm.bing.net/th?id=H.4561582699970929&amp;pid=1.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1943100" cy="161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s1.mm.bing.net/th?id=H.4668282496486472&amp;pid=1.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34" y="2438400"/>
            <a:ext cx="2133600" cy="141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s3.mm.bing.net/th?id=H.4981819380729602&amp;pid=1.7&amp;w=166&amp;h=154&amp;c=7&amp;rs=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59" y="3931131"/>
            <a:ext cx="158115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  <p:bldP spid="14" grpId="0"/>
      <p:bldP spid="6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Handedness</a:t>
            </a:r>
            <a:endParaRPr lang="en-US" dirty="0"/>
          </a:p>
        </p:txBody>
      </p:sp>
      <p:pic>
        <p:nvPicPr>
          <p:cNvPr id="14338" name="Picture 2" descr="http://www.npghs.school.nz/curriculum/science/Rachael/webpics/h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2667000"/>
            <a:ext cx="1752600" cy="1805180"/>
          </a:xfrm>
          <a:prstGeom prst="rect">
            <a:avLst/>
          </a:prstGeom>
          <a:noFill/>
        </p:spPr>
      </p:pic>
      <p:pic>
        <p:nvPicPr>
          <p:cNvPr id="14340" name="Picture 4" descr="http://www.npghs.school.nz/curriculum/science/Rachael/webpics/hand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3200"/>
            <a:ext cx="2209800" cy="172738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81000" y="4953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Dominant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5029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Recessive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6764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71571" y="16764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Ears</a:t>
            </a:r>
            <a:endParaRPr lang="en-US" dirty="0"/>
          </a:p>
        </p:txBody>
      </p:sp>
      <p:pic>
        <p:nvPicPr>
          <p:cNvPr id="13314" name="Picture 2" descr="http://www.npghs.school.nz/curriculum/science/Rachael/webpics/e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799" y="2667000"/>
            <a:ext cx="2229879" cy="1743076"/>
          </a:xfrm>
          <a:prstGeom prst="rect">
            <a:avLst/>
          </a:prstGeom>
          <a:noFill/>
        </p:spPr>
      </p:pic>
      <p:pic>
        <p:nvPicPr>
          <p:cNvPr id="13316" name="Picture 4" descr="http://www.npghs.school.nz/curriculum/science/Rachael/webpics/ea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514600"/>
            <a:ext cx="1600200" cy="1945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81000" y="5105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Recessive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5181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Dominant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6764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Attatched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00171" y="1719943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Tongue </a:t>
            </a:r>
            <a:endParaRPr lang="en-US" dirty="0"/>
          </a:p>
        </p:txBody>
      </p:sp>
      <p:pic>
        <p:nvPicPr>
          <p:cNvPr id="12290" name="Picture 2" descr="http://www.npghs.school.nz/curriculum/science/Rachael/webpics/tongueroll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362200"/>
            <a:ext cx="1533525" cy="2552700"/>
          </a:xfrm>
          <a:prstGeom prst="rect">
            <a:avLst/>
          </a:prstGeom>
          <a:noFill/>
        </p:spPr>
      </p:pic>
      <p:pic>
        <p:nvPicPr>
          <p:cNvPr id="12292" name="Picture 4" descr="http://www.npghs.school.nz/curriculum/science/Rachael/webpics/tongu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286000"/>
            <a:ext cx="1571625" cy="280987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81000" y="5334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Dominant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5334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Recessive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6764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you roll?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20343" y="1647372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 no?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Pinkies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5791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Recessive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57150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Dominant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://mrsmaine.wikispaces.com/file/view/straight_pinkie.jpg/74220331/335x236/straight_pink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72921"/>
            <a:ext cx="3190875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uni.edu/walsh/pin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10" y="2496683"/>
            <a:ext cx="3049162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810" y="1766723"/>
            <a:ext cx="332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1744169"/>
            <a:ext cx="332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4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Thumb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6019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Dominant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6019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Recessive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810" y="1587917"/>
            <a:ext cx="3323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Hitchhikers thumb (bends back)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1726417"/>
            <a:ext cx="332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Straight</a:t>
            </a:r>
            <a:endParaRPr lang="en-US" dirty="0"/>
          </a:p>
        </p:txBody>
      </p:sp>
      <p:pic>
        <p:nvPicPr>
          <p:cNvPr id="3074" name="Picture 2" descr="http://ts4.mm.bing.net/th?id=I.4576365777126767&amp;pid=1.7&amp;w=189&amp;h=149&amp;c=7&amp;rs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7" y="2895600"/>
            <a:ext cx="3056757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rookery5.aviary.com/storagev12/2856500/2856944_7f4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10" y="2692650"/>
            <a:ext cx="3733800" cy="281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3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1905000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Regular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1863271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Widows…</a:t>
            </a:r>
            <a:endParaRPr lang="en-US" dirty="0"/>
          </a:p>
        </p:txBody>
      </p:sp>
      <p:pic>
        <p:nvPicPr>
          <p:cNvPr id="4098" name="Picture 2" descr="http://www.washingtonpost.com/rf/image_296w/2010-2019/WashingtonPost/2011/06/08/Style/Videos/06082011-31v/06082011-31v.jpg?uuid=0GVlIpHnEeCF_l5HjiOV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48" y="2590800"/>
            <a:ext cx="4099103" cy="272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oviestar.nu/articles/benaffleck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5908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Recessive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24400" y="5914571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Dominant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12161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Last one…. Clasp your hands QUICK and hold it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1508" name="Picture 4" descr="http://www.quirkology.com/USA/Images/test3_claspedhands.gif"/>
          <p:cNvPicPr>
            <a:picLocks noChangeAspect="1" noChangeArrowheads="1"/>
          </p:cNvPicPr>
          <p:nvPr/>
        </p:nvPicPr>
        <p:blipFill rotWithShape="1">
          <a:blip r:embed="rId2"/>
          <a:srcRect r="52032"/>
          <a:stretch/>
        </p:blipFill>
        <p:spPr bwMode="auto">
          <a:xfrm>
            <a:off x="511629" y="2895600"/>
            <a:ext cx="2460171" cy="21050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3400" y="5410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Dominant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5410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Recessive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4" descr="http://www.quirkology.com/USA/Images/test3_claspedhands.gif"/>
          <p:cNvPicPr>
            <a:picLocks noChangeAspect="1" noChangeArrowheads="1"/>
          </p:cNvPicPr>
          <p:nvPr/>
        </p:nvPicPr>
        <p:blipFill rotWithShape="1">
          <a:blip r:embed="rId2"/>
          <a:srcRect l="53223"/>
          <a:stretch/>
        </p:blipFill>
        <p:spPr bwMode="auto">
          <a:xfrm>
            <a:off x="5562600" y="2895600"/>
            <a:ext cx="2399141" cy="21050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1905000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Thumbs: Left over right….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1848757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 right over left….?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04800"/>
            <a:ext cx="7772400" cy="1470025"/>
          </a:xfrm>
        </p:spPr>
        <p:txBody>
          <a:bodyPr/>
          <a:lstStyle/>
          <a:p>
            <a:r>
              <a:rPr lang="en-US" dirty="0" smtClean="0"/>
              <a:t>Chapter 11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838200"/>
            <a:ext cx="6400800" cy="762000"/>
          </a:xfrm>
        </p:spPr>
        <p:txBody>
          <a:bodyPr/>
          <a:lstStyle/>
          <a:p>
            <a:r>
              <a:rPr lang="en-US" dirty="0" smtClean="0">
                <a:hlinkClick r:id="rId2" action="ppaction://hlinkfile"/>
              </a:rPr>
              <a:t>Introduction to genetics</a:t>
            </a:r>
            <a:endParaRPr lang="en-US" dirty="0"/>
          </a:p>
        </p:txBody>
      </p:sp>
      <p:pic>
        <p:nvPicPr>
          <p:cNvPr id="1026" name="Picture 2" descr="http://cdnimg.visualizeus.com/thumbs/1b/87/funny,genetic,fun-1b87ffa012878462d8780f8c8c90a9ce_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371601"/>
            <a:ext cx="7300891" cy="5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1.bp.blogspot.com/_IoU3bEFUwWc/TAVm-iIPUVI/AAAAAAAAIzg/HllMTnrawjg/s1600/Gregor+Mend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3608423"/>
            <a:ext cx="4105275" cy="326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the recessive just….disappear?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Mendel then allowed the F1 plants to self-pollinate (crossed with itself) to produce an F2 generation.</a:t>
            </a:r>
          </a:p>
          <a:p>
            <a:r>
              <a:rPr lang="en-US" dirty="0" smtClean="0"/>
              <a:t>The recessive gene REAPPEARED!</a:t>
            </a:r>
          </a:p>
          <a:p>
            <a:r>
              <a:rPr lang="en-US" dirty="0" smtClean="0"/>
              <a:t>About ¼ of the plants were showing the recessive gene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74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04800" y="1689322"/>
            <a:ext cx="8458200" cy="51448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Why…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128708"/>
            <a:ext cx="86106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Segregation</a:t>
            </a:r>
            <a:r>
              <a:rPr lang="en-US" sz="2000" dirty="0" smtClean="0"/>
              <a:t> is the separation of alleles during gamete (sperm and egg) formation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>
          <a:xfrm>
            <a:off x="3292929" y="1752600"/>
            <a:ext cx="6858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Tt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953000" y="1752600"/>
            <a:ext cx="6858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131457" y="2743200"/>
            <a:ext cx="390073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758294" y="2743200"/>
            <a:ext cx="220435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953000" y="2743200"/>
            <a:ext cx="311151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26530" y="2743200"/>
            <a:ext cx="82187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585483" y="3886200"/>
            <a:ext cx="685800" cy="560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570843" y="3551464"/>
            <a:ext cx="6858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4650469" y="3615871"/>
            <a:ext cx="6858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5905500" y="3981450"/>
            <a:ext cx="685800" cy="560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5905500" y="5578022"/>
            <a:ext cx="6858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Tt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222751" y="5578022"/>
            <a:ext cx="6858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Tt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2460172" y="5578022"/>
            <a:ext cx="6858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57200" y="588865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57629" y="386209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gametes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33400" y="2057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F1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391400" y="5977681"/>
            <a:ext cx="685800" cy="560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2940" y="516013"/>
            <a:ext cx="8650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Mendel suggested the alleles in the F1 separated or </a:t>
            </a:r>
            <a:r>
              <a:rPr lang="en-US" b="1" u="sng" dirty="0"/>
              <a:t>SEGRAGATED</a:t>
            </a:r>
            <a:r>
              <a:rPr lang="en-US" dirty="0"/>
              <a:t> when they made gametes. </a:t>
            </a:r>
          </a:p>
        </p:txBody>
      </p:sp>
    </p:spTree>
    <p:extLst>
      <p:ext uri="{BB962C8B-B14F-4D97-AF65-F5344CB8AC3E}">
        <p14:creationId xmlns:p14="http://schemas.microsoft.com/office/powerpoint/2010/main" val="110292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Genetics and Probability are related…..so lets review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Suppose I have a bag… and in that bag I have 10 marbles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3 green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yellow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5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red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1 Blue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2" name="Picture 4" descr="C:\Users\owner\AppData\Local\Microsoft\Windows\Temporary Internet Files\Content.IE5\CM3SX527\MC90029091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97" y="2763696"/>
            <a:ext cx="1474206" cy="161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628900" y="43053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28900" y="38100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28900" y="3243404"/>
            <a:ext cx="304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28900" y="2743200"/>
            <a:ext cx="304800" cy="304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8768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What is the probability I pull out a  BLUE marble?  Show it as a fraction 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What is the probability I pull out a RED marble?  Show it as a fraction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^^^ now show me the % for this one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What is the percent chance of  getting a green? A yellow? A Blue?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MS900074924[2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86000" y="3243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8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84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346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846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346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solidFill>
            <a:srgbClr val="00B050"/>
          </a:solidFill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Genetics and Probability: Section 2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8288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1">
                    <a:lumMod val="95000"/>
                  </a:schemeClr>
                </a:solidFill>
              </a:rPr>
              <a:t>Probability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– is the likelihood that a particular even will occur.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- We use probability in genetics to MAKE PREDICTIONS about what kinds of traits will be seen in an organism 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029129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So if we knew the alleles an organism’s parents had, we could tell if it will have a recessive allele disorder… 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75" name="Picture 3" descr="C:\Users\owner\AppData\Local\Microsoft\Windows\Temporary Internet Files\Content.IE5\CM3SX527\MM900041151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1600200" cy="126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owner\AppData\Local\Microsoft\Windows\Temporary Internet Files\Content.IE5\SRXU4330\MM900236458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5029200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ailsrus.com.au/images/stories/spray-tan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209800" y="3739807"/>
            <a:ext cx="1052512" cy="17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638300" y="4646442"/>
            <a:ext cx="381000" cy="8709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28800" y="5517384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Causes a release of the chemical MELANIN in our skin….which makes us tan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" name="Picture 6" descr="http://www.nailsrus.com.au/images/stories/spray-tan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574256" y="3737015"/>
            <a:ext cx="1052513" cy="17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05400" y="3414822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But what if there was a disorder where a recessive allele causes something to NOT make melanin?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80" name="Picture 8" descr="http://im.glogster.com/media/11/37/91/29/3791299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88929"/>
            <a:ext cx="1828800" cy="228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43800" y="5029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Albinism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Yello- Oh ye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250" out="47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58400" y="304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1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4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8" grpId="0"/>
      <p:bldP spid="15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Interesting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stuff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28467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Albinism – cannot make the pigment melanin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8382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Leucism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– cannot make any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pigment..usually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in patches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8" name="Picture 2" descr="http://25.media.tumblr.com/tumblr_lye05ztpXr1ro8gpoo1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625598"/>
            <a:ext cx="2184398" cy="21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24.media.tumblr.com/tumblr_mbwfebuLc51qer9yuo1_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ts3.mm.bing.net/th?id=I.4808757832253590&amp;pid=1.7&amp;w=222&amp;h=149&amp;c=7&amp;rs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965" y="2514600"/>
            <a:ext cx="2840685" cy="190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ts2.mm.bing.net/th?id=H.4684551675839621&amp;pid=1.7&amp;w=214&amp;h=145&amp;c=7&amp;rs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70374"/>
            <a:ext cx="3050495" cy="206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5800" y="5105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willow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102" name="Picture 6" descr="http://lh5.ggpht.com/-YlDZHBk1Wvo/R-KcuxXb3PI/AAAAAAAAAhc/IEDRZoKNbWQ/2008_02270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032" y="1435101"/>
            <a:ext cx="2878664" cy="215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36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Before we look at predicting…some important terms to know…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500" y="1524000"/>
            <a:ext cx="3048000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1">
                    <a:lumMod val="95000"/>
                  </a:schemeClr>
                </a:solidFill>
              </a:rPr>
              <a:t>Phenotype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– the physical appearance of someone or something.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122" name="Picture 2" descr="http://www.fashonhair.net/wp-content/uploads/2011/10/Hair-Color-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owner\AppData\Local\Microsoft\Windows\Temporary Internet Files\Content.IE5\CM3SX527\MC900078704[1].wmf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9" y="3352800"/>
            <a:ext cx="1280411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owner\AppData\Local\Microsoft\Windows\Temporary Internet Files\Content.IE5\IGP20XTP\MP900448626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518160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owner\AppData\Local\Microsoft\Windows\Temporary Internet Files\Content.IE5\CM3SX527\MP900448617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5181600"/>
            <a:ext cx="1371599" cy="101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://ts1.mm.bing.net/th?id=H.4562905362335744&amp;pid=1.7&amp;w=157&amp;h=143&amp;c=7&amp;rs=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166274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ts3.mm.bing.net/th?id=I.4607040413761614&amp;pid=1.7&amp;w=130&amp;h=149&amp;c=7&amp;rs=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4444141"/>
            <a:ext cx="1543050" cy="176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s3.mm.bing.net/th?id=H.5065841712038458&amp;pid=1.7&amp;w=247&amp;h=154&amp;c=7&amp;rs=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252" y="2187574"/>
            <a:ext cx="3371148" cy="210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s2.mm.bing.net/th?id=I.4508161708720993&amp;pid=1.7&amp;w=217&amp;h=147&amp;c=7&amp;rs=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8420"/>
            <a:ext cx="3218748" cy="21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ts1.mm.bing.net/th?id=H.4733574476989536&amp;pid=1.7&amp;w=103&amp;h=142&amp;c=7&amp;rs=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79" y="345442"/>
            <a:ext cx="1709738" cy="235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6" y="345442"/>
            <a:ext cx="2986047" cy="327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29" y="227415"/>
            <a:ext cx="2257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52762"/>
            <a:ext cx="21907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3229412"/>
            <a:ext cx="223837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hristina Aguilera - Beautifu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58.3296" end="158120.8018"/>
                  <p14:fade out="45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536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6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49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Before we look at predicting…some important terms to know…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094" y="1573430"/>
            <a:ext cx="4303881" cy="1600201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Genotype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– the genetic makeup of an organism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3119735"/>
            <a:ext cx="917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Aa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58966" y="3581400"/>
            <a:ext cx="91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bb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61717" y="4961235"/>
            <a:ext cx="8550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Ee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2606" y="4953000"/>
            <a:ext cx="91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hh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52708" y="1911866"/>
            <a:ext cx="870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TT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6" name="Picture 2" descr="C:\Users\owner\AppData\Local\Microsoft\Windows\Temporary Internet Files\Content.IE5\RIZDD9A6\MC900436915[2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4981" flipH="1">
            <a:off x="7363365" y="4703399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owner\AppData\Local\Microsoft\Windows\Temporary Internet Files\Content.IE5\RIZDD9A6\MC900436915[2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1626" flipH="1">
            <a:off x="7410004" y="1408881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owner\AppData\Local\Microsoft\Windows\Temporary Internet Files\Content.IE5\RIZDD9A6\MC900436915[2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7402">
            <a:off x="7417199" y="3044554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6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Before we look at predicting…some important terms to know…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15000" y="1510892"/>
            <a:ext cx="114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AA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48934"/>
            <a:ext cx="441960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FFCC"/>
                </a:solidFill>
              </a:rPr>
              <a:t>Homozygous</a:t>
            </a:r>
            <a:r>
              <a:rPr lang="en-US" sz="2800" dirty="0" smtClean="0">
                <a:solidFill>
                  <a:srgbClr val="FFFFCC"/>
                </a:solidFill>
              </a:rPr>
              <a:t> – having two of the same allele</a:t>
            </a:r>
            <a:endParaRPr lang="en-US" sz="2800" dirty="0">
              <a:solidFill>
                <a:srgbClr val="FFFF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5000" y="2133600"/>
            <a:ext cx="114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aa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888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Before we look at predicting…some important terms to know…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0" y="3346747"/>
            <a:ext cx="114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Aa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48934"/>
            <a:ext cx="441960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FFCC"/>
                </a:solidFill>
              </a:rPr>
              <a:t>Heterozygous</a:t>
            </a:r>
            <a:r>
              <a:rPr lang="en-US" sz="2800" dirty="0" smtClean="0">
                <a:solidFill>
                  <a:srgbClr val="FFFFCC"/>
                </a:solidFill>
              </a:rPr>
              <a:t>– having two different alleles</a:t>
            </a:r>
            <a:endParaRPr lang="en-US" sz="2800" dirty="0">
              <a:solidFill>
                <a:srgbClr val="FFFF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353394"/>
            <a:ext cx="114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Bb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3346747"/>
            <a:ext cx="114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Tt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http://distilleryimage11.s3.amazonaws.com/f1503c7e017811e29cc822000a1e9b89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4100512" cy="410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3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6000" dirty="0" smtClean="0"/>
              <a:t>Page 266 1-6 BIG BOOK</a:t>
            </a:r>
          </a:p>
          <a:p>
            <a:pPr lvl="1"/>
            <a:r>
              <a:rPr lang="en-US" sz="5600" dirty="0" smtClean="0"/>
              <a:t>The answer for #3  is on page 265</a:t>
            </a:r>
          </a:p>
          <a:p>
            <a:pPr lvl="1"/>
            <a:r>
              <a:rPr lang="en-US" sz="6000" dirty="0" smtClean="0"/>
              <a:t>The answer for #4 is on page 264</a:t>
            </a:r>
          </a:p>
          <a:p>
            <a:pPr lvl="1"/>
            <a:r>
              <a:rPr lang="en-US" sz="6000" dirty="0" smtClean="0"/>
              <a:t>The answer for #5 is on page 266</a:t>
            </a:r>
          </a:p>
          <a:p>
            <a:r>
              <a:rPr lang="en-US" sz="6000" dirty="0" smtClean="0"/>
              <a:t>Page 269 3-5 BIG BOOK</a:t>
            </a:r>
          </a:p>
          <a:p>
            <a:pPr marL="457200" lvl="1" indent="0">
              <a:buNone/>
            </a:pPr>
            <a:endParaRPr lang="en-US" sz="5600" dirty="0" smtClean="0"/>
          </a:p>
          <a:p>
            <a:pPr marL="457200" lvl="1" indent="0">
              <a:buNone/>
            </a:pPr>
            <a:r>
              <a:rPr lang="en-US" sz="5600" smtClean="0"/>
              <a:t> Complete thoughts!!</a:t>
            </a:r>
            <a:endParaRPr lang="en-US" sz="5600" dirty="0"/>
          </a:p>
        </p:txBody>
      </p:sp>
      <p:pic>
        <p:nvPicPr>
          <p:cNvPr id="1026" name="Picture 2" descr="C:\Users\owner\AppData\Local\Microsoft\Windows\Temporary Internet Files\Content.IE5\CM3SX527\MC90043485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wner\AppData\Local\Microsoft\Windows\Temporary Internet Files\Content.IE5\CM3SX527\MC90043485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4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7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gazetanews.com/wp-content/uploads/2012/05/d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152400"/>
            <a:ext cx="8229600" cy="1399032"/>
          </a:xfrm>
        </p:spPr>
        <p:txBody>
          <a:bodyPr/>
          <a:lstStyle/>
          <a:p>
            <a:r>
              <a:rPr lang="en-US" dirty="0" smtClean="0"/>
              <a:t>DNA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229600" cy="45720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/>
                </a:solidFill>
              </a:rPr>
              <a:t>D</a:t>
            </a:r>
            <a:r>
              <a:rPr lang="en-US" dirty="0" err="1" smtClean="0">
                <a:solidFill>
                  <a:schemeClr val="bg1"/>
                </a:solidFill>
              </a:rPr>
              <a:t>eoxyribo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ucleic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cid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farm1.staticflickr.com/5/5318810_d0a6af6e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64" y="1326858"/>
            <a:ext cx="5098473" cy="553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88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9502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Practice…practice…practice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6300" y="1536700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Which are homozygous?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298325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Cc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3035468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CC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419600" y="2819400"/>
            <a:ext cx="17526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7000" y="4200863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CC"/>
                </a:solidFill>
              </a:rPr>
              <a:t>aa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4267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CC"/>
                </a:solidFill>
              </a:rPr>
              <a:t>Aa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86000" y="3998913"/>
            <a:ext cx="17526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43200" y="5222302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MM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6800" y="5177176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mm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41600" y="5006233"/>
            <a:ext cx="17526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737100" y="5006233"/>
            <a:ext cx="17526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We Talkin' Practi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2540000"/>
            <a:ext cx="609600" cy="609600"/>
          </a:xfrm>
          <a:prstGeom prst="rect">
            <a:avLst/>
          </a:prstGeom>
        </p:spPr>
      </p:pic>
      <p:pic>
        <p:nvPicPr>
          <p:cNvPr id="7170" name="Picture 2" descr="http://ts3.mm.bing.net/th?id=I.4902882019246434&amp;pid=1.7&amp;w=208&amp;h=130&amp;c=7&amp;rs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20" y="838200"/>
            <a:ext cx="3432080" cy="21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7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Practice…practice…practice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19400" y="1101052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Which are heterozygous?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2743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CC"/>
                </a:solidFill>
              </a:rPr>
              <a:t>Yy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2743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YY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2400" y="3819525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CC"/>
                </a:solidFill>
              </a:rPr>
              <a:t>Hh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3819526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HH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49530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mm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9800" y="4952999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MM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86000" y="3854283"/>
            <a:ext cx="17526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86000" y="2524126"/>
            <a:ext cx="17526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2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Practice…practice…practice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Which of these is/are homozygous recessive?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2743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CC"/>
                </a:solidFill>
              </a:rPr>
              <a:t>Yy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2743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YY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2400" y="3819526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CC"/>
                </a:solidFill>
              </a:rPr>
              <a:t>Hh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3819526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HH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49530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mm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9800" y="4952999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MM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14600" y="4736931"/>
            <a:ext cx="1752600" cy="144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9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Practice…practice…practice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Which of these is/are homozygous dominant?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2743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CC"/>
                </a:solidFill>
              </a:rPr>
              <a:t>Yy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2743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YY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2400" y="3819526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CC"/>
                </a:solidFill>
              </a:rPr>
              <a:t>Hh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3819526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HH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49530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mm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9800" y="4952999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CC"/>
                </a:solidFill>
              </a:rPr>
              <a:t>MM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19600" y="2527131"/>
            <a:ext cx="1752600" cy="144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33900" y="3681413"/>
            <a:ext cx="1752600" cy="144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33900" y="4736931"/>
            <a:ext cx="1752600" cy="144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The </a:t>
            </a:r>
            <a:r>
              <a:rPr lang="en-US" dirty="0">
                <a:solidFill>
                  <a:srgbClr val="FFFFCC"/>
                </a:solidFill>
              </a:rPr>
              <a:t>P</a:t>
            </a:r>
            <a:r>
              <a:rPr lang="en-US" dirty="0" smtClean="0">
                <a:solidFill>
                  <a:srgbClr val="FFFFCC"/>
                </a:solidFill>
              </a:rPr>
              <a:t>unnett Square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676400"/>
          </a:xfrm>
          <a:solidFill>
            <a:srgbClr val="00B050"/>
          </a:solidFill>
        </p:spPr>
        <p:txBody>
          <a:bodyPr/>
          <a:lstStyle/>
          <a:p>
            <a:r>
              <a:rPr lang="en-US" dirty="0" smtClean="0"/>
              <a:t>Punnett squares can be used to predict and compare genetic variations when doing a cross.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0800" y="3429000"/>
            <a:ext cx="3733800" cy="27432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4457700" y="3429000"/>
            <a:ext cx="0" cy="2743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4" idx="1"/>
          </p:cNvCxnSpPr>
          <p:nvPr/>
        </p:nvCxnSpPr>
        <p:spPr>
          <a:xfrm flipH="1">
            <a:off x="2590800" y="4749800"/>
            <a:ext cx="3733800" cy="50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hi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9800" y="2768600"/>
            <a:ext cx="609600" cy="609600"/>
          </a:xfrm>
          <a:prstGeom prst="rect">
            <a:avLst/>
          </a:prstGeom>
        </p:spPr>
      </p:pic>
      <p:pic>
        <p:nvPicPr>
          <p:cNvPr id="2052" name="Picture 4" descr="http://assets0.ordienetworks.com/images/GifGuide/dancing/1tumblr_lgp6q5NhE21qcjtu8o1_500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536950"/>
            <a:ext cx="1676400" cy="11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ssets0.ordienetworks.com/images/GifGuide/dancing/beyonce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27425"/>
            <a:ext cx="1600200" cy="117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assets0.ordienetworks.com/images/GifGuide/dancing/tumblr_lhrzztdSKy1qb7hapo1_50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1752600" cy="99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assets0.ordienetworks.com/images/GifGuide/dancing/tumblr_llax2rbRRS1qg87cc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14" y="4813300"/>
            <a:ext cx="1448486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53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The Punnett square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8100" y="2362200"/>
            <a:ext cx="3733800" cy="27432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4" idx="0"/>
            <a:endCxn id="4" idx="2"/>
          </p:cNvCxnSpPr>
          <p:nvPr/>
        </p:nvCxnSpPr>
        <p:spPr>
          <a:xfrm>
            <a:off x="4445000" y="2362200"/>
            <a:ext cx="0" cy="2743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4" idx="1"/>
          </p:cNvCxnSpPr>
          <p:nvPr/>
        </p:nvCxnSpPr>
        <p:spPr>
          <a:xfrm flipH="1">
            <a:off x="2578100" y="3683000"/>
            <a:ext cx="3733800" cy="50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9600" y="1094601"/>
            <a:ext cx="196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The different genotypes go outside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0750" y="5486399"/>
            <a:ext cx="196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The possible outcomes go inside</a:t>
            </a:r>
            <a:endParaRPr lang="en-US" dirty="0">
              <a:solidFill>
                <a:srgbClr val="FFFFCC"/>
              </a:solidFill>
            </a:endParaRPr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>
          <a:xfrm>
            <a:off x="2578100" y="1556266"/>
            <a:ext cx="2374900" cy="1846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282700" y="2056031"/>
            <a:ext cx="733425" cy="91576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</p:cNvCxnSpPr>
          <p:nvPr/>
        </p:nvCxnSpPr>
        <p:spPr>
          <a:xfrm>
            <a:off x="2578100" y="1556266"/>
            <a:ext cx="622300" cy="27141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82700" y="2056031"/>
            <a:ext cx="733425" cy="213496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987005" y="4571999"/>
            <a:ext cx="1118395" cy="914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674268" y="4571999"/>
            <a:ext cx="312737" cy="914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5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7200" y="381000"/>
            <a:ext cx="8305800" cy="60287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Example: Tallness (T)  (t)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8100" y="2362200"/>
            <a:ext cx="3733800" cy="27432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>
            <a:stCxn id="4" idx="0"/>
            <a:endCxn id="4" idx="2"/>
          </p:cNvCxnSpPr>
          <p:nvPr/>
        </p:nvCxnSpPr>
        <p:spPr>
          <a:xfrm>
            <a:off x="4445000" y="2362200"/>
            <a:ext cx="0" cy="2743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4" idx="1"/>
          </p:cNvCxnSpPr>
          <p:nvPr/>
        </p:nvCxnSpPr>
        <p:spPr>
          <a:xfrm flipH="1">
            <a:off x="2578100" y="3683000"/>
            <a:ext cx="3733800" cy="50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9600" y="1094601"/>
            <a:ext cx="196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The different genotypes go outside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0750" y="5486399"/>
            <a:ext cx="196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The possible outcomes go inside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12954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The mother and father are both heterozygous </a:t>
            </a:r>
            <a:endParaRPr lang="en-US" sz="2400" dirty="0">
              <a:solidFill>
                <a:srgbClr val="FFFF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1000" y="1556266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T		t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2750" y="2514600"/>
            <a:ext cx="9207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T</a:t>
            </a:r>
          </a:p>
          <a:p>
            <a:endParaRPr lang="en-US" sz="4400" dirty="0" smtClean="0">
              <a:solidFill>
                <a:srgbClr val="FFFFCC"/>
              </a:solidFill>
            </a:endParaRPr>
          </a:p>
          <a:p>
            <a:r>
              <a:rPr lang="en-US" sz="4400" dirty="0">
                <a:solidFill>
                  <a:srgbClr val="FFFFCC"/>
                </a:solidFill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1000" y="2514600"/>
            <a:ext cx="12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TT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94250" y="3962400"/>
            <a:ext cx="12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FFCC"/>
                </a:solidFill>
              </a:rPr>
              <a:t>tt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9000" y="2666999"/>
            <a:ext cx="12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FFCC"/>
                </a:solidFill>
              </a:rPr>
              <a:t>Tt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21000" y="3962400"/>
            <a:ext cx="12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FFCC"/>
                </a:solidFill>
              </a:rPr>
              <a:t>Tt</a:t>
            </a:r>
            <a:endParaRPr lang="en-US" sz="44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1600" y="1068982"/>
            <a:ext cx="3733800" cy="27432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>
            <a:stCxn id="4" idx="0"/>
            <a:endCxn id="4" idx="2"/>
          </p:cNvCxnSpPr>
          <p:nvPr/>
        </p:nvCxnSpPr>
        <p:spPr>
          <a:xfrm>
            <a:off x="4508500" y="1068982"/>
            <a:ext cx="0" cy="2743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4" idx="1"/>
          </p:cNvCxnSpPr>
          <p:nvPr/>
        </p:nvCxnSpPr>
        <p:spPr>
          <a:xfrm flipH="1">
            <a:off x="2641600" y="2389782"/>
            <a:ext cx="3733800" cy="50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84500" y="263048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T		t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6250" y="1221382"/>
            <a:ext cx="9207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T</a:t>
            </a:r>
          </a:p>
          <a:p>
            <a:endParaRPr lang="en-US" sz="4400" dirty="0" smtClean="0">
              <a:solidFill>
                <a:srgbClr val="FFFFCC"/>
              </a:solidFill>
            </a:endParaRPr>
          </a:p>
          <a:p>
            <a:r>
              <a:rPr lang="en-US" sz="4400" dirty="0">
                <a:solidFill>
                  <a:srgbClr val="FFFFCC"/>
                </a:solidFill>
              </a:rPr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4500" y="1221382"/>
            <a:ext cx="12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TT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750" y="2669182"/>
            <a:ext cx="12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FFCC"/>
                </a:solidFill>
              </a:rPr>
              <a:t>tt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500" y="1373781"/>
            <a:ext cx="12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FFCC"/>
                </a:solidFill>
              </a:rPr>
              <a:t>Tt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4500" y="2669182"/>
            <a:ext cx="12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FFCC"/>
                </a:solidFill>
              </a:rPr>
              <a:t>Tt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4495800"/>
            <a:ext cx="883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What is the percent chance the child will be tall?		</a:t>
            </a:r>
            <a:r>
              <a:rPr lang="en-US" sz="2400" dirty="0">
                <a:solidFill>
                  <a:srgbClr val="FFFFCC"/>
                </a:solidFill>
              </a:rPr>
              <a:t> </a:t>
            </a:r>
            <a:r>
              <a:rPr lang="en-US" sz="2400" dirty="0" smtClean="0">
                <a:solidFill>
                  <a:srgbClr val="FFFFCC"/>
                </a:solidFill>
              </a:rPr>
              <a:t>      </a:t>
            </a:r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  <a:p>
            <a:r>
              <a:rPr lang="en-US" sz="2400" dirty="0" smtClean="0">
                <a:solidFill>
                  <a:srgbClr val="FFFFCC"/>
                </a:solidFill>
              </a:rPr>
              <a:t>What is the percent chance the child will be short?		       </a:t>
            </a:r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CC"/>
              </a:solidFill>
            </a:endParaRPr>
          </a:p>
          <a:p>
            <a:r>
              <a:rPr lang="en-US" sz="2400" dirty="0" smtClean="0">
                <a:solidFill>
                  <a:srgbClr val="FFFFCC"/>
                </a:solidFill>
              </a:rPr>
              <a:t>What is the percent chance the child will be </a:t>
            </a:r>
            <a:r>
              <a:rPr lang="en-US" sz="2400" b="1" u="sng" dirty="0" smtClean="0">
                <a:solidFill>
                  <a:srgbClr val="FFFFCC"/>
                </a:solidFill>
              </a:rPr>
              <a:t>heterozygous</a:t>
            </a:r>
            <a:r>
              <a:rPr lang="en-US" sz="2400" dirty="0" smtClean="0">
                <a:solidFill>
                  <a:srgbClr val="FFFFCC"/>
                </a:solidFill>
              </a:rPr>
              <a:t>?	       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48600" y="5939392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50%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2400" y="4466192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75%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8600" y="5105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25%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3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Black hair (B) is dominant over blonde hair (b)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8800" dirty="0" smtClean="0"/>
              <a:t>Bb x bb</a:t>
            </a:r>
          </a:p>
        </p:txBody>
      </p:sp>
    </p:spTree>
    <p:extLst>
      <p:ext uri="{BB962C8B-B14F-4D97-AF65-F5344CB8AC3E}">
        <p14:creationId xmlns:p14="http://schemas.microsoft.com/office/powerpoint/2010/main" val="67884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1600" y="1068982"/>
            <a:ext cx="3733800" cy="27432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>
            <a:stCxn id="4" idx="0"/>
            <a:endCxn id="4" idx="2"/>
          </p:cNvCxnSpPr>
          <p:nvPr/>
        </p:nvCxnSpPr>
        <p:spPr>
          <a:xfrm>
            <a:off x="4508500" y="1068982"/>
            <a:ext cx="0" cy="2743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4" idx="1"/>
          </p:cNvCxnSpPr>
          <p:nvPr/>
        </p:nvCxnSpPr>
        <p:spPr>
          <a:xfrm flipH="1">
            <a:off x="2641600" y="2389782"/>
            <a:ext cx="3733800" cy="50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84500" y="263048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CC"/>
                </a:solidFill>
              </a:rPr>
              <a:t>B</a:t>
            </a:r>
            <a:r>
              <a:rPr lang="en-US" sz="4400" dirty="0" smtClean="0">
                <a:solidFill>
                  <a:srgbClr val="FFFFCC"/>
                </a:solidFill>
              </a:rPr>
              <a:t>		b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6250" y="1221382"/>
            <a:ext cx="9207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CC"/>
                </a:solidFill>
              </a:rPr>
              <a:t>b</a:t>
            </a:r>
            <a:endParaRPr lang="en-US" sz="4400" dirty="0" smtClean="0">
              <a:solidFill>
                <a:srgbClr val="FFFFCC"/>
              </a:solidFill>
            </a:endParaRPr>
          </a:p>
          <a:p>
            <a:endParaRPr lang="en-US" sz="4400" dirty="0" smtClean="0">
              <a:solidFill>
                <a:srgbClr val="FFFFCC"/>
              </a:solidFill>
            </a:endParaRPr>
          </a:p>
          <a:p>
            <a:r>
              <a:rPr lang="en-US" sz="4400" dirty="0">
                <a:solidFill>
                  <a:srgbClr val="FFFFCC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4500" y="1221382"/>
            <a:ext cx="12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Bb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750" y="2669182"/>
            <a:ext cx="12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bb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500" y="1373781"/>
            <a:ext cx="12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bb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4500" y="2669182"/>
            <a:ext cx="12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CC"/>
                </a:solidFill>
              </a:rPr>
              <a:t>Bb</a:t>
            </a:r>
            <a:endParaRPr lang="en-US" sz="4400" dirty="0">
              <a:solidFill>
                <a:srgbClr val="FFFF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4495800"/>
            <a:ext cx="883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</a:rPr>
              <a:t>What is the percent chance the child will have black hair?		</a:t>
            </a:r>
            <a:r>
              <a:rPr lang="en-US" sz="2400" dirty="0">
                <a:solidFill>
                  <a:srgbClr val="FFFFCC"/>
                </a:solidFill>
              </a:rPr>
              <a:t> </a:t>
            </a:r>
            <a:r>
              <a:rPr lang="en-US" sz="2400" dirty="0" smtClean="0">
                <a:solidFill>
                  <a:srgbClr val="FFFFCC"/>
                </a:solidFill>
              </a:rPr>
              <a:t>      </a:t>
            </a:r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 smtClean="0">
              <a:solidFill>
                <a:srgbClr val="FFFFCC"/>
              </a:solidFill>
            </a:endParaRPr>
          </a:p>
          <a:p>
            <a:r>
              <a:rPr lang="en-US" sz="2400" dirty="0" smtClean="0">
                <a:solidFill>
                  <a:srgbClr val="FFFFCC"/>
                </a:solidFill>
              </a:rPr>
              <a:t>What is the percent chance the child will have blonde hair?		       </a:t>
            </a:r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CC"/>
              </a:solidFill>
            </a:endParaRPr>
          </a:p>
          <a:p>
            <a:r>
              <a:rPr lang="en-US" sz="2400" dirty="0" smtClean="0">
                <a:solidFill>
                  <a:srgbClr val="FFFFCC"/>
                </a:solidFill>
              </a:rPr>
              <a:t>What is the percent chance the child will be </a:t>
            </a:r>
            <a:r>
              <a:rPr lang="en-US" sz="2400" b="1" u="sng" dirty="0" smtClean="0">
                <a:solidFill>
                  <a:srgbClr val="FFFFCC"/>
                </a:solidFill>
              </a:rPr>
              <a:t>heterozygous</a:t>
            </a:r>
            <a:r>
              <a:rPr lang="en-US" sz="2400" dirty="0" smtClean="0">
                <a:solidFill>
                  <a:srgbClr val="FFFFCC"/>
                </a:solidFill>
              </a:rPr>
              <a:t>?	       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48600" y="5939392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50%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2400" y="4466192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50%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8600" y="5105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50%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0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err="1" smtClean="0"/>
              <a:t>Gregor</a:t>
            </a:r>
            <a:r>
              <a:rPr lang="en-US" dirty="0" smtClean="0"/>
              <a:t> Mendel (1822-1884)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Austrian monk who studied genetics in pea plants.</a:t>
            </a:r>
          </a:p>
        </p:txBody>
      </p:sp>
      <p:pic>
        <p:nvPicPr>
          <p:cNvPr id="2050" name="Picture 2" descr="http://library.thinkquest.org/TQ0312650/mend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21375"/>
            <a:ext cx="2895600" cy="40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90043106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7400" y="4419600"/>
            <a:ext cx="609600" cy="609600"/>
          </a:xfrm>
          <a:prstGeom prst="rect">
            <a:avLst/>
          </a:prstGeom>
        </p:spPr>
      </p:pic>
      <p:pic>
        <p:nvPicPr>
          <p:cNvPr id="7170" name="Picture 2" descr="C:\Users\owner\Desktop\b\resized_fFOK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687196"/>
            <a:ext cx="3200400" cy="420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ldigge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26914" y="3276600"/>
            <a:ext cx="304800" cy="304800"/>
          </a:xfrm>
          <a:prstGeom prst="rect">
            <a:avLst/>
          </a:prstGeom>
        </p:spPr>
      </p:pic>
      <p:pic>
        <p:nvPicPr>
          <p:cNvPr id="7172" name="Picture 4" descr="http://www.genzel.ca/wp-content/uploads/2012/05/Kayne_Kim-Kardashian_Golddigger-300x28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6896100"/>
            <a:ext cx="28575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15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0208 -0.57917 " pathEditMode="relative" rAng="0" ptsTypes="AA">
                                      <p:cBhvr>
                                        <p:cTn id="12" dur="1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Review questions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What do we call the physical traits someone/something shows?</a:t>
            </a:r>
          </a:p>
          <a:p>
            <a:endParaRPr lang="en-US" dirty="0">
              <a:solidFill>
                <a:srgbClr val="FFFFCC"/>
              </a:solidFill>
            </a:endParaRPr>
          </a:p>
          <a:p>
            <a:endParaRPr lang="en-US" dirty="0" smtClean="0">
              <a:solidFill>
                <a:srgbClr val="FFFFCC"/>
              </a:solidFill>
            </a:endParaRPr>
          </a:p>
          <a:p>
            <a:r>
              <a:rPr lang="en-US" dirty="0" smtClean="0">
                <a:solidFill>
                  <a:srgbClr val="FFFFCC"/>
                </a:solidFill>
              </a:rPr>
              <a:t>What to we call the genetic traits (or genetics makeup) of someone or something?</a:t>
            </a:r>
            <a:endParaRPr 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1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7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>
                <a:hlinkClick r:id="rId2" action="ppaction://hlinkfile"/>
              </a:rPr>
              <a:t>Scary stuff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35340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Section 3: Exploring Mendelian Genetics</a:t>
            </a:r>
            <a:endParaRPr lang="en-US" dirty="0">
              <a:solidFill>
                <a:srgbClr val="00B050"/>
              </a:solidFill>
              <a:latin typeface="Segoe Pri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1828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Segoe Print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292929" y="1752600"/>
            <a:ext cx="6858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Tt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953000" y="1752600"/>
            <a:ext cx="6858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131457" y="2743200"/>
            <a:ext cx="390073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758294" y="2743200"/>
            <a:ext cx="220435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953000" y="2743200"/>
            <a:ext cx="311151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426530" y="2743200"/>
            <a:ext cx="82187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585483" y="3886200"/>
            <a:ext cx="685800" cy="560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570843" y="3551464"/>
            <a:ext cx="6858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650469" y="3615871"/>
            <a:ext cx="6858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905500" y="3981450"/>
            <a:ext cx="685800" cy="560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7629" y="386209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gametes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" y="2057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472440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^^^ Remember this?....well Mendel wondered if these separated independently of other genes.</a:t>
            </a:r>
          </a:p>
          <a:p>
            <a:r>
              <a:rPr lang="en-US" sz="2400" dirty="0" smtClean="0"/>
              <a:t>-In other words, does the gene for being tall have anything to do with being green or yellow?...if it’s tall, does it have to be yellow?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309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Two factor crosses</a:t>
            </a:r>
            <a:endParaRPr lang="en-US" dirty="0">
              <a:solidFill>
                <a:srgbClr val="00B050"/>
              </a:solidFill>
              <a:latin typeface="Segoe Pri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59080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Mendel decided to study two traits at once.</a:t>
            </a:r>
          </a:p>
          <a:p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Representing them like this (round dominant/yellow dominant  to wrinkled/green)</a:t>
            </a:r>
          </a:p>
          <a:p>
            <a:pPr marL="457200" lvl="1" indent="0" algn="ctr">
              <a:buNone/>
            </a:pPr>
            <a:r>
              <a:rPr lang="en-US" sz="6000" dirty="0" smtClean="0">
                <a:solidFill>
                  <a:srgbClr val="00B050"/>
                </a:solidFill>
                <a:latin typeface="Segoe Print" pitchFamily="2" charset="0"/>
              </a:rPr>
              <a:t>RRYY		</a:t>
            </a:r>
            <a:r>
              <a:rPr lang="en-US" sz="6000" dirty="0" err="1" smtClean="0">
                <a:solidFill>
                  <a:srgbClr val="00B050"/>
                </a:solidFill>
                <a:latin typeface="Segoe Print" pitchFamily="2" charset="0"/>
              </a:rPr>
              <a:t>rryy</a:t>
            </a:r>
            <a:endParaRPr lang="en-US" sz="6000" dirty="0">
              <a:solidFill>
                <a:srgbClr val="00B050"/>
              </a:solidFill>
              <a:latin typeface="Segoe Prin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541020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Look at them one at a time to see what PHENOTYPE they are.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648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Round and yellow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81800" y="463600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Wrinkled and green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71700" y="3505200"/>
            <a:ext cx="1104900" cy="11308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362700" y="3702058"/>
            <a:ext cx="876300" cy="7937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://ts3.mm.bing.net/th?id=I.4565074321671138&amp;pid=1.7&amp;w=188&amp;h=151&amp;c=7&amp;rs=1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3916870"/>
            <a:ext cx="17907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s1.mm.bing.net/th?id=I.4911154165056512&amp;pid=1.7&amp;w=176&amp;h=139&amp;c=7&amp;rs=1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022113"/>
            <a:ext cx="1790700" cy="14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S910220046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67455" y="3200400"/>
            <a:ext cx="609600" cy="609600"/>
          </a:xfrm>
          <a:prstGeom prst="rect">
            <a:avLst/>
          </a:prstGeom>
        </p:spPr>
      </p:pic>
      <p:pic>
        <p:nvPicPr>
          <p:cNvPr id="14" name="MS900074757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2655" y="4528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0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2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216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8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09" y="-76200"/>
            <a:ext cx="8229600" cy="1143000"/>
          </a:xfrm>
        </p:spPr>
        <p:txBody>
          <a:bodyPr/>
          <a:lstStyle/>
          <a:p>
            <a:r>
              <a:rPr lang="en-US" dirty="0" smtClean="0"/>
              <a:t>Two factor crosses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229600" cy="1219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To set up the cross, you must first figure out all the combinations that are possible for each gene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822609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RRYY</a:t>
            </a:r>
            <a:endParaRPr lang="en-US" sz="6600" dirty="0"/>
          </a:p>
        </p:txBody>
      </p:sp>
      <p:sp>
        <p:nvSpPr>
          <p:cNvPr id="6" name="Curved Up Arrow 5"/>
          <p:cNvSpPr/>
          <p:nvPr/>
        </p:nvSpPr>
        <p:spPr>
          <a:xfrm>
            <a:off x="3733800" y="3118009"/>
            <a:ext cx="1295400" cy="274260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Up Arrow 6"/>
          <p:cNvSpPr/>
          <p:nvPr/>
        </p:nvSpPr>
        <p:spPr>
          <a:xfrm>
            <a:off x="3657600" y="3118009"/>
            <a:ext cx="1981200" cy="426660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7301" y="3523208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34787" y="4240132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39982" y="4886463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59032" y="5555673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RY</a:t>
            </a:r>
            <a:endParaRPr lang="en-US" dirty="0"/>
          </a:p>
        </p:txBody>
      </p:sp>
      <p:sp>
        <p:nvSpPr>
          <p:cNvPr id="12" name="Curved Down Arrow 11"/>
          <p:cNvSpPr/>
          <p:nvPr/>
        </p:nvSpPr>
        <p:spPr>
          <a:xfrm>
            <a:off x="4381500" y="2057400"/>
            <a:ext cx="647700" cy="152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>
            <a:off x="4381500" y="1822609"/>
            <a:ext cx="1104900" cy="3941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9750" y="1560090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/>
              <a:t>rryy</a:t>
            </a:r>
            <a:endParaRPr lang="en-US" dirty="0"/>
          </a:p>
        </p:txBody>
      </p:sp>
      <p:sp>
        <p:nvSpPr>
          <p:cNvPr id="15" name="Curved Up Arrow 14"/>
          <p:cNvSpPr/>
          <p:nvPr/>
        </p:nvSpPr>
        <p:spPr>
          <a:xfrm>
            <a:off x="3810000" y="2746400"/>
            <a:ext cx="762000" cy="344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/>
          <p:nvPr/>
        </p:nvSpPr>
        <p:spPr>
          <a:xfrm>
            <a:off x="3810000" y="2787595"/>
            <a:ext cx="1219200" cy="344269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>
            <a:off x="4038600" y="1838191"/>
            <a:ext cx="457200" cy="152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Down Arrow 17"/>
          <p:cNvSpPr/>
          <p:nvPr/>
        </p:nvSpPr>
        <p:spPr>
          <a:xfrm>
            <a:off x="4038600" y="1685791"/>
            <a:ext cx="1066800" cy="3836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62200" y="2931972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67545" y="2959728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876800" y="295972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96000" y="2931971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ry</a:t>
            </a:r>
            <a:endParaRPr lang="en-US" dirty="0"/>
          </a:p>
        </p:txBody>
      </p:sp>
      <p:pic>
        <p:nvPicPr>
          <p:cNvPr id="4" name="Jazzy Elevator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3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5" grpId="1"/>
      <p:bldP spid="6" grpId="0" animBg="1"/>
      <p:bldP spid="6" grpId="1" animBg="1"/>
      <p:bldP spid="7" grpId="0" animBg="1"/>
      <p:bldP spid="7" grpId="1" animBg="1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05513"/>
              </p:ext>
            </p:extLst>
          </p:nvPr>
        </p:nvGraphicFramePr>
        <p:xfrm>
          <a:off x="827808" y="977384"/>
          <a:ext cx="7086600" cy="5426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7320"/>
                <a:gridCol w="1417320"/>
                <a:gridCol w="1417320"/>
                <a:gridCol w="1417320"/>
                <a:gridCol w="1417320"/>
              </a:tblGrid>
              <a:tr h="1078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869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869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869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869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86590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Now filling it in…just write what is there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250372" y="2151608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RY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250372" y="3317363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RY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250372" y="4419600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RY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1302327" y="5387238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RY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2410690" y="1382167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ry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1363166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ry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5264727" y="1363168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ry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81800" y="1363165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ry</a:t>
            </a:r>
            <a:endParaRPr lang="en-US" sz="4400" dirty="0"/>
          </a:p>
        </p:txBody>
      </p:sp>
      <p:sp>
        <p:nvSpPr>
          <p:cNvPr id="13" name="Rectangle 12"/>
          <p:cNvSpPr/>
          <p:nvPr/>
        </p:nvSpPr>
        <p:spPr>
          <a:xfrm>
            <a:off x="2286000" y="2113957"/>
            <a:ext cx="1371600" cy="9915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2151608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RrYy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0778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 the offspring were all the same…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RrYy</a:t>
            </a:r>
            <a:endParaRPr lang="en-US" sz="4000" dirty="0" smtClean="0"/>
          </a:p>
          <a:p>
            <a:r>
              <a:rPr lang="en-US" sz="4000" dirty="0" smtClean="0"/>
              <a:t>Heterozygous or homozygous for each?</a:t>
            </a:r>
          </a:p>
          <a:p>
            <a:pPr lvl="1"/>
            <a:r>
              <a:rPr lang="en-US" sz="3600" dirty="0" smtClean="0"/>
              <a:t>Heterozygous</a:t>
            </a:r>
          </a:p>
          <a:p>
            <a:r>
              <a:rPr lang="en-US" sz="4000" dirty="0" smtClean="0"/>
              <a:t>What did they look like?</a:t>
            </a:r>
          </a:p>
          <a:p>
            <a:pPr lvl="1"/>
            <a:r>
              <a:rPr lang="en-US" sz="3600" dirty="0" smtClean="0"/>
              <a:t>Round/yellow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>
          <a:xfrm>
            <a:off x="689264" y="1420091"/>
            <a:ext cx="6858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75064" y="1420091"/>
            <a:ext cx="6858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5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F1 cross with two 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err="1" smtClean="0"/>
              <a:t>RrYy</a:t>
            </a:r>
            <a:r>
              <a:rPr lang="en-US" sz="4800" dirty="0" smtClean="0"/>
              <a:t> x </a:t>
            </a:r>
            <a:r>
              <a:rPr lang="en-US" sz="4800" dirty="0" err="1" smtClean="0"/>
              <a:t>RrYy</a:t>
            </a:r>
            <a:endParaRPr lang="en-US" sz="4800" dirty="0" smtClean="0"/>
          </a:p>
          <a:p>
            <a:r>
              <a:rPr lang="en-US" sz="4800" dirty="0" smtClean="0">
                <a:hlinkClick r:id="rId5" action="ppaction://hlinkpres?slideindex=1&amp;slidetitle="/>
              </a:rPr>
              <a:t>Try </a:t>
            </a:r>
            <a:r>
              <a:rPr lang="en-US" sz="4800" dirty="0" smtClean="0">
                <a:hlinkClick r:id="rId5" action="ppaction://hlinkpres?slideindex=1&amp;slidetitle="/>
              </a:rPr>
              <a:t>it</a:t>
            </a:r>
            <a:endParaRPr lang="en-US" sz="4800" dirty="0"/>
          </a:p>
        </p:txBody>
      </p:sp>
      <p:pic>
        <p:nvPicPr>
          <p:cNvPr id="4" name="Electric Light Orchestra - Mr_ Blue Sky-[www_flvto_co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9582" y="2867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8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What happened…</a:t>
            </a:r>
            <a:endParaRPr lang="en-US" dirty="0">
              <a:solidFill>
                <a:srgbClr val="00B050"/>
              </a:solidFill>
              <a:latin typeface="Segoe Pri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8839200" cy="1676400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Well, you got combinations not found in the parents!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Round/green	and  wrinkled/yellow</a:t>
            </a:r>
          </a:p>
          <a:p>
            <a:pPr lvl="1"/>
            <a:endParaRPr lang="en-US" dirty="0">
              <a:solidFill>
                <a:srgbClr val="00B050"/>
              </a:solidFill>
              <a:latin typeface="Segoe Print" pitchFamily="2" charset="0"/>
            </a:endParaRPr>
          </a:p>
          <a:p>
            <a:endParaRPr lang="en-US" dirty="0">
              <a:solidFill>
                <a:srgbClr val="00B050"/>
              </a:solidFill>
              <a:latin typeface="Segoe Print" pitchFamily="2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0164" y="3477492"/>
            <a:ext cx="8839200" cy="28471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solidFill>
                  <a:srgbClr val="00B050"/>
                </a:solidFill>
                <a:latin typeface="Segoe Print" pitchFamily="2" charset="0"/>
              </a:rPr>
              <a:t>I</a:t>
            </a:r>
            <a:r>
              <a:rPr lang="en-US" b="1" u="sng" dirty="0" smtClean="0">
                <a:solidFill>
                  <a:srgbClr val="00B050"/>
                </a:solidFill>
                <a:latin typeface="Segoe Print" pitchFamily="2" charset="0"/>
              </a:rPr>
              <a:t>ndependent</a:t>
            </a:r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 </a:t>
            </a:r>
            <a:r>
              <a:rPr lang="en-US" b="1" u="sng" dirty="0" smtClean="0">
                <a:solidFill>
                  <a:srgbClr val="00B050"/>
                </a:solidFill>
                <a:latin typeface="Segoe Print" pitchFamily="2" charset="0"/>
              </a:rPr>
              <a:t>assortment</a:t>
            </a:r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 – genes for different traits split up on their own when making gametes (egg/sperm)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This is why there are so many variations among animals and plants</a:t>
            </a:r>
          </a:p>
          <a:p>
            <a:endParaRPr lang="en-US" dirty="0">
              <a:solidFill>
                <a:srgbClr val="00B05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40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Segoe Print" pitchFamily="2" charset="0"/>
              </a:rPr>
              <a:t>Exceptions to the rule..</a:t>
            </a:r>
            <a:endParaRPr lang="en-US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819399"/>
          </a:xfrm>
          <a:noFill/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Segoe Print" pitchFamily="2" charset="0"/>
              </a:rPr>
              <a:t>A</a:t>
            </a:r>
            <a:r>
              <a:rPr lang="en-US" dirty="0" smtClean="0">
                <a:solidFill>
                  <a:srgbClr val="FF0000"/>
                </a:solidFill>
                <a:latin typeface="Segoe Print" pitchFamily="2" charset="0"/>
              </a:rPr>
              <a:t>lleles are not dominant or recessive</a:t>
            </a:r>
          </a:p>
          <a:p>
            <a:r>
              <a:rPr lang="en-US" dirty="0" smtClean="0">
                <a:solidFill>
                  <a:srgbClr val="FF0000"/>
                </a:solidFill>
                <a:latin typeface="Segoe Print" pitchFamily="2" charset="0"/>
              </a:rPr>
              <a:t>Traits are controlled by more than 1 allele</a:t>
            </a:r>
          </a:p>
          <a:p>
            <a:r>
              <a:rPr lang="en-US" dirty="0" smtClean="0">
                <a:solidFill>
                  <a:srgbClr val="FF0000"/>
                </a:solidFill>
                <a:latin typeface="Segoe Print" pitchFamily="2" charset="0"/>
              </a:rPr>
              <a:t>Traits controlled by one or more genes</a:t>
            </a:r>
            <a:endParaRPr lang="en-US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Gregor</a:t>
            </a:r>
            <a:r>
              <a:rPr lang="en-US" dirty="0" smtClean="0"/>
              <a:t> did…</a:t>
            </a:r>
            <a:endParaRPr lang="en-US" dirty="0"/>
          </a:p>
        </p:txBody>
      </p:sp>
      <p:pic>
        <p:nvPicPr>
          <p:cNvPr id="4098" name="Picture 2" descr="http://3.bp.blogspot.com/_g9a0yt4CKPs/TSYVv_VnYOI/AAAAAAAAAK4/gX5QoZlsXjA/s1600/mendel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53"/>
          <a:stretch/>
        </p:blipFill>
        <p:spPr bwMode="auto">
          <a:xfrm>
            <a:off x="-2504" y="3609304"/>
            <a:ext cx="2074418" cy="32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3.bp.blogspot.com/_g9a0yt4CKPs/TSYVv_VnYOI/AAAAAAAAAK4/gX5QoZlsXjA/s1600/mendel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53"/>
          <a:stretch/>
        </p:blipFill>
        <p:spPr bwMode="auto">
          <a:xfrm>
            <a:off x="5486400" y="3609304"/>
            <a:ext cx="2074418" cy="32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3.bp.blogspot.com/_g9a0yt4CKPs/TSYVv_VnYOI/AAAAAAAAAK4/gX5QoZlsXjA/s1600/mendel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53"/>
          <a:stretch/>
        </p:blipFill>
        <p:spPr bwMode="auto">
          <a:xfrm>
            <a:off x="1752600" y="3627447"/>
            <a:ext cx="2074418" cy="32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3.bp.blogspot.com/_g9a0yt4CKPs/TSYVv_VnYOI/AAAAAAAAAK4/gX5QoZlsXjA/s1600/mendel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53"/>
          <a:stretch/>
        </p:blipFill>
        <p:spPr bwMode="auto">
          <a:xfrm>
            <a:off x="3661229" y="3609304"/>
            <a:ext cx="2074418" cy="32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3.bp.blogspot.com/_g9a0yt4CKPs/TSYVv_VnYOI/AAAAAAAAAK4/gX5QoZlsXjA/s1600/mendel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53"/>
          <a:stretch/>
        </p:blipFill>
        <p:spPr bwMode="auto">
          <a:xfrm>
            <a:off x="7560818" y="3627447"/>
            <a:ext cx="2074418" cy="32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63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images.kaneva.com/filestore8/4473069/5565715/grass_tex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1"/>
            <a:ext cx="9144000" cy="71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data:image/jpeg;base64,/9j/4AAQSkZJRgABAQEAYABgAAD/2wBDAAoHBwkHBgoJCAkLCwoMDxkQDw4ODx4WFxIZJCAmJSMgIyIoLTkwKCo2KyIjMkQyNjs9QEBAJjBGS0U+Sjk/QD3/2wBDAQsLCw8NDx0QEB09KSMpPT09PT09PT09PT09PT09PT09PT09PT09PT09PT09PT09PT09PT09PT09PT09PT09PT3/wAARCADPAM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oXZ5GLkkMw+6ehFSWwJuVYnOeACcDNJAomIZwfl9KH+aVT8q/NwM9D2ryDgJNjF9uflQ9R1zT1b9+pU7twxk9qeW/0jao6jkjnnvmoFlTO/8AvD5QPUUc1tR3J7iUs5f7zhcEgcVGJ9m3JwAo4xUTTFMMDkEbmwM1CkmyOUMcgBmye9JyuTcvm4LoQOcY7VDHeMjM2MhOpx3qBXK20WGH3ASQajWVcyEkhD1OO/pUJa3BMsSysrOSTkkEH+dR/aAuxg/MrHANQSM7S7erDgDPWh0AMIlwCikgDtSeupNye2nYTyBJdwYZYAfdqQzGBJ5gQPLUqMdTVOFi5jjI2gHLEDkjk8mrM0bS+czjG9BkE+neriNEEUhaFTnO5c5x69PwpbeXfKI8syjCxkDkf/WpqRs0eW42vsxjtUlsm+7Dqdqw8nHpiqjuBZhB8wLnlRgDHTOeac2ZZwVbPqxHTFR5DDhgrHGPwptrKredhWyTj3z3rToBJulZm3uMrkxnsRSNI5ihII25LZHvxUAkJyyrgMChXPAf1/GokRxswv8AqwRxTA02uT5XUZx97FQyTFolDA4wd2B1qrHvdZDk7xjAPQVHJMSsgI43AKQaEwJ5bp41ZMgLjGOtOeZmUKXCo2Mk+n+RVMJm5licMEK72P8ASlu3H7gL0H3h/n6UgLMU5la5Vl4UhfrSq25JAz5QkHg9TVXzd4ZQdpZtw9sio2kS3VUIzzjpT5rDJZp5N6BG3OZOPT6GoZWFvHIVLBW2gYHpnP8ASpbpd80IjB+U5OB0/wA+tDBZFQqxUH5vp2xUtjLhiMMyLuwvOR7VIig3Ujvgr/DiqzSESrwDIpy+OQBT2lCTIyKdrAs3pWN9SSdg4idgpOKrQjdZzISFbzA4P88VZ+08u/OCo+X6VQikAibkHaTgEdRSQE4IjVV3kFwTjPHtmo4W32jl/wCElcfWopp9kcWwAq5KsO68cYogAii8pyd0Q3E+uaFqIRnAhd49wjicxkHuCBimMzNGY1ByAHwKcwbFwnyunUe5x2pIpN9h5ZGCgRSR1H41qogWradWKyMF37e38WP8/pTXmaZoZgnyhOGxSW6CESh2GI8AADqDQ2ECQE4VOCPaotqBPFAViiLPk8OfcelV95eVhI+WbK5qZ5MJ8g+UNj6cVAGCRqGClt/yjGD+NVcLk6yGSNWGQjfKB7jvUFrLtVgWIDx5J9R0qI52JEMAhuCD3Bz/AFqFJt/norfKTwMflQu4XLF1OYz8vUYXA6YqRJdsWwsSw5HvVUM2I1Y85BfPp6UxrgvJIEGOQAfQ0J6oLmhanzA64Pz/ADEjswPT8qda/LcMvDA5+9z71UgllGoLEinactIfoKsquJYzH0dcr75OOacWAjllfav3Qc+nJpkSMVbkBcAhvXmiQ/MVXo6YBz3FR2jFrVCC3lRcMzdR9aq4yZzgkqrHdnP8qFCvK27BjzjaBgk/5FQrIYpBHjIORz2Hali3CIAkBlYbuanmYEKP5r+ap2j7pB7selNYN9pAkBIyBwe9F1H5SJGoGEbccdSc5qS5mKyxyKq4KlyM9D2ob1AlkIYOqyfKD19qilkFxGxUBSoHI/i+lMRiGbkEYCn06UigO8PGz5Dx2P0qW2wZbV1SeHkEO3Kt3GM80rhmgEYwwKkgevOay1ClVTLGMYCMTnOf6Vpxt5cUe7nkjI7CoENkkwQy7dqrjH40yZwkMbRJtyFVgeoJ7U65jzah1IJjHJX07CmXCFiysnVFAIPX3+opJ2AnS3SUQnJKovzkDknJqtOxacy7hmUnaOnAqznyYQAfmMnBA+v+cVVmtI4rYuNwLsNox0PUirAsxESQSy9GVwCvUjj+VIsbIHGMRlwrN+f+NSQ5SxWQnhmwT6exprOhwm7Ebcvn0p82oxxTy3USMNyDJb144qu8jRuqtgk8yPirEkYm2qWxvG1T3z059qyZblkmZHX93kh09SvFOwmaC4KO8m7Z1+uKluIlFjHKxdi7DKgdCe/5UsIEu05Xy4x8wI4JPSmQXTLIqnJDbt46ZwQBj0pbPUEtdShIfJZ2+6Q4UfTHOKWwZI42nkAbcg2KT39aL2Ai52sR5W9n3H0/vD+VOitiQ0MmAY1w7L2+lOSsOw62Kyo105wjJyW/vf4UyzUxxkqAZJpRt3dlPGadI5a0SNBt3McRt0AB/wAOaZG5TVUycrsDEenPFPYLCwT4upOTv80D/eHQ1pMqwEthi4wQoPC4z0rPso1W9aGQHAVpJOOCB057GtC7mU2qSksHJVgB6UXEVpV82WNcYGAE56GhWCxzEEAI2ZDn8vw9qnnbJDJt3OG28fdxzVRfnAZcGJ8lg3RcdRSQxyKPIW4xtLcAE8IO5A96cTnYqYwpyG/XP5VXmcz38Sh9qhTsQelODApkZwozgDAwDxxSbELeyESPj+Hrx1yKIVQvAGOVC4JPcdqhmnEyglN4I6njkdaW8QW6fLkg/dz0I4IH5ULXUATDyFV5jYlm9M9MflUdw7W+obCcMeTg8hccAVGZAkRdQxWT5Mf3fU//AF6JEQ3cV7K37pY9rYPU4xU63Atxx+XbRDjGCBhe2adHMN0u1seS2Vz7daHkZ1jVSxwSuSP5VUjmEktyzfIQNq57npms76iNKQhShjBkSTcPYHqc0K+75wCXVdyrnjNRxyCOFUfAJG459h/OpEc29wsQxjAQkD+dNDDDXNsOQpDbgPU02NxN5oYc7xggd/WoZ2G4RrlQrEhe4HrUkMvk2sjt8zdA3v0NW2BPeOLexCMxKKQXJ7t/epLmMM24cI3CY7Hrmm3C+apRuDgFCey96rm7EsiRtJsWTCqf7oPFWknoBZLML2BQOTkk56nvTJreKSQs6hnUnD54A7/XPr2p28C5bDfvFQgnPTPAFVoHZWUTLtUgYXv6dKL20GJLcG32Wu5dzBpJQfQdKluCUmi8tskY3Dvj396bJHFPcpEyMRFhtx7qeevep7dfss4luZAY3AMR6/Ng9aSWorCBN8aiXHmE7kjbqPX8MGo0QpAJSwbIKOB14OBVJwzvDMH3Ss2yMZ7g/N/StSSTNzJEFB3Lu44x680SegyrE374x45GGBPY9MU4Ri4kSYptDkh/bB4/lSXSqlxCqLuiyRkdSx6t+Hp9aktlbdIfvLt3qB0fHAx+NCAfcoIIpjnBcrk+3pSO5ktlZRuwCpA68GmPicSJubOc4PY0+2Ki0SQIwdHyd3G4H2oYCNJHLJcIpILEhQOq8f8A1zVeyiaW1MMhJfcAAffuf61FIy292CrcyyZPPTHapDKbd5p+Qrtkgj8xTAVFU37Ko+aOM/P/AHj3ob5LMbjgYGSfTNJIfLZmRizMN2R1x3qOZ/OjMb48uVABjuQ2axT7k3ESPakAKkuvQHvzU087NdARnau35vQ4qCJpI7iVwSxI4J+6ABzTpJY0tjJtZ9r/ADOBx+FablITykW1jhjCvIpJ2buMn39Kjmj+02kdtKRFv549R60+TMbRqrDePmP+yM8fpSQ3AnnDyAFkzuUnG4Hpn3HFK4izFiIyiQllRiVPcVBHCrvcOedwUJnoMng/UVJbT/aRGV+ZpF3EEfWm25RbOLzCSSxfb3U471nYS3JkUG5UMRhW2qSOHwOcVB5++/nk58pBliDkfSrcju12zKEDMo2Y7ZHNULzzGs5VhQIY3yy92A7/AK1bjcZLI5a5yc9Ccexpv2seaInQbC23n0xn9KSdXW8i3sD8nIHUjAqGJsDzuCrM2O+M9aNEhbGlJcMwkIIdXICleD7CqscPmPZSqWESswKn17ZPT1qVT+7yEyMEsBx0HJ+tDSRHTklhfMBYcdx1GSPxFaJ2YyMSA2805XMrMS4B7A8Yps9yCwlDfM4KofUk4pJv9Hnj2qMhSwGM7+Of5Gq1xEQ9ssJ3rGDIM/3WP86Gr6gakI815N7HEaBcjqOPSltnS7EYVSsaxnaD2HTP41V1BmtVuHztJdWcL/AvAxnvU8JMFluVQzMmxFPc5JqdUMjkAVppCpUp+7jU9c+v1qSbe0+F5dEMZAPHGDzVYjzbgoSWLAYbH3cHrVvzEUXJjHB75x1FJvQB1wysiRg72MR6cfMORTYW2N9lUMMqZDnsx5/SktXAWIFeT8i88t6mkV18i4nDjeuUXHqOtUthsiad470xEl8qCZB1wP8APWntPs2A43M5ZsfxGorYb0gSQElFLKw6g9gfbmpR8s8RwPlkPzY6LjnI+tS9NRFaaEyTNHGoeYPlmHRM9TU1+Vcm3JVeRnngY7/U04TqoSZR5bY2jIwQM/eI/lVK8KiFnduZX24J4JB4/Om3YHoTNOgljljz5TxtEf8AZx1/Him52RpGBlmRtp/PipfM8sRo6AmOTbMp4zkY6flUFyES8ihjYP5ZB3E4qQaFl8yS2jgkbAZArlTwpz1+lLdXP2XSliUMCXA2kdscfj6/hSnaGjkjwPMbaxPRcHkfQ02+lWdZ5pBxA29QOgXoD70X5dAElXNokyg7UO0seBjFQoq7CpQvlvlLcZHXg0guGW1KMT5bckN0zxzipCu6Jd+PvFgx6AdAAKhXETaUc3CuMrGn7k46biegoMpkkukAAMs+xB6Y4C//AF6haUxINuFiQ/u9vc9B+Oc/lVpRBGn2lztIlDKM8liK2tYOpcuPNt3s1DZkZME49DyBVWRsi2JYAzShFbGe3PFWbhc2cUjsVaORt2OvPT8qqQkfY7fLCQIzMsh7MeB/WmgH26yM1xNICd0zBVPBXJH9KoyRvFaZjBKpKfqAeRV+FvOSbaTlXUMp9if6UtxEj/arVH4KqS4HIYYx+lZ9RMSMBtMnLuQzApyO3TP51HpiiOA2z8hxuGOoxjinTv5tszIMKyjr124zUdnMVb7UV+Us2zPQ5/wGaeox18pAiQ4YBXTcD1B6fzqtp+buzT5cGAsjYPO0EUpuYmtHgJLSWko46cN0+tLbyBNOlmjTyTLJuZAMAjv+tbW0GTajyBIMskhEbHPzAetTRTBIFGwuixk7R3xnH51SI3Wx8zIEvy5z9aswySFYkyu/y8FvXtj8qi/QBtjKMzF33YXDL1KnPGP8auW4EspjUAptIYY+6cH86yLKRTJPGoxHHwD688/5+laXh+7W7v2TH7xNzOO2SDis2hLewoUtcxvGykxIMIBj6/riqszeV8qgBQ2MdyT3/On2zA4uXBRm+Yp6Hpn9KjmhE9z5m0+UrbmHfNW9BslvC8dgZIsZEgQA9hng1LJP+8nc4MYzx/eYYqNtrW4kkP3WORn5dvUcf3ulNu28vUQJMOZ3OxcYCcAHNTLYH3KvzpH5kjnMj7mbr17UT/vLcoNpZSMH37fjUkaBCUkBOTu2D1Bx+X+NVJGWG5mt0YgJ843HPP8AhSTvqJblyaUCTJ+UOwOeuciqjQr9s87JAUgHPqODS3MyMLSQZJwpUHv1AqZMCLbKNzq+xge4xxn36VEXoD1J2dI5Z40YAMcKevzEdvboKpyGSHTZIZgC8ifORyeDwPxqeZHi2SJ/rNgKDsT0OffpVYxieSRgzhRh3yB9Dz/nrVJgIIY7qG2SZz5uxwPTI/8A1098YXejEOoSNQegHOfyqNTuukKABVHAPvx/KnaiWs7e0iEgaT5g7j07D8OlUlcNy3JYCG3s4GkGQMyS9jt4yB9abNKs189oCMRL8n9anuZxI4QAkCJXHbn/APXVDT450umZ1DFVLM3bjt+dWtXcFrqbCqxSUM205BKlvbGKhkght47ePcWiUbhu4JA659waJWMktxG+MAAk9myKmtFiczWzgbH+bnna3fB7ZpXewEccYa4mCupJIH49eT/npUEu+WW4P3WlUqT0C4Ix+Y60sU8iXcyOBvQkn6+lSrJ9qsd4GZhnoOtR0Fe425xJY7wAQ0eCOmT0x/8AXrMd2SyihKhVRCm1T0P+RirFvOWtbpQd6xyAx++eKpxKJZreJiXSQHDDtg5NWmUi1DDHK9xKATLNCFAHqMHn34ps8kqW8canEsjKjFx90ZGeKdDIj3azZEajOF+hwKYq7dSldySETe272yR+tUneVhBIxmuZgrkxxnzFwOCM4NTvOIolkBHmOMcdMVVto/IQxuzZL7X28feGcVE7+dGTIdhK4z2xnHH4VO8rgPs3ElvMw4JGSB2q14edYbyYsWG6M7iB0B6fjWdbN88kar8pjIx/WtYbYIriNWzuRSGH8XIANTJh1Gu0qwTFvmmDYZNvVQakiuBFKy4ZvM+VgvXJ9PpSTyrHKpVSZnjK5B44PI+pFQIFtw8sXCKDgjlg2PSmwYy+uWRjaKcqhAO3oW/vVPLcq0j+YQAgBU98dz/KoLYb0W6uArEph9vT60l7cCNoIoyp3LunA67T/CfpxSlqISS7kDz3G0ZiXOP4cemafcQrOYZUXKzZDbh93K9iO2fWoNhkFxG5BtyuGU56VILiKGyi2yEwBTtwuce+fY1EVZDRKYzZ2EDsqlyTtPoD0/Go4o3ittkmRIG3sScnGen8qkuSItDgmY7tk2BuPJJHX6ZqvAzpcgTH92RtkY9iRUoGXryPzYTCrZcjzUI9COn4YNVklT+zgWkCKxHOcA/59alkmMMbAIxeMqpC91Pf8OKomMNACCNrlzhhkpkYx+FXFa3AnBMNuPsw2yLIpYnklc9KNRtTPbwLCQnlZ3H+7nmq1jzcFfMIZ18n64Gc/Wp9cuGjt7g4WIIUyD78VaYXLmoeda2sAjUCYx8HvlSTTvtge6IcqfNjEi7RjqM4/nTr6582xkdIy/lBenU8/wBe9UhNEINwi/49gUx6jqB+OTTewIvxzNKiwEgf8tAAvVT6/wA6ihXy4py7ctGW4Pb2NV/tzTzWqqwMkj+YzD34A+mM1biTdK2BgbSAhHOzJGPqOKLAIC88TyZBkRAWI6yj1+uP5VBb3RhnbbkK3GB+RqpayTLdTz2zFXVgkSdckcY/GtC+t0juA0OCuMPtPCyHGR+FTJWQrC29vHA7Rs4SGZtrEDO3PQ1UtFKarcjIKLGQgJwFI4Gfr1qa6lVbkBRmHaBt9wAAaJgFIMYVZWG9n25yT1FJMaehRvJDbwbMoWUqzAdlznA/KprO6BkDlR5ZwjFuSMfN+vH51DeLHNAJyq4VNxyeMZ/Wppzb2mloihpDKwcZOMjg8flVxegLYIleNVdyxLymTaBnJGcVFcW7yXkakjLksFA/AD8KkubyT+zFQgIvmNuC9T04P61FCNkpn2+ZOsJlRT0T+HH1zihNIYsVmUDxwzBwz43Z6AHBH9aliY3FxKB8odggOOAq98fhVHT3kju1EhkONzAg43c8DFaNpEQkk0hHlh/l5ySoGP61LXvBbUfAn2m5aLcBJgNvP3VHPH1xTpZ4IP8ARlIYHly3Cg+v1ps12YNXjtoWAhi+dEX7q4HJPqeayHD3JgJx80mHPsT1/pVy3GaUETteok7CTfGZGC8KFBwABVC8nY3hjjA3M25n/vDsB7VbhumtoJZJCR5khjGOqqBgH8qyJl27CDl2AUMvf6fWptroTa7NSJj5khDYWWPymz3xzkfU/wAqdEFuooEkEUUZPlsq9CPb9DVW4VIriGJ2IOFyewYcgfzp92Eht9mWZI5SoI9DzU+QtjZ1FYW04rGQkSXQjXcck/LgA+9ZEhW4ljjZlAIG4HPbtWjMYr3RWAzteVXfP+71/wDr1Ru1MEaTldkjAYQfeP41EXdA3cuNP5c0BcHfJlnK9CcYx9MVVmJGECghVDqc9MH/AApl6RK1uyuV2sGYDpt702Rj/ayODiLYpJPTGOgqlohrYltImPlSIiht4fJH65rQmlhl8/7QgmZyHIK5XPT/ABrNmuGmlaGMFYgmVUdRzTdVujD9nCMfmzkqOw6VOrEXdIlAujHkhZFw4Pv0ou4c/aLO1UBym6LjjIP+GafCiw3YZRlPLVwSOCD0/nTJH3ymVTt4+Rh/dJx+laXGmVVCfakmjwHx5G0dPc1qaczy+axOEckK7Hnpj9azXhKzgMCTHlW7AH1/GpLaUGJHVflaVVQA+n/66q/QEPtU+y3Nz5hIZ5vKjJ6Biud34VYdXtgVAJjlBL+oc8D8O9Vb63lkvrS4J3Wx4yDxuwc5qW+lZdXjlVibaRBGQvue9KS1ArxMzX1xbOCcSAhj1I7mnzSeZcvD0KgjjqPWkeRpts7xmMoWiV/7y5qcnzdWmjVYxII2DOOpcnOPrUqyEiu2HnjjUDy3xuz029h9Tg0l+AJoEEZ8uKVo0PYAdqJGDTW43bCjbgPYdvr1pby4hjhtXAJdwzMJD0BPXHrTe2gyCRfL01pHX5o7gkf7XFWFg+yKiHdmUFtzDGBtDAD17/lUbRyLuTJVyA3Tge1OkdWMWZGkKKYyc9CMgj9cUW90d0kVrWNBLHM7ko+Np9u/0Fb1v8tszbE2xoUHy8Lk9vyzmseFYTIAnMka4hjz8qfX19a1ZJt+nCHzRmTGAOjMe+O1C01EZ1yxe8Cwx/OHxLkfeUjsf89aq6cq3IePAWOF2JYnooAxn8asC5L3xkBcQ+V8/ofc0yyO1LlG+eMLuwB1GePrRfcYlzI0xkC4BaN0UH+EY6/nWfpwMdzHaud0hwWJ/h+mfarenJ9ttnaQMCWZmY9ee1PtoVfU2mcgSsuwZPIbHX8qvyHEpTgy3kgALRNymTn6fjUuoSuBH5ThnMalQRkMwPPH6U6xFtbWf7+RylsQ4O3BLbiOv40kjW5RExPtw+XDAHrk/wA6OVXuJ7mpbGKHR1d8fPhMHkA5rPDPI1ws+cxkMGAycVJFcQHR96pKY1lykQbn2FMhiZ79ZoHcvKnVh8vpzWMNHqIQj7RCsJbdGTg7B0/z3qG6WRykSYDq4UDPGB3/ACqXzVgt5LSxy/LCVl4Ln0x2FS3Mf2byVVvnmXLEcbB6ZqlvYdiXgNDMuM4ZATwDTAgubRYnbYsWFZu5PpTbceZGuw4WOXnvkVIkYu4ppsZk3fMrNwR0GKnrYlPUsZFpZW0DsRJIR1P93p+FVrdmjRFlwpVm2gnJHPT9abqMrTXs23lUb5eemBUF1IBBHOqkKBzjswFUIszTeXMATwRsYE46/wBatW8CQCISRsHtwXG3ux6H8qzrgG8EEkfAON+e3fP86vySM8cb5JkU5PHBB/8ArU5PqMcD51ukJGwSERxrjo3UfpmmXG5pSMBF52egKjinrcNNHPg4a3Ksrfrx+FQXVwTbW7BxgF8Dt8x7+tN9wJYWa7jgSUtmJFYLj7xFTtIIXJ8oFpHWSSUDoOen5VSPnBreCNhG9xKGLdcKO1T3kxjjhUAbGkJwfUdqjqBVbd9ruCx48zKEDJ2HkVDJCrXljDPJ+7Ma5cLzgc5psU4uktjjapDx9OR3WomuwYvPbcq+Rt47EE8/yq7W0GnqaiStJcC1PzJJCTGr9cg5wD1xxVZjbojNADuUPuVj3I5/WqRne3vELOPNYqgcnlgBkkVdtiv7+4RcQzFSm7puJ5z9DTYPUqpv0+0DyRKLoElM9k4/Wti6lR2toNoTYmcjvj1qh9mL6kksjmRYnZTn7r4/+vUt1tWaMy8DDK2Pp/8AXrKUveSQn5EixoZzFtKrJGIyQeMetLKfkZnKEsFzjgDBFQSyrChDtt8whVP93ipp2AdmIwHVVLejZ/wpxe9xp3HQMIt8mxWSJCWB9SPSq6Jtg+0YAlkXdKq87c4/kBUVs5NvM7Bly7Ae4Axk04sVgW3X5UKBMjsD1Pv/APXpBexXuArRyRw5ZJVMpyPQ8VXhuYRpw85JJwHceYjbdxx6YqUxNEt6Hby8kRx57A+n4VHbaeyWqLI4RI5WLsT0Ujp7mtov3RpqxatYYbnT2SEyW6oyy7nO4L7ZH1qyoAtkWLJjWTdGo+9I3qfaq6yGUCxiVY0eMmJM88Y5PqetNlcuw8tn2plEI9uCcVjZ31FsQs0lvNKG5nLbuVwFz/M03WZyL6eJyz+WEUJ1EYAH8zVizIF3Akzh8NtPPp3FVImN3eTcHfPIQFHf3Naxd7suxcsJPK0meV0YdNqg/dNW7NGS0Uxbmk2DGACevPWq5CpaT2kfzGLanplu9STun2XbBIuQwQYPXHWs49WZvco3L7dQDZIWaMNx3yOasws0kIgbCpkZU9TjvWZNdHbDIq58p9hyPfH8qsoSNTIPAdnIOOg7fzq3HS4rFrT1QQeUGD5YKpHYVOtx5XltGWUSD5VYfdx/jVOxHlpMXJJU/NjjBqbIkjaWRSJEXeB3OO1SgL9qqSxO0Z56H696q2EH2jT4fNUqLe4ZuTkOBUMF19luY3jJ/eR+YyZ5GfX6Vcn2waddzxjMT/cC/wAJ7mq2VmMhSZZpln3fLHIwQDoR/wDrqRwZ4PLkILxswLAdCx6/rVbR1VYUWRgIgykn/PrxTUuS0N6HbD8l8dAOf1qba2BFSwLRTSRMhKRoXX6p0qa4i8uDYwGOSPfnj9cVBbyC0/eKWMqo3m7uhOM/1qzqCkxQKgOJSiqf9kHJP8qp7jYtlALmeVWC+UoK+YRnax6gfWpNIP2xAAoTy5CUiP8AdzjA9+DVfzowJ4fMKRx53Njq56Cr+nMn20OjZTA/TqP50S0VwY6eMR3pgO4bMg+xJ5pt9PFNAdqHzJsqP9kDqaV5DPcGQ7iyM53Hqx9/pULq8iq25R5ZHH+z3/WsdW9BXuQai6SPAjfcUg59D71Z2m6t2jdXVxggDvzxVeFDIheVcb+i/wATc+n0qaGbzYIpWUxxrktk9MdM1pbQaEYxrdeTNLkKmzy09cdzROIpA726kOq7QucnHTI9aiucLcCZcCNjlz2yO9RMF+1qqSvGwwVOOCCamwFny0ntI42yzwhdxPRR1z9RVfzVurdSUO22kJJJ4Y+v1NXI5ndyqKm0gmR15BU8dexFUzEkG5FbYiP5krdyo6j8auOgbCWTG2H2qdRHJKzIi5yQCMdO1U7+8NvZ2iKxQ7dx/wBrk9akumM9qupP8gaYRW0Y7qOpqlq6q17HG2SIkVT78ZP860Ubyuy3HXU1rBfOjivtoESwO7g9dw6fzqrp14VxdMoDzP5UYUdD3NX9Oi3afcRKcOI/LJJyAW6D8AKxxIt0n2a2Xa9owJIyC6dCfY5quVNsOptWku5rpgoyrFgc/f8ASmIrw28UZiV7g5crngZ71DaFbPSZJhH86qeh568f40jT5mjjDL5wiGXxyPUVlbqiLXJEgiurUyW80fmcgpINvzY49qbJaXMURZlO9kP7wchTjqKlRo7iECTELyxoyhhg7hwQfqQOfeq80t00O62MkUxXaVBxg55z9P5VbVhsSKdpdJi8hmDzMFJ7tj/Gp4pmheS3jZgyKMZ6k5x/WmzalBGig+WzPhPMiGGHP3hjio7VA2rQNE5bKEMh4bjpQo6kj7pmku3fcdwUocDritAcWb2CqMJHnJP8Xes6xlcXs4mRiu0seO+M0omcW8xJw5i8wE/72amS1JkT6eUiScyclYlYL2Bz1qWOFFW+SUfKd0vHfuf51Mwt2sZmGwTTyKoIPYjOPzpJUSKOYOwI8opuDetQ3qVszGuVkM7RMp83yAfLA7nnk+4rRaVLaxgfzNjxpsA27iCe1ZUk0l1eSWhYqIyvTqwwO/8ASr8QaG2nDKjT5EqK5/DPtWjjeyKe6RVuRBDFDHukdtxkYMMbiPX6DpVjR122rs5YMxVgPQtzj8qy4yJJSswztLbt3XFatvhEVF+Z8F2IPXjgfgKVTRWCasi8zo908m4lWULgHnJqu0AhuzJuDTSx7ViH8PORkU61dRbec4JCYPynqc1SvuNVimJ8sthmbvzWaIiF3MY7yB+SzNnn27frV3VEexs4oF/5agvj2PK1FFEJJYi7DGSdvfjipdZ8y6urc4KnGwE9sYP8s001zIpWYXMCQ2tskZ3O8QLxH+RPqBVON1XzGydyqUUg4yT06+lR3V1JJM80JLFZgFwOo6f0rUewhlhSS7Uqc7/Jz0b3qra3Drcy7AXC2+6U7YWiIkdvlDtn7v8AKpJUa709hjBYbemAWx0NS6jcx3csUcKnCkfePBPr9BUdvdm81pFQbbaCI8dvcn3JqpO75kXvqQSL9pjt9PIKy2qjyTngd2X8+apagvnajLgkDepLD+In19KvebDc6xGkwMU2RJFKnR/Y/hUF1bOLyVfMJRn3HsMDP+NUpcr1Hza6lnfJD4evJIwVaebg/wAqjW2Sy1iO52rGrwhnXPDE8EfWrfE2mxhuI5Z2bBH8K9qh8triWMtHt3HdluexxT57bBdllLeM+cjsVjjkGxsffB6fn/Sr/g3S7K/1a+v75S0UR+Uk468YrPYNNZ28UUhfynAZsd+a1LSaHT/D0kcHAeULuz94jk/rRCN2KOhhRb5DJbyofNjBUs3VSRkEe3FPujcTadDcLzJjy3Yex4P4jrViyi27oX+e6hg27j02f45pLRS0PlEkpdEn6NinNJbEsyLyYZjFuPLjmGFboVPT8s1askYvBcXHD2e5ZOc5OPWpLyyWC1s0clvLizKV6nceMfSm2K77C8MinldjAHrg8N9aNtSnorlqykkYEP8AMRuUE9eBUaoS+0sdyKIyCckZ/wAM1Jpole8ht0QEKBIxz2HJpFje5vlaRQoKugI9sn+lRKIrCW6/NIuw53BwvuvGanuFL27qAuAQCAeTg0iLNPd2kiEAPGQ34cVO0bW0UkYPzkFQfesru5n1M828UGoySMSZpUX6LVSGbOpTwO+SRtHfg1c1GN4pY/lB3qh685pI7NkuFZUXey+bI56nsoFap9y47lOwV4pLmZkLJ93DcnpwKmgMizSSBHyEVcY4yTzUt1IYnlith5axYbPcse9VjNNAG3MW3SbeT2xSs2wavoXXYRwuGBVQwww6delVdSVpIY5TjMQAbPdccVYgLPYxxyAlRghc8A560NE81qp43M5GPYGpWlydiSZkjtIFj+RpPl57DqauwyGa0ZJQcrna+OR2qndwsbM7IlknTBj3HgEnFXbWKZwqSPmRlCuw6Z9vaocNOYL6FO3MNmyRW5+ZlP7zu2Oaq2k0xaeWVmCSNhSecMasSaebQyByHXztg9Ru6mqkhm0aCJFUSZc7txz9K1j2K5SeZFsbVphgy7tm1v4QeT+NVtKkMFjczt8rSqzbsdFHA/WryWaX+m3LR7g0pxIrHIDeorOdittdDZmNVEOM9qaWnKONtiONhPeW06jBiVlf29D+tWbppI440vIpPLcZjkH3h7j1+lN0q13ROGAwp3vnuPSpp7UX8cd7cySIHk2YU5IH91fQUN3kOyuWvsrxaVb+STPuQlWUfeLH07VJY21vaRvdao3mTSfuoET+6PU9KvySPb6ZBHAqqCuzHfn3rnJRJLdIisfLTKhSeAB1NJO70CL1Ltt5qrcPEiqHB8tM9TVXUp5LPw9p0II35aR8nkk1LLHLJIghABzvAzjAqrr80q3qQooASMc1rS2YR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EAYABgAAD/2wBDAAoHBwkHBgoJCAkLCwoMDxkQDw4ODx4WFxIZJCAmJSMgIyIoLTkwKCo2KyIjMkQyNjs9QEBAJjBGS0U+Sjk/QD3/2wBDAQsLCw8NDx0QEB09KSMpPT09PT09PT09PT09PT09PT09PT09PT09PT09PT09PT09PT09PT09PT09PT09PT09PT3/wAARCADPAM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oXZ5GLkkMw+6ehFSWwJuVYnOeACcDNJAomIZwfl9KH+aVT8q/NwM9D2ryDgJNjF9uflQ9R1zT1b9+pU7twxk9qeW/0jao6jkjnnvmoFlTO/8AvD5QPUUc1tR3J7iUs5f7zhcEgcVGJ9m3JwAo4xUTTFMMDkEbmwM1CkmyOUMcgBmye9JyuTcvm4LoQOcY7VDHeMjM2MhOpx3qBXK20WGH3ASQajWVcyEkhD1OO/pUJa3BMsSysrOSTkkEH+dR/aAuxg/MrHANQSM7S7erDgDPWh0AMIlwCikgDtSeupNye2nYTyBJdwYZYAfdqQzGBJ5gQPLUqMdTVOFi5jjI2gHLEDkjk8mrM0bS+czjG9BkE+neriNEEUhaFTnO5c5x69PwpbeXfKI8syjCxkDkf/WpqRs0eW42vsxjtUlsm+7Dqdqw8nHpiqjuBZhB8wLnlRgDHTOeac2ZZwVbPqxHTFR5DDhgrHGPwptrKredhWyTj3z3rToBJulZm3uMrkxnsRSNI5ihII25LZHvxUAkJyyrgMChXPAf1/GokRxswv8AqwRxTA02uT5XUZx97FQyTFolDA4wd2B1qrHvdZDk7xjAPQVHJMSsgI43AKQaEwJ5bp41ZMgLjGOtOeZmUKXCo2Mk+n+RVMJm5licMEK72P8ASlu3H7gL0H3h/n6UgLMU5la5Vl4UhfrSq25JAz5QkHg9TVXzd4ZQdpZtw9sio2kS3VUIzzjpT5rDJZp5N6BG3OZOPT6GoZWFvHIVLBW2gYHpnP8ASpbpd80IjB+U5OB0/wA+tDBZFQqxUH5vp2xUtjLhiMMyLuwvOR7VIig3Ujvgr/DiqzSESrwDIpy+OQBT2lCTIyKdrAs3pWN9SSdg4idgpOKrQjdZzISFbzA4P88VZ+08u/OCo+X6VQikAibkHaTgEdRSQE4IjVV3kFwTjPHtmo4W32jl/wCElcfWopp9kcWwAq5KsO68cYogAii8pyd0Q3E+uaFqIRnAhd49wjicxkHuCBimMzNGY1ByAHwKcwbFwnyunUe5x2pIpN9h5ZGCgRSR1H41qogWradWKyMF37e38WP8/pTXmaZoZgnyhOGxSW6CESh2GI8AADqDQ2ECQE4VOCPaotqBPFAViiLPk8OfcelV95eVhI+WbK5qZ5MJ8g+UNj6cVAGCRqGClt/yjGD+NVcLk6yGSNWGQjfKB7jvUFrLtVgWIDx5J9R0qI52JEMAhuCD3Bz/AFqFJt/norfKTwMflQu4XLF1OYz8vUYXA6YqRJdsWwsSw5HvVUM2I1Y85BfPp6UxrgvJIEGOQAfQ0J6oLmhanzA64Pz/ADEjswPT8qda/LcMvDA5+9z71UgllGoLEinactIfoKsquJYzH0dcr75OOacWAjllfav3Qc+nJpkSMVbkBcAhvXmiQ/MVXo6YBz3FR2jFrVCC3lRcMzdR9aq4yZzgkqrHdnP8qFCvK27BjzjaBgk/5FQrIYpBHjIORz2Hali3CIAkBlYbuanmYEKP5r+ap2j7pB7selNYN9pAkBIyBwe9F1H5SJGoGEbccdSc5qS5mKyxyKq4KlyM9D2ob1AlkIYOqyfKD19qilkFxGxUBSoHI/i+lMRiGbkEYCn06UigO8PGz5Dx2P0qW2wZbV1SeHkEO3Kt3GM80rhmgEYwwKkgevOay1ClVTLGMYCMTnOf6Vpxt5cUe7nkjI7CoENkkwQy7dqrjH40yZwkMbRJtyFVgeoJ7U65jzah1IJjHJX07CmXCFiysnVFAIPX3+opJ2AnS3SUQnJKovzkDknJqtOxacy7hmUnaOnAqznyYQAfmMnBA+v+cVVmtI4rYuNwLsNox0PUirAsxESQSy9GVwCvUjj+VIsbIHGMRlwrN+f+NSQ5SxWQnhmwT6exprOhwm7Ebcvn0p82oxxTy3USMNyDJb144qu8jRuqtgk8yPirEkYm2qWxvG1T3z059qyZblkmZHX93kh09SvFOwmaC4KO8m7Z1+uKluIlFjHKxdi7DKgdCe/5UsIEu05Xy4x8wI4JPSmQXTLIqnJDbt46ZwQBj0pbPUEtdShIfJZ2+6Q4UfTHOKWwZI42nkAbcg2KT39aL2Ai52sR5W9n3H0/vD+VOitiQ0MmAY1w7L2+lOSsOw62Kyo105wjJyW/vf4UyzUxxkqAZJpRt3dlPGadI5a0SNBt3McRt0AB/wAOaZG5TVUycrsDEenPFPYLCwT4upOTv80D/eHQ1pMqwEthi4wQoPC4z0rPso1W9aGQHAVpJOOCB057GtC7mU2qSksHJVgB6UXEVpV82WNcYGAE56GhWCxzEEAI2ZDn8vw9qnnbJDJt3OG28fdxzVRfnAZcGJ8lg3RcdRSQxyKPIW4xtLcAE8IO5A96cTnYqYwpyG/XP5VXmcz38Sh9qhTsQelODApkZwozgDAwDxxSbELeyESPj+Hrx1yKIVQvAGOVC4JPcdqhmnEyglN4I6njkdaW8QW6fLkg/dz0I4IH5ULXUATDyFV5jYlm9M9MflUdw7W+obCcMeTg8hccAVGZAkRdQxWT5Mf3fU//AF6JEQ3cV7K37pY9rYPU4xU63Atxx+XbRDjGCBhe2adHMN0u1seS2Vz7daHkZ1jVSxwSuSP5VUjmEktyzfIQNq57npms76iNKQhShjBkSTcPYHqc0K+75wCXVdyrnjNRxyCOFUfAJG459h/OpEc29wsQxjAQkD+dNDDDXNsOQpDbgPU02NxN5oYc7xggd/WoZ2G4RrlQrEhe4HrUkMvk2sjt8zdA3v0NW2BPeOLexCMxKKQXJ7t/epLmMM24cI3CY7Hrmm3C+apRuDgFCey96rm7EsiRtJsWTCqf7oPFWknoBZLML2BQOTkk56nvTJreKSQs6hnUnD54A7/XPr2p28C5bDfvFQgnPTPAFVoHZWUTLtUgYXv6dKL20GJLcG32Wu5dzBpJQfQdKluCUmi8tskY3Dvj396bJHFPcpEyMRFhtx7qeevep7dfss4luZAY3AMR6/Ng9aSWorCBN8aiXHmE7kjbqPX8MGo0QpAJSwbIKOB14OBVJwzvDMH3Ss2yMZ7g/N/StSSTNzJEFB3Lu44x680SegyrE374x45GGBPY9MU4Ri4kSYptDkh/bB4/lSXSqlxCqLuiyRkdSx6t+Hp9aktlbdIfvLt3qB0fHAx+NCAfcoIIpjnBcrk+3pSO5ktlZRuwCpA68GmPicSJubOc4PY0+2Ki0SQIwdHyd3G4H2oYCNJHLJcIpILEhQOq8f8A1zVeyiaW1MMhJfcAAffuf61FIy292CrcyyZPPTHapDKbd5p+Qrtkgj8xTAVFU37Ko+aOM/P/AHj3ob5LMbjgYGSfTNJIfLZmRizMN2R1x3qOZ/OjMb48uVABjuQ2axT7k3ESPakAKkuvQHvzU087NdARnau35vQ4qCJpI7iVwSxI4J+6ABzTpJY0tjJtZ9r/ADOBx+FablITykW1jhjCvIpJ2buMn39Kjmj+02kdtKRFv549R60+TMbRqrDePmP+yM8fpSQ3AnnDyAFkzuUnG4Hpn3HFK4izFiIyiQllRiVPcVBHCrvcOedwUJnoMng/UVJbT/aRGV+ZpF3EEfWm25RbOLzCSSxfb3U471nYS3JkUG5UMRhW2qSOHwOcVB5++/nk58pBliDkfSrcju12zKEDMo2Y7ZHNULzzGs5VhQIY3yy92A7/AK1bjcZLI5a5yc9Ccexpv2seaInQbC23n0xn9KSdXW8i3sD8nIHUjAqGJsDzuCrM2O+M9aNEhbGlJcMwkIIdXICleD7CqscPmPZSqWESswKn17ZPT1qVT+7yEyMEsBx0HJ+tDSRHTklhfMBYcdx1GSPxFaJ2YyMSA2805XMrMS4B7A8Yps9yCwlDfM4KofUk4pJv9Hnj2qMhSwGM7+Of5Gq1xEQ9ssJ3rGDIM/3WP86Gr6gakI815N7HEaBcjqOPSltnS7EYVSsaxnaD2HTP41V1BmtVuHztJdWcL/AvAxnvU8JMFluVQzMmxFPc5JqdUMjkAVppCpUp+7jU9c+v1qSbe0+F5dEMZAPHGDzVYjzbgoSWLAYbH3cHrVvzEUXJjHB75x1FJvQB1wysiRg72MR6cfMORTYW2N9lUMMqZDnsx5/SktXAWIFeT8i88t6mkV18i4nDjeuUXHqOtUthsiad470xEl8qCZB1wP8APWntPs2A43M5ZsfxGorYb0gSQElFLKw6g9gfbmpR8s8RwPlkPzY6LjnI+tS9NRFaaEyTNHGoeYPlmHRM9TU1+Vcm3JVeRnngY7/U04TqoSZR5bY2jIwQM/eI/lVK8KiFnduZX24J4JB4/Om3YHoTNOgljljz5TxtEf8AZx1/Him52RpGBlmRtp/PipfM8sRo6AmOTbMp4zkY6flUFyES8ihjYP5ZB3E4qQaFl8yS2jgkbAZArlTwpz1+lLdXP2XSliUMCXA2kdscfj6/hSnaGjkjwPMbaxPRcHkfQ02+lWdZ5pBxA29QOgXoD70X5dAElXNokyg7UO0seBjFQoq7CpQvlvlLcZHXg0guGW1KMT5bckN0zxzipCu6Jd+PvFgx6AdAAKhXETaUc3CuMrGn7k46biegoMpkkukAAMs+xB6Y4C//AF6haUxINuFiQ/u9vc9B+Oc/lVpRBGn2lztIlDKM8liK2tYOpcuPNt3s1DZkZME49DyBVWRsi2JYAzShFbGe3PFWbhc2cUjsVaORt2OvPT8qqQkfY7fLCQIzMsh7MeB/WmgH26yM1xNICd0zBVPBXJH9KoyRvFaZjBKpKfqAeRV+FvOSbaTlXUMp9if6UtxEj/arVH4KqS4HIYYx+lZ9RMSMBtMnLuQzApyO3TP51HpiiOA2z8hxuGOoxjinTv5tszIMKyjr124zUdnMVb7UV+Us2zPQ5/wGaeox18pAiQ4YBXTcD1B6fzqtp+buzT5cGAsjYPO0EUpuYmtHgJLSWko46cN0+tLbyBNOlmjTyTLJuZAMAjv+tbW0GTajyBIMskhEbHPzAetTRTBIFGwuixk7R3xnH51SI3Wx8zIEvy5z9aswySFYkyu/y8FvXtj8qi/QBtjKMzF33YXDL1KnPGP8auW4EspjUAptIYY+6cH86yLKRTJPGoxHHwD688/5+laXh+7W7v2TH7xNzOO2SDis2hLewoUtcxvGykxIMIBj6/riqszeV8qgBQ2MdyT3/On2zA4uXBRm+Yp6Hpn9KjmhE9z5m0+UrbmHfNW9BslvC8dgZIsZEgQA9hng1LJP+8nc4MYzx/eYYqNtrW4kkP3WORn5dvUcf3ulNu28vUQJMOZ3OxcYCcAHNTLYH3KvzpH5kjnMj7mbr17UT/vLcoNpZSMH37fjUkaBCUkBOTu2D1Bx+X+NVJGWG5mt0YgJ843HPP8AhSTvqJblyaUCTJ+UOwOeuciqjQr9s87JAUgHPqODS3MyMLSQZJwpUHv1AqZMCLbKNzq+xge4xxn36VEXoD1J2dI5Z40YAMcKevzEdvboKpyGSHTZIZgC8ifORyeDwPxqeZHi2SJ/rNgKDsT0OffpVYxieSRgzhRh3yB9Dz/nrVJgIIY7qG2SZz5uxwPTI/8A1098YXejEOoSNQegHOfyqNTuukKABVHAPvx/KnaiWs7e0iEgaT5g7j07D8OlUlcNy3JYCG3s4GkGQMyS9jt4yB9abNKs189oCMRL8n9anuZxI4QAkCJXHbn/APXVDT450umZ1DFVLM3bjt+dWtXcFrqbCqxSUM205BKlvbGKhkght47ePcWiUbhu4JA659waJWMktxG+MAAk9myKmtFiczWzgbH+bnna3fB7ZpXewEccYa4mCupJIH49eT/npUEu+WW4P3WlUqT0C4Ix+Y60sU8iXcyOBvQkn6+lSrJ9qsd4GZhnoOtR0Fe425xJY7wAQ0eCOmT0x/8AXrMd2SyihKhVRCm1T0P+RirFvOWtbpQd6xyAx++eKpxKJZreJiXSQHDDtg5NWmUi1DDHK9xKATLNCFAHqMHn34ps8kqW8canEsjKjFx90ZGeKdDIj3azZEajOF+hwKYq7dSldySETe272yR+tUneVhBIxmuZgrkxxnzFwOCM4NTvOIolkBHmOMcdMVVto/IQxuzZL7X28feGcVE7+dGTIdhK4z2xnHH4VO8rgPs3ElvMw4JGSB2q14edYbyYsWG6M7iB0B6fjWdbN88kar8pjIx/WtYbYIriNWzuRSGH8XIANTJh1Gu0qwTFvmmDYZNvVQakiuBFKy4ZvM+VgvXJ9PpSTyrHKpVSZnjK5B44PI+pFQIFtw8sXCKDgjlg2PSmwYy+uWRjaKcqhAO3oW/vVPLcq0j+YQAgBU98dz/KoLYb0W6uArEph9vT60l7cCNoIoyp3LunA67T/CfpxSlqISS7kDz3G0ZiXOP4cemafcQrOYZUXKzZDbh93K9iO2fWoNhkFxG5BtyuGU56VILiKGyi2yEwBTtwuce+fY1EVZDRKYzZ2EDsqlyTtPoD0/Go4o3ittkmRIG3sScnGen8qkuSItDgmY7tk2BuPJJHX6ZqvAzpcgTH92RtkY9iRUoGXryPzYTCrZcjzUI9COn4YNVklT+zgWkCKxHOcA/59alkmMMbAIxeMqpC91Pf8OKomMNACCNrlzhhkpkYx+FXFa3AnBMNuPsw2yLIpYnklc9KNRtTPbwLCQnlZ3H+7nmq1jzcFfMIZ18n64Gc/Wp9cuGjt7g4WIIUyD78VaYXLmoeda2sAjUCYx8HvlSTTvtge6IcqfNjEi7RjqM4/nTr6582xkdIy/lBenU8/wBe9UhNEINwi/49gUx6jqB+OTTewIvxzNKiwEgf8tAAvVT6/wA6ihXy4py7ctGW4Pb2NV/tzTzWqqwMkj+YzD34A+mM1biTdK2BgbSAhHOzJGPqOKLAIC88TyZBkRAWI6yj1+uP5VBb3RhnbbkK3GB+RqpayTLdTz2zFXVgkSdckcY/GtC+t0juA0OCuMPtPCyHGR+FTJWQrC29vHA7Rs4SGZtrEDO3PQ1UtFKarcjIKLGQgJwFI4Gfr1qa6lVbkBRmHaBt9wAAaJgFIMYVZWG9n25yT1FJMaehRvJDbwbMoWUqzAdlznA/KprO6BkDlR5ZwjFuSMfN+vH51DeLHNAJyq4VNxyeMZ/Wppzb2mloihpDKwcZOMjg8flVxegLYIleNVdyxLymTaBnJGcVFcW7yXkakjLksFA/AD8KkubyT+zFQgIvmNuC9T04P61FCNkpn2+ZOsJlRT0T+HH1zihNIYsVmUDxwzBwz43Z6AHBH9aliY3FxKB8odggOOAq98fhVHT3kju1EhkONzAg43c8DFaNpEQkk0hHlh/l5ySoGP61LXvBbUfAn2m5aLcBJgNvP3VHPH1xTpZ4IP8ARlIYHly3Cg+v1ps12YNXjtoWAhi+dEX7q4HJPqeayHD3JgJx80mHPsT1/pVy3GaUETteok7CTfGZGC8KFBwABVC8nY3hjjA3M25n/vDsB7VbhumtoJZJCR5khjGOqqBgH8qyJl27CDl2AUMvf6fWptroTa7NSJj5khDYWWPymz3xzkfU/wAqdEFuooEkEUUZPlsq9CPb9DVW4VIriGJ2IOFyewYcgfzp92Eht9mWZI5SoI9DzU+QtjZ1FYW04rGQkSXQjXcck/LgA+9ZEhW4ljjZlAIG4HPbtWjMYr3RWAzteVXfP+71/wDr1Ru1MEaTldkjAYQfeP41EXdA3cuNP5c0BcHfJlnK9CcYx9MVVmJGECghVDqc9MH/AApl6RK1uyuV2sGYDpt702Rj/ayODiLYpJPTGOgqlohrYltImPlSIiht4fJH65rQmlhl8/7QgmZyHIK5XPT/ABrNmuGmlaGMFYgmVUdRzTdVujD9nCMfmzkqOw6VOrEXdIlAujHkhZFw4Pv0ou4c/aLO1UBym6LjjIP+GafCiw3YZRlPLVwSOCD0/nTJH3ymVTt4+Rh/dJx+laXGmVVCfakmjwHx5G0dPc1qaczy+axOEckK7Hnpj9azXhKzgMCTHlW7AH1/GpLaUGJHVflaVVQA+n/66q/QEPtU+y3Nz5hIZ5vKjJ6Biud34VYdXtgVAJjlBL+oc8D8O9Vb63lkvrS4J3Wx4yDxuwc5qW+lZdXjlVibaRBGQvue9KS1ArxMzX1xbOCcSAhj1I7mnzSeZcvD0KgjjqPWkeRpts7xmMoWiV/7y5qcnzdWmjVYxII2DOOpcnOPrUqyEiu2HnjjUDy3xuz029h9Tg0l+AJoEEZ8uKVo0PYAdqJGDTW43bCjbgPYdvr1pby4hjhtXAJdwzMJD0BPXHrTe2gyCRfL01pHX5o7gkf7XFWFg+yKiHdmUFtzDGBtDAD17/lUbRyLuTJVyA3Tge1OkdWMWZGkKKYyc9CMgj9cUW90d0kVrWNBLHM7ko+Np9u/0Fb1v8tszbE2xoUHy8Lk9vyzmseFYTIAnMka4hjz8qfX19a1ZJt+nCHzRmTGAOjMe+O1C01EZ1yxe8Cwx/OHxLkfeUjsf89aq6cq3IePAWOF2JYnooAxn8asC5L3xkBcQ+V8/ofc0yyO1LlG+eMLuwB1GePrRfcYlzI0xkC4BaN0UH+EY6/nWfpwMdzHaud0hwWJ/h+mfarenJ9ttnaQMCWZmY9ee1PtoVfU2mcgSsuwZPIbHX8qvyHEpTgy3kgALRNymTn6fjUuoSuBH5ThnMalQRkMwPPH6U6xFtbWf7+RylsQ4O3BLbiOv40kjW5RExPtw+XDAHrk/wA6OVXuJ7mpbGKHR1d8fPhMHkA5rPDPI1ws+cxkMGAycVJFcQHR96pKY1lykQbn2FMhiZ79ZoHcvKnVh8vpzWMNHqIQj7RCsJbdGTg7B0/z3qG6WRykSYDq4UDPGB3/ACqXzVgt5LSxy/LCVl4Ln0x2FS3Mf2byVVvnmXLEcbB6ZqlvYdiXgNDMuM4ZATwDTAgubRYnbYsWFZu5PpTbceZGuw4WOXnvkVIkYu4ppsZk3fMrNwR0GKnrYlPUsZFpZW0DsRJIR1P93p+FVrdmjRFlwpVm2gnJHPT9abqMrTXs23lUb5eemBUF1IBBHOqkKBzjswFUIszTeXMATwRsYE46/wBatW8CQCISRsHtwXG3ux6H8qzrgG8EEkfAON+e3fP86vySM8cb5JkU5PHBB/8ArU5PqMcD51ukJGwSERxrjo3UfpmmXG5pSMBF52egKjinrcNNHPg4a3Ksrfrx+FQXVwTbW7BxgF8Dt8x7+tN9wJYWa7jgSUtmJFYLj7xFTtIIXJ8oFpHWSSUDoOen5VSPnBreCNhG9xKGLdcKO1T3kxjjhUAbGkJwfUdqjqBVbd9ruCx48zKEDJ2HkVDJCrXljDPJ+7Ma5cLzgc5psU4uktjjapDx9OR3WomuwYvPbcq+Rt47EE8/yq7W0GnqaiStJcC1PzJJCTGr9cg5wD1xxVZjbojNADuUPuVj3I5/WqRne3vELOPNYqgcnlgBkkVdtiv7+4RcQzFSm7puJ5z9DTYPUqpv0+0DyRKLoElM9k4/Wti6lR2toNoTYmcjvj1qh9mL6kksjmRYnZTn7r4/+vUt1tWaMy8DDK2Pp/8AXrKUveSQn5EixoZzFtKrJGIyQeMetLKfkZnKEsFzjgDBFQSyrChDtt8whVP93ipp2AdmIwHVVLejZ/wpxe9xp3HQMIt8mxWSJCWB9SPSq6Jtg+0YAlkXdKq87c4/kBUVs5NvM7Bly7Ae4Axk04sVgW3X5UKBMjsD1Pv/APXpBexXuArRyRw5ZJVMpyPQ8VXhuYRpw85JJwHceYjbdxx6YqUxNEt6Hby8kRx57A+n4VHbaeyWqLI4RI5WLsT0Ujp7mtov3RpqxatYYbnT2SEyW6oyy7nO4L7ZH1qyoAtkWLJjWTdGo+9I3qfaq6yGUCxiVY0eMmJM88Y5PqetNlcuw8tn2plEI9uCcVjZ31FsQs0lvNKG5nLbuVwFz/M03WZyL6eJyz+WEUJ1EYAH8zVizIF3Akzh8NtPPp3FVImN3eTcHfPIQFHf3Naxd7suxcsJPK0meV0YdNqg/dNW7NGS0Uxbmk2DGACevPWq5CpaT2kfzGLanplu9STun2XbBIuQwQYPXHWs49WZvco3L7dQDZIWaMNx3yOasws0kIgbCpkZU9TjvWZNdHbDIq58p9hyPfH8qsoSNTIPAdnIOOg7fzq3HS4rFrT1QQeUGD5YKpHYVOtx5XltGWUSD5VYfdx/jVOxHlpMXJJU/NjjBqbIkjaWRSJEXeB3OO1SgL9qqSxO0Z56H696q2EH2jT4fNUqLe4ZuTkOBUMF19luY3jJ/eR+YyZ5GfX6Vcn2waddzxjMT/cC/wAJ7mq2VmMhSZZpln3fLHIwQDoR/wDrqRwZ4PLkILxswLAdCx6/rVbR1VYUWRgIgykn/PrxTUuS0N6HbD8l8dAOf1qba2BFSwLRTSRMhKRoXX6p0qa4i8uDYwGOSPfnj9cVBbyC0/eKWMqo3m7uhOM/1qzqCkxQKgOJSiqf9kHJP8qp7jYtlALmeVWC+UoK+YRnax6gfWpNIP2xAAoTy5CUiP8AdzjA9+DVfzowJ4fMKRx53Njq56Cr+nMn20OjZTA/TqP50S0VwY6eMR3pgO4bMg+xJ5pt9PFNAdqHzJsqP9kDqaV5DPcGQ7iyM53Hqx9/pULq8iq25R5ZHH+z3/WsdW9BXuQai6SPAjfcUg59D71Z2m6t2jdXVxggDvzxVeFDIheVcb+i/wATc+n0qaGbzYIpWUxxrktk9MdM1pbQaEYxrdeTNLkKmzy09cdzROIpA726kOq7QucnHTI9aiucLcCZcCNjlz2yO9RMF+1qqSvGwwVOOCCamwFny0ntI42yzwhdxPRR1z9RVfzVurdSUO22kJJJ4Y+v1NXI5ndyqKm0gmR15BU8dexFUzEkG5FbYiP5krdyo6j8auOgbCWTG2H2qdRHJKzIi5yQCMdO1U7+8NvZ2iKxQ7dx/wBrk9akumM9qupP8gaYRW0Y7qOpqlq6q17HG2SIkVT78ZP860Ubyuy3HXU1rBfOjivtoESwO7g9dw6fzqrp14VxdMoDzP5UYUdD3NX9Oi3afcRKcOI/LJJyAW6D8AKxxIt0n2a2Xa9owJIyC6dCfY5quVNsOptWku5rpgoyrFgc/f8ASmIrw28UZiV7g5crngZ71DaFbPSZJhH86qeh568f40jT5mjjDL5wiGXxyPUVlbqiLXJEgiurUyW80fmcgpINvzY49qbJaXMURZlO9kP7wchTjqKlRo7iECTELyxoyhhg7hwQfqQOfeq80t00O62MkUxXaVBxg55z9P5VbVhsSKdpdJi8hmDzMFJ7tj/Gp4pmheS3jZgyKMZ6k5x/WmzalBGig+WzPhPMiGGHP3hjio7VA2rQNE5bKEMh4bjpQo6kj7pmku3fcdwUocDritAcWb2CqMJHnJP8Xes6xlcXs4mRiu0seO+M0omcW8xJw5i8wE/72amS1JkT6eUiScyclYlYL2Bz1qWOFFW+SUfKd0vHfuf51Mwt2sZmGwTTyKoIPYjOPzpJUSKOYOwI8opuDetQ3qVszGuVkM7RMp83yAfLA7nnk+4rRaVLaxgfzNjxpsA27iCe1ZUk0l1eSWhYqIyvTqwwO/8ASr8QaG2nDKjT5EqK5/DPtWjjeyKe6RVuRBDFDHukdtxkYMMbiPX6DpVjR122rs5YMxVgPQtzj8qy4yJJSswztLbt3XFatvhEVF+Z8F2IPXjgfgKVTRWCasi8zo908m4lWULgHnJqu0AhuzJuDTSx7ViH8PORkU61dRbec4JCYPynqc1SvuNVimJ8sthmbvzWaIiF3MY7yB+SzNnn27frV3VEexs4oF/5agvj2PK1FFEJJYi7DGSdvfjipdZ8y6urc4KnGwE9sYP8s001zIpWYXMCQ2tskZ3O8QLxH+RPqBVON1XzGydyqUUg4yT06+lR3V1JJM80JLFZgFwOo6f0rUewhlhSS7Uqc7/Jz0b3qra3Drcy7AXC2+6U7YWiIkdvlDtn7v8AKpJUa709hjBYbemAWx0NS6jcx3csUcKnCkfePBPr9BUdvdm81pFQbbaCI8dvcn3JqpO75kXvqQSL9pjt9PIKy2qjyTngd2X8+apagvnajLgkDepLD+In19KvebDc6xGkwMU2RJFKnR/Y/hUF1bOLyVfMJRn3HsMDP+NUpcr1Hza6lnfJD4evJIwVaebg/wAqjW2Sy1iO52rGrwhnXPDE8EfWrfE2mxhuI5Z2bBH8K9qh8triWMtHt3HdluexxT57bBdllLeM+cjsVjjkGxsffB6fn/Sr/g3S7K/1a+v75S0UR+Uk468YrPYNNZ28UUhfynAZsd+a1LSaHT/D0kcHAeULuz94jk/rRCN2KOhhRb5DJbyofNjBUs3VSRkEe3FPujcTadDcLzJjy3Yex4P4jrViyi27oX+e6hg27j02f45pLRS0PlEkpdEn6NinNJbEsyLyYZjFuPLjmGFboVPT8s1askYvBcXHD2e5ZOc5OPWpLyyWC1s0clvLizKV6nceMfSm2K77C8MinldjAHrg8N9aNtSnorlqykkYEP8AMRuUE9eBUaoS+0sdyKIyCckZ/wAM1Jpole8ht0QEKBIxz2HJpFje5vlaRQoKugI9sn+lRKIrCW6/NIuw53BwvuvGanuFL27qAuAQCAeTg0iLNPd2kiEAPGQ34cVO0bW0UkYPzkFQfesru5n1M828UGoySMSZpUX6LVSGbOpTwO+SRtHfg1c1GN4pY/lB3qh685pI7NkuFZUXey+bI56nsoFap9y47lOwV4pLmZkLJ93DcnpwKmgMizSSBHyEVcY4yTzUt1IYnlith5axYbPcse9VjNNAG3MW3SbeT2xSs2wavoXXYRwuGBVQwww6delVdSVpIY5TjMQAbPdccVYgLPYxxyAlRghc8A560NE81qp43M5GPYGpWlydiSZkjtIFj+RpPl57DqauwyGa0ZJQcrna+OR2qndwsbM7IlknTBj3HgEnFXbWKZwqSPmRlCuw6Z9vaocNOYL6FO3MNmyRW5+ZlP7zu2Oaq2k0xaeWVmCSNhSecMasSaebQyByHXztg9Ru6mqkhm0aCJFUSZc7txz9K1j2K5SeZFsbVphgy7tm1v4QeT+NVtKkMFjczt8rSqzbsdFHA/WryWaX+m3LR7g0pxIrHIDeorOdittdDZmNVEOM9qaWnKONtiONhPeW06jBiVlf29D+tWbppI440vIpPLcZjkH3h7j1+lN0q13ROGAwp3vnuPSpp7UX8cd7cySIHk2YU5IH91fQUN3kOyuWvsrxaVb+STPuQlWUfeLH07VJY21vaRvdao3mTSfuoET+6PU9KvySPb6ZBHAqqCuzHfn3rnJRJLdIisfLTKhSeAB1NJO70CL1Ltt5qrcPEiqHB8tM9TVXUp5LPw9p0II35aR8nkk1LLHLJIghABzvAzjAqrr80q3qQooASMc1rS2YR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EAYABgAAD/2wBDAAoHBwkHBgoJCAkLCwoMDxkQDw4ODx4WFxIZJCAmJSMgIyIoLTkwKCo2KyIjMkQyNjs9QEBAJjBGS0U+Sjk/QD3/2wBDAQsLCw8NDx0QEB09KSMpPT09PT09PT09PT09PT09PT09PT09PT09PT09PT09PT09PT09PT09PT09PT09PT09PT3/wAARCADPAM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oXZ5GLkkMw+6ehFSWwJuVYnOeACcDNJAomIZwfl9KH+aVT8q/NwM9D2ryDgJNjF9uflQ9R1zT1b9+pU7twxk9qeW/0jao6jkjnnvmoFlTO/8AvD5QPUUc1tR3J7iUs5f7zhcEgcVGJ9m3JwAo4xUTTFMMDkEbmwM1CkmyOUMcgBmye9JyuTcvm4LoQOcY7VDHeMjM2MhOpx3qBXK20WGH3ASQajWVcyEkhD1OO/pUJa3BMsSysrOSTkkEH+dR/aAuxg/MrHANQSM7S7erDgDPWh0AMIlwCikgDtSeupNye2nYTyBJdwYZYAfdqQzGBJ5gQPLUqMdTVOFi5jjI2gHLEDkjk8mrM0bS+czjG9BkE+neriNEEUhaFTnO5c5x69PwpbeXfKI8syjCxkDkf/WpqRs0eW42vsxjtUlsm+7Dqdqw8nHpiqjuBZhB8wLnlRgDHTOeac2ZZwVbPqxHTFR5DDhgrHGPwptrKredhWyTj3z3rToBJulZm3uMrkxnsRSNI5ihII25LZHvxUAkJyyrgMChXPAf1/GokRxswv8AqwRxTA02uT5XUZx97FQyTFolDA4wd2B1qrHvdZDk7xjAPQVHJMSsgI43AKQaEwJ5bp41ZMgLjGOtOeZmUKXCo2Mk+n+RVMJm5licMEK72P8ASlu3H7gL0H3h/n6UgLMU5la5Vl4UhfrSq25JAz5QkHg9TVXzd4ZQdpZtw9sio2kS3VUIzzjpT5rDJZp5N6BG3OZOPT6GoZWFvHIVLBW2gYHpnP8ASpbpd80IjB+U5OB0/wA+tDBZFQqxUH5vp2xUtjLhiMMyLuwvOR7VIig3Ujvgr/DiqzSESrwDIpy+OQBT2lCTIyKdrAs3pWN9SSdg4idgpOKrQjdZzISFbzA4P88VZ+08u/OCo+X6VQikAibkHaTgEdRSQE4IjVV3kFwTjPHtmo4W32jl/wCElcfWopp9kcWwAq5KsO68cYogAii8pyd0Q3E+uaFqIRnAhd49wjicxkHuCBimMzNGY1ByAHwKcwbFwnyunUe5x2pIpN9h5ZGCgRSR1H41qogWradWKyMF37e38WP8/pTXmaZoZgnyhOGxSW6CESh2GI8AADqDQ2ECQE4VOCPaotqBPFAViiLPk8OfcelV95eVhI+WbK5qZ5MJ8g+UNj6cVAGCRqGClt/yjGD+NVcLk6yGSNWGQjfKB7jvUFrLtVgWIDx5J9R0qI52JEMAhuCD3Bz/AFqFJt/norfKTwMflQu4XLF1OYz8vUYXA6YqRJdsWwsSw5HvVUM2I1Y85BfPp6UxrgvJIEGOQAfQ0J6oLmhanzA64Pz/ADEjswPT8qda/LcMvDA5+9z71UgllGoLEinactIfoKsquJYzH0dcr75OOacWAjllfav3Qc+nJpkSMVbkBcAhvXmiQ/MVXo6YBz3FR2jFrVCC3lRcMzdR9aq4yZzgkqrHdnP8qFCvK27BjzjaBgk/5FQrIYpBHjIORz2Hali3CIAkBlYbuanmYEKP5r+ap2j7pB7selNYN9pAkBIyBwe9F1H5SJGoGEbccdSc5qS5mKyxyKq4KlyM9D2ob1AlkIYOqyfKD19qilkFxGxUBSoHI/i+lMRiGbkEYCn06UigO8PGz5Dx2P0qW2wZbV1SeHkEO3Kt3GM80rhmgEYwwKkgevOay1ClVTLGMYCMTnOf6Vpxt5cUe7nkjI7CoENkkwQy7dqrjH40yZwkMbRJtyFVgeoJ7U65jzah1IJjHJX07CmXCFiysnVFAIPX3+opJ2AnS3SUQnJKovzkDknJqtOxacy7hmUnaOnAqznyYQAfmMnBA+v+cVVmtI4rYuNwLsNox0PUirAsxESQSy9GVwCvUjj+VIsbIHGMRlwrN+f+NSQ5SxWQnhmwT6exprOhwm7Ebcvn0p82oxxTy3USMNyDJb144qu8jRuqtgk8yPirEkYm2qWxvG1T3z059qyZblkmZHX93kh09SvFOwmaC4KO8m7Z1+uKluIlFjHKxdi7DKgdCe/5UsIEu05Xy4x8wI4JPSmQXTLIqnJDbt46ZwQBj0pbPUEtdShIfJZ2+6Q4UfTHOKWwZI42nkAbcg2KT39aL2Ai52sR5W9n3H0/vD+VOitiQ0MmAY1w7L2+lOSsOw62Kyo105wjJyW/vf4UyzUxxkqAZJpRt3dlPGadI5a0SNBt3McRt0AB/wAOaZG5TVUycrsDEenPFPYLCwT4upOTv80D/eHQ1pMqwEthi4wQoPC4z0rPso1W9aGQHAVpJOOCB057GtC7mU2qSksHJVgB6UXEVpV82WNcYGAE56GhWCxzEEAI2ZDn8vw9qnnbJDJt3OG28fdxzVRfnAZcGJ8lg3RcdRSQxyKPIW4xtLcAE8IO5A96cTnYqYwpyG/XP5VXmcz38Sh9qhTsQelODApkZwozgDAwDxxSbELeyESPj+Hrx1yKIVQvAGOVC4JPcdqhmnEyglN4I6njkdaW8QW6fLkg/dz0I4IH5ULXUATDyFV5jYlm9M9MflUdw7W+obCcMeTg8hccAVGZAkRdQxWT5Mf3fU//AF6JEQ3cV7K37pY9rYPU4xU63Atxx+XbRDjGCBhe2adHMN0u1seS2Vz7daHkZ1jVSxwSuSP5VUjmEktyzfIQNq57npms76iNKQhShjBkSTcPYHqc0K+75wCXVdyrnjNRxyCOFUfAJG459h/OpEc29wsQxjAQkD+dNDDDXNsOQpDbgPU02NxN5oYc7xggd/WoZ2G4RrlQrEhe4HrUkMvk2sjt8zdA3v0NW2BPeOLexCMxKKQXJ7t/epLmMM24cI3CY7Hrmm3C+apRuDgFCey96rm7EsiRtJsWTCqf7oPFWknoBZLML2BQOTkk56nvTJreKSQs6hnUnD54A7/XPr2p28C5bDfvFQgnPTPAFVoHZWUTLtUgYXv6dKL20GJLcG32Wu5dzBpJQfQdKluCUmi8tskY3Dvj396bJHFPcpEyMRFhtx7qeevep7dfss4luZAY3AMR6/Ng9aSWorCBN8aiXHmE7kjbqPX8MGo0QpAJSwbIKOB14OBVJwzvDMH3Ss2yMZ7g/N/StSSTNzJEFB3Lu44x680SegyrE374x45GGBPY9MU4Ri4kSYptDkh/bB4/lSXSqlxCqLuiyRkdSx6t+Hp9aktlbdIfvLt3qB0fHAx+NCAfcoIIpjnBcrk+3pSO5ktlZRuwCpA68GmPicSJubOc4PY0+2Ki0SQIwdHyd3G4H2oYCNJHLJcIpILEhQOq8f8A1zVeyiaW1MMhJfcAAffuf61FIy292CrcyyZPPTHapDKbd5p+Qrtkgj8xTAVFU37Ko+aOM/P/AHj3ob5LMbjgYGSfTNJIfLZmRizMN2R1x3qOZ/OjMb48uVABjuQ2axT7k3ESPakAKkuvQHvzU087NdARnau35vQ4qCJpI7iVwSxI4J+6ABzTpJY0tjJtZ9r/ADOBx+FablITykW1jhjCvIpJ2buMn39Kjmj+02kdtKRFv549R60+TMbRqrDePmP+yM8fpSQ3AnnDyAFkzuUnG4Hpn3HFK4izFiIyiQllRiVPcVBHCrvcOedwUJnoMng/UVJbT/aRGV+ZpF3EEfWm25RbOLzCSSxfb3U471nYS3JkUG5UMRhW2qSOHwOcVB5++/nk58pBliDkfSrcju12zKEDMo2Y7ZHNULzzGs5VhQIY3yy92A7/AK1bjcZLI5a5yc9Ccexpv2seaInQbC23n0xn9KSdXW8i3sD8nIHUjAqGJsDzuCrM2O+M9aNEhbGlJcMwkIIdXICleD7CqscPmPZSqWESswKn17ZPT1qVT+7yEyMEsBx0HJ+tDSRHTklhfMBYcdx1GSPxFaJ2YyMSA2805XMrMS4B7A8Yps9yCwlDfM4KofUk4pJv9Hnj2qMhSwGM7+Of5Gq1xEQ9ssJ3rGDIM/3WP86Gr6gakI815N7HEaBcjqOPSltnS7EYVSsaxnaD2HTP41V1BmtVuHztJdWcL/AvAxnvU8JMFluVQzMmxFPc5JqdUMjkAVppCpUp+7jU9c+v1qSbe0+F5dEMZAPHGDzVYjzbgoSWLAYbH3cHrVvzEUXJjHB75x1FJvQB1wysiRg72MR6cfMORTYW2N9lUMMqZDnsx5/SktXAWIFeT8i88t6mkV18i4nDjeuUXHqOtUthsiad470xEl8qCZB1wP8APWntPs2A43M5ZsfxGorYb0gSQElFLKw6g9gfbmpR8s8RwPlkPzY6LjnI+tS9NRFaaEyTNHGoeYPlmHRM9TU1+Vcm3JVeRnngY7/U04TqoSZR5bY2jIwQM/eI/lVK8KiFnduZX24J4JB4/Om3YHoTNOgljljz5TxtEf8AZx1/Him52RpGBlmRtp/PipfM8sRo6AmOTbMp4zkY6flUFyES8ihjYP5ZB3E4qQaFl8yS2jgkbAZArlTwpz1+lLdXP2XSliUMCXA2kdscfj6/hSnaGjkjwPMbaxPRcHkfQ02+lWdZ5pBxA29QOgXoD70X5dAElXNokyg7UO0seBjFQoq7CpQvlvlLcZHXg0guGW1KMT5bckN0zxzipCu6Jd+PvFgx6AdAAKhXETaUc3CuMrGn7k46biegoMpkkukAAMs+xB6Y4C//AF6haUxINuFiQ/u9vc9B+Oc/lVpRBGn2lztIlDKM8liK2tYOpcuPNt3s1DZkZME49DyBVWRsi2JYAzShFbGe3PFWbhc2cUjsVaORt2OvPT8qqQkfY7fLCQIzMsh7MeB/WmgH26yM1xNICd0zBVPBXJH9KoyRvFaZjBKpKfqAeRV+FvOSbaTlXUMp9if6UtxEj/arVH4KqS4HIYYx+lZ9RMSMBtMnLuQzApyO3TP51HpiiOA2z8hxuGOoxjinTv5tszIMKyjr124zUdnMVb7UV+Us2zPQ5/wGaeox18pAiQ4YBXTcD1B6fzqtp+buzT5cGAsjYPO0EUpuYmtHgJLSWko46cN0+tLbyBNOlmjTyTLJuZAMAjv+tbW0GTajyBIMskhEbHPzAetTRTBIFGwuixk7R3xnH51SI3Wx8zIEvy5z9aswySFYkyu/y8FvXtj8qi/QBtjKMzF33YXDL1KnPGP8auW4EspjUAptIYY+6cH86yLKRTJPGoxHHwD688/5+laXh+7W7v2TH7xNzOO2SDis2hLewoUtcxvGykxIMIBj6/riqszeV8qgBQ2MdyT3/On2zA4uXBRm+Yp6Hpn9KjmhE9z5m0+UrbmHfNW9BslvC8dgZIsZEgQA9hng1LJP+8nc4MYzx/eYYqNtrW4kkP3WORn5dvUcf3ulNu28vUQJMOZ3OxcYCcAHNTLYH3KvzpH5kjnMj7mbr17UT/vLcoNpZSMH37fjUkaBCUkBOTu2D1Bx+X+NVJGWG5mt0YgJ843HPP8AhSTvqJblyaUCTJ+UOwOeuciqjQr9s87JAUgHPqODS3MyMLSQZJwpUHv1AqZMCLbKNzq+xge4xxn36VEXoD1J2dI5Z40YAMcKevzEdvboKpyGSHTZIZgC8ifORyeDwPxqeZHi2SJ/rNgKDsT0OffpVYxieSRgzhRh3yB9Dz/nrVJgIIY7qG2SZz5uxwPTI/8A1098YXejEOoSNQegHOfyqNTuukKABVHAPvx/KnaiWs7e0iEgaT5g7j07D8OlUlcNy3JYCG3s4GkGQMyS9jt4yB9abNKs189oCMRL8n9anuZxI4QAkCJXHbn/APXVDT450umZ1DFVLM3bjt+dWtXcFrqbCqxSUM205BKlvbGKhkght47ePcWiUbhu4JA659waJWMktxG+MAAk9myKmtFiczWzgbH+bnna3fB7ZpXewEccYa4mCupJIH49eT/npUEu+WW4P3WlUqT0C4Ix+Y60sU8iXcyOBvQkn6+lSrJ9qsd4GZhnoOtR0Fe425xJY7wAQ0eCOmT0x/8AXrMd2SyihKhVRCm1T0P+RirFvOWtbpQd6xyAx++eKpxKJZreJiXSQHDDtg5NWmUi1DDHK9xKATLNCFAHqMHn34ps8kqW8canEsjKjFx90ZGeKdDIj3azZEajOF+hwKYq7dSldySETe272yR+tUneVhBIxmuZgrkxxnzFwOCM4NTvOIolkBHmOMcdMVVto/IQxuzZL7X28feGcVE7+dGTIdhK4z2xnHH4VO8rgPs3ElvMw4JGSB2q14edYbyYsWG6M7iB0B6fjWdbN88kar8pjIx/WtYbYIriNWzuRSGH8XIANTJh1Gu0qwTFvmmDYZNvVQakiuBFKy4ZvM+VgvXJ9PpSTyrHKpVSZnjK5B44PI+pFQIFtw8sXCKDgjlg2PSmwYy+uWRjaKcqhAO3oW/vVPLcq0j+YQAgBU98dz/KoLYb0W6uArEph9vT60l7cCNoIoyp3LunA67T/CfpxSlqISS7kDz3G0ZiXOP4cemafcQrOYZUXKzZDbh93K9iO2fWoNhkFxG5BtyuGU56VILiKGyi2yEwBTtwuce+fY1EVZDRKYzZ2EDsqlyTtPoD0/Go4o3ittkmRIG3sScnGen8qkuSItDgmY7tk2BuPJJHX6ZqvAzpcgTH92RtkY9iRUoGXryPzYTCrZcjzUI9COn4YNVklT+zgWkCKxHOcA/59alkmMMbAIxeMqpC91Pf8OKomMNACCNrlzhhkpkYx+FXFa3AnBMNuPsw2yLIpYnklc9KNRtTPbwLCQnlZ3H+7nmq1jzcFfMIZ18n64Gc/Wp9cuGjt7g4WIIUyD78VaYXLmoeda2sAjUCYx8HvlSTTvtge6IcqfNjEi7RjqM4/nTr6582xkdIy/lBenU8/wBe9UhNEINwi/49gUx6jqB+OTTewIvxzNKiwEgf8tAAvVT6/wA6ihXy4py7ctGW4Pb2NV/tzTzWqqwMkj+YzD34A+mM1biTdK2BgbSAhHOzJGPqOKLAIC88TyZBkRAWI6yj1+uP5VBb3RhnbbkK3GB+RqpayTLdTz2zFXVgkSdckcY/GtC+t0juA0OCuMPtPCyHGR+FTJWQrC29vHA7Rs4SGZtrEDO3PQ1UtFKarcjIKLGQgJwFI4Gfr1qa6lVbkBRmHaBt9wAAaJgFIMYVZWG9n25yT1FJMaehRvJDbwbMoWUqzAdlznA/KprO6BkDlR5ZwjFuSMfN+vH51DeLHNAJyq4VNxyeMZ/Wppzb2mloihpDKwcZOMjg8flVxegLYIleNVdyxLymTaBnJGcVFcW7yXkakjLksFA/AD8KkubyT+zFQgIvmNuC9T04P61FCNkpn2+ZOsJlRT0T+HH1zihNIYsVmUDxwzBwz43Z6AHBH9aliY3FxKB8odggOOAq98fhVHT3kju1EhkONzAg43c8DFaNpEQkk0hHlh/l5ySoGP61LXvBbUfAn2m5aLcBJgNvP3VHPH1xTpZ4IP8ARlIYHly3Cg+v1ps12YNXjtoWAhi+dEX7q4HJPqeayHD3JgJx80mHPsT1/pVy3GaUETteok7CTfGZGC8KFBwABVC8nY3hjjA3M25n/vDsB7VbhumtoJZJCR5khjGOqqBgH8qyJl27CDl2AUMvf6fWptroTa7NSJj5khDYWWPymz3xzkfU/wAqdEFuooEkEUUZPlsq9CPb9DVW4VIriGJ2IOFyewYcgfzp92Eht9mWZI5SoI9DzU+QtjZ1FYW04rGQkSXQjXcck/LgA+9ZEhW4ljjZlAIG4HPbtWjMYr3RWAzteVXfP+71/wDr1Ru1MEaTldkjAYQfeP41EXdA3cuNP5c0BcHfJlnK9CcYx9MVVmJGECghVDqc9MH/AApl6RK1uyuV2sGYDpt702Rj/ayODiLYpJPTGOgqlohrYltImPlSIiht4fJH65rQmlhl8/7QgmZyHIK5XPT/ABrNmuGmlaGMFYgmVUdRzTdVujD9nCMfmzkqOw6VOrEXdIlAujHkhZFw4Pv0ou4c/aLO1UBym6LjjIP+GafCiw3YZRlPLVwSOCD0/nTJH3ymVTt4+Rh/dJx+laXGmVVCfakmjwHx5G0dPc1qaczy+axOEckK7Hnpj9azXhKzgMCTHlW7AH1/GpLaUGJHVflaVVQA+n/66q/QEPtU+y3Nz5hIZ5vKjJ6Biud34VYdXtgVAJjlBL+oc8D8O9Vb63lkvrS4J3Wx4yDxuwc5qW+lZdXjlVibaRBGQvue9KS1ArxMzX1xbOCcSAhj1I7mnzSeZcvD0KgjjqPWkeRpts7xmMoWiV/7y5qcnzdWmjVYxII2DOOpcnOPrUqyEiu2HnjjUDy3xuz029h9Tg0l+AJoEEZ8uKVo0PYAdqJGDTW43bCjbgPYdvr1pby4hjhtXAJdwzMJD0BPXHrTe2gyCRfL01pHX5o7gkf7XFWFg+yKiHdmUFtzDGBtDAD17/lUbRyLuTJVyA3Tge1OkdWMWZGkKKYyc9CMgj9cUW90d0kVrWNBLHM7ko+Np9u/0Fb1v8tszbE2xoUHy8Lk9vyzmseFYTIAnMka4hjz8qfX19a1ZJt+nCHzRmTGAOjMe+O1C01EZ1yxe8Cwx/OHxLkfeUjsf89aq6cq3IePAWOF2JYnooAxn8asC5L3xkBcQ+V8/ofc0yyO1LlG+eMLuwB1GePrRfcYlzI0xkC4BaN0UH+EY6/nWfpwMdzHaud0hwWJ/h+mfarenJ9ttnaQMCWZmY9ee1PtoVfU2mcgSsuwZPIbHX8qvyHEpTgy3kgALRNymTn6fjUuoSuBH5ThnMalQRkMwPPH6U6xFtbWf7+RylsQ4O3BLbiOv40kjW5RExPtw+XDAHrk/wA6OVXuJ7mpbGKHR1d8fPhMHkA5rPDPI1ws+cxkMGAycVJFcQHR96pKY1lykQbn2FMhiZ79ZoHcvKnVh8vpzWMNHqIQj7RCsJbdGTg7B0/z3qG6WRykSYDq4UDPGB3/ACqXzVgt5LSxy/LCVl4Ln0x2FS3Mf2byVVvnmXLEcbB6ZqlvYdiXgNDMuM4ZATwDTAgubRYnbYsWFZu5PpTbceZGuw4WOXnvkVIkYu4ppsZk3fMrNwR0GKnrYlPUsZFpZW0DsRJIR1P93p+FVrdmjRFlwpVm2gnJHPT9abqMrTXs23lUb5eemBUF1IBBHOqkKBzjswFUIszTeXMATwRsYE46/wBatW8CQCISRsHtwXG3ux6H8qzrgG8EEkfAON+e3fP86vySM8cb5JkU5PHBB/8ArU5PqMcD51ukJGwSERxrjo3UfpmmXG5pSMBF52egKjinrcNNHPg4a3Ksrfrx+FQXVwTbW7BxgF8Dt8x7+tN9wJYWa7jgSUtmJFYLj7xFTtIIXJ8oFpHWSSUDoOen5VSPnBreCNhG9xKGLdcKO1T3kxjjhUAbGkJwfUdqjqBVbd9ruCx48zKEDJ2HkVDJCrXljDPJ+7Ma5cLzgc5psU4uktjjapDx9OR3WomuwYvPbcq+Rt47EE8/yq7W0GnqaiStJcC1PzJJCTGr9cg5wD1xxVZjbojNADuUPuVj3I5/WqRne3vELOPNYqgcnlgBkkVdtiv7+4RcQzFSm7puJ5z9DTYPUqpv0+0DyRKLoElM9k4/Wti6lR2toNoTYmcjvj1qh9mL6kksjmRYnZTn7r4/+vUt1tWaMy8DDK2Pp/8AXrKUveSQn5EixoZzFtKrJGIyQeMetLKfkZnKEsFzjgDBFQSyrChDtt8whVP93ipp2AdmIwHVVLejZ/wpxe9xp3HQMIt8mxWSJCWB9SPSq6Jtg+0YAlkXdKq87c4/kBUVs5NvM7Bly7Ae4Axk04sVgW3X5UKBMjsD1Pv/APXpBexXuArRyRw5ZJVMpyPQ8VXhuYRpw85JJwHceYjbdxx6YqUxNEt6Hby8kRx57A+n4VHbaeyWqLI4RI5WLsT0Ujp7mtov3RpqxatYYbnT2SEyW6oyy7nO4L7ZH1qyoAtkWLJjWTdGo+9I3qfaq6yGUCxiVY0eMmJM88Y5PqetNlcuw8tn2plEI9uCcVjZ31FsQs0lvNKG5nLbuVwFz/M03WZyL6eJyz+WEUJ1EYAH8zVizIF3Akzh8NtPPp3FVImN3eTcHfPIQFHf3Naxd7suxcsJPK0meV0YdNqg/dNW7NGS0Uxbmk2DGACevPWq5CpaT2kfzGLanplu9STun2XbBIuQwQYPXHWs49WZvco3L7dQDZIWaMNx3yOasws0kIgbCpkZU9TjvWZNdHbDIq58p9hyPfH8qsoSNTIPAdnIOOg7fzq3HS4rFrT1QQeUGD5YKpHYVOtx5XltGWUSD5VYfdx/jVOxHlpMXJJU/NjjBqbIkjaWRSJEXeB3OO1SgL9qqSxO0Z56H696q2EH2jT4fNUqLe4ZuTkOBUMF19luY3jJ/eR+YyZ5GfX6Vcn2waddzxjMT/cC/wAJ7mq2VmMhSZZpln3fLHIwQDoR/wDrqRwZ4PLkILxswLAdCx6/rVbR1VYUWRgIgykn/PrxTUuS0N6HbD8l8dAOf1qba2BFSwLRTSRMhKRoXX6p0qa4i8uDYwGOSPfnj9cVBbyC0/eKWMqo3m7uhOM/1qzqCkxQKgOJSiqf9kHJP8qp7jYtlALmeVWC+UoK+YRnax6gfWpNIP2xAAoTy5CUiP8AdzjA9+DVfzowJ4fMKRx53Njq56Cr+nMn20OjZTA/TqP50S0VwY6eMR3pgO4bMg+xJ5pt9PFNAdqHzJsqP9kDqaV5DPcGQ7iyM53Hqx9/pULq8iq25R5ZHH+z3/WsdW9BXuQai6SPAjfcUg59D71Z2m6t2jdXVxggDvzxVeFDIheVcb+i/wATc+n0qaGbzYIpWUxxrktk9MdM1pbQaEYxrdeTNLkKmzy09cdzROIpA726kOq7QucnHTI9aiucLcCZcCNjlz2yO9RMF+1qqSvGwwVOOCCamwFny0ntI42yzwhdxPRR1z9RVfzVurdSUO22kJJJ4Y+v1NXI5ndyqKm0gmR15BU8dexFUzEkG5FbYiP5krdyo6j8auOgbCWTG2H2qdRHJKzIi5yQCMdO1U7+8NvZ2iKxQ7dx/wBrk9akumM9qupP8gaYRW0Y7qOpqlq6q17HG2SIkVT78ZP860Ubyuy3HXU1rBfOjivtoESwO7g9dw6fzqrp14VxdMoDzP5UYUdD3NX9Oi3afcRKcOI/LJJyAW6D8AKxxIt0n2a2Xa9owJIyC6dCfY5quVNsOptWku5rpgoyrFgc/f8ASmIrw28UZiV7g5crngZ71DaFbPSZJhH86qeh568f40jT5mjjDL5wiGXxyPUVlbqiLXJEgiurUyW80fmcgpINvzY49qbJaXMURZlO9kP7wchTjqKlRo7iECTELyxoyhhg7hwQfqQOfeq80t00O62MkUxXaVBxg55z9P5VbVhsSKdpdJi8hmDzMFJ7tj/Gp4pmheS3jZgyKMZ6k5x/WmzalBGig+WzPhPMiGGHP3hjio7VA2rQNE5bKEMh4bjpQo6kj7pmku3fcdwUocDritAcWb2CqMJHnJP8Xes6xlcXs4mRiu0seO+M0omcW8xJw5i8wE/72amS1JkT6eUiScyclYlYL2Bz1qWOFFW+SUfKd0vHfuf51Mwt2sZmGwTTyKoIPYjOPzpJUSKOYOwI8opuDetQ3qVszGuVkM7RMp83yAfLA7nnk+4rRaVLaxgfzNjxpsA27iCe1ZUk0l1eSWhYqIyvTqwwO/8ASr8QaG2nDKjT5EqK5/DPtWjjeyKe6RVuRBDFDHukdtxkYMMbiPX6DpVjR122rs5YMxVgPQtzj8qy4yJJSswztLbt3XFatvhEVF+Z8F2IPXjgfgKVTRWCasi8zo908m4lWULgHnJqu0AhuzJuDTSx7ViH8PORkU61dRbec4JCYPynqc1SvuNVimJ8sthmbvzWaIiF3MY7yB+SzNnn27frV3VEexs4oF/5agvj2PK1FFEJJYi7DGSdvfjipdZ8y6urc4KnGwE9sYP8s001zIpWYXMCQ2tskZ3O8QLxH+RPqBVON1XzGydyqUUg4yT06+lR3V1JJM80JLFZgFwOo6f0rUewhlhSS7Uqc7/Jz0b3qra3Drcy7AXC2+6U7YWiIkdvlDtn7v8AKpJUa709hjBYbemAWx0NS6jcx3csUcKnCkfePBPr9BUdvdm81pFQbbaCI8dvcn3JqpO75kXvqQSL9pjt9PIKy2qjyTngd2X8+apagvnajLgkDepLD+In19KvebDc6xGkwMU2RJFKnR/Y/hUF1bOLyVfMJRn3HsMDP+NUpcr1Hza6lnfJD4evJIwVaebg/wAqjW2Sy1iO52rGrwhnXPDE8EfWrfE2mxhuI5Z2bBH8K9qh8triWMtHt3HdluexxT57bBdllLeM+cjsVjjkGxsffB6fn/Sr/g3S7K/1a+v75S0UR+Uk468YrPYNNZ28UUhfynAZsd+a1LSaHT/D0kcHAeULuz94jk/rRCN2KOhhRb5DJbyofNjBUs3VSRkEe3FPujcTadDcLzJjy3Yex4P4jrViyi27oX+e6hg27j02f45pLRS0PlEkpdEn6NinNJbEsyLyYZjFuPLjmGFboVPT8s1askYvBcXHD2e5ZOc5OPWpLyyWC1s0clvLizKV6nceMfSm2K77C8MinldjAHrg8N9aNtSnorlqykkYEP8AMRuUE9eBUaoS+0sdyKIyCckZ/wAM1Jpole8ht0QEKBIxz2HJpFje5vlaRQoKugI9sn+lRKIrCW6/NIuw53BwvuvGanuFL27qAuAQCAeTg0iLNPd2kiEAPGQ34cVO0bW0UkYPzkFQfesru5n1M828UGoySMSZpUX6LVSGbOpTwO+SRtHfg1c1GN4pY/lB3qh685pI7NkuFZUXey+bI56nsoFap9y47lOwV4pLmZkLJ93DcnpwKmgMizSSBHyEVcY4yTzUt1IYnlith5axYbPcse9VjNNAG3MW3SbeT2xSs2wavoXXYRwuGBVQwww6delVdSVpIY5TjMQAbPdccVYgLPYxxyAlRghc8A560NE81qp43M5GPYGpWlydiSZkjtIFj+RpPl57DqauwyGa0ZJQcrna+OR2qndwsbM7IlknTBj3HgEnFXbWKZwqSPmRlCuw6Z9vaocNOYL6FO3MNmyRW5+ZlP7zu2Oaq2k0xaeWVmCSNhSecMasSaebQyByHXztg9Ru6mqkhm0aCJFUSZc7txz9K1j2K5SeZFsbVphgy7tm1v4QeT+NVtKkMFjczt8rSqzbsdFHA/WryWaX+m3LR7g0pxIrHIDeorOdittdDZmNVEOM9qaWnKONtiONhPeW06jBiVlf29D+tWbppI440vIpPLcZjkH3h7j1+lN0q13ROGAwp3vnuPSpp7UX8cd7cySIHk2YU5IH91fQUN3kOyuWvsrxaVb+STPuQlWUfeLH07VJY21vaRvdao3mTSfuoET+6PU9KvySPb6ZBHAqqCuzHfn3rnJRJLdIisfLTKhSeAB1NJO70CL1Ltt5qrcPEiqHB8tM9TVXUp5LPw9p0II35aR8nkk1LLHLJIghABzvAzjAqrr80q3qQooASMc1rS2YRP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EAYABgAAD/2wBDAAoHBwkHBgoJCAkLCwoMDxkQDw4ODx4WFxIZJCAmJSMgIyIoLTkwKCo2KyIjMkQyNjs9QEBAJjBGS0U+Sjk/QD3/2wBDAQsLCw8NDx0QEB09KSMpPT09PT09PT09PT09PT09PT09PT09PT09PT09PT09PT09PT09PT09PT09PT09PT09PT3/wAARCADPAM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oXZ5GLkkMw+6ehFSWwJuVYnOeACcDNJAomIZwfl9KH+aVT8q/NwM9D2ryDgJNjF9uflQ9R1zT1b9+pU7twxk9qeW/0jao6jkjnnvmoFlTO/8AvD5QPUUc1tR3J7iUs5f7zhcEgcVGJ9m3JwAo4xUTTFMMDkEbmwM1CkmyOUMcgBmye9JyuTcvm4LoQOcY7VDHeMjM2MhOpx3qBXK20WGH3ASQajWVcyEkhD1OO/pUJa3BMsSysrOSTkkEH+dR/aAuxg/MrHANQSM7S7erDgDPWh0AMIlwCikgDtSeupNye2nYTyBJdwYZYAfdqQzGBJ5gQPLUqMdTVOFi5jjI2gHLEDkjk8mrM0bS+czjG9BkE+neriNEEUhaFTnO5c5x69PwpbeXfKI8syjCxkDkf/WpqRs0eW42vsxjtUlsm+7Dqdqw8nHpiqjuBZhB8wLnlRgDHTOeac2ZZwVbPqxHTFR5DDhgrHGPwptrKredhWyTj3z3rToBJulZm3uMrkxnsRSNI5ihII25LZHvxUAkJyyrgMChXPAf1/GokRxswv8AqwRxTA02uT5XUZx97FQyTFolDA4wd2B1qrHvdZDk7xjAPQVHJMSsgI43AKQaEwJ5bp41ZMgLjGOtOeZmUKXCo2Mk+n+RVMJm5licMEK72P8ASlu3H7gL0H3h/n6UgLMU5la5Vl4UhfrSq25JAz5QkHg9TVXzd4ZQdpZtw9sio2kS3VUIzzjpT5rDJZp5N6BG3OZOPT6GoZWFvHIVLBW2gYHpnP8ASpbpd80IjB+U5OB0/wA+tDBZFQqxUH5vp2xUtjLhiMMyLuwvOR7VIig3Ujvgr/DiqzSESrwDIpy+OQBT2lCTIyKdrAs3pWN9SSdg4idgpOKrQjdZzISFbzA4P88VZ+08u/OCo+X6VQikAibkHaTgEdRSQE4IjVV3kFwTjPHtmo4W32jl/wCElcfWopp9kcWwAq5KsO68cYogAii8pyd0Q3E+uaFqIRnAhd49wjicxkHuCBimMzNGY1ByAHwKcwbFwnyunUe5x2pIpN9h5ZGCgRSR1H41qogWradWKyMF37e38WP8/pTXmaZoZgnyhOGxSW6CESh2GI8AADqDQ2ECQE4VOCPaotqBPFAViiLPk8OfcelV95eVhI+WbK5qZ5MJ8g+UNj6cVAGCRqGClt/yjGD+NVcLk6yGSNWGQjfKB7jvUFrLtVgWIDx5J9R0qI52JEMAhuCD3Bz/AFqFJt/norfKTwMflQu4XLF1OYz8vUYXA6YqRJdsWwsSw5HvVUM2I1Y85BfPp6UxrgvJIEGOQAfQ0J6oLmhanzA64Pz/ADEjswPT8qda/LcMvDA5+9z71UgllGoLEinactIfoKsquJYzH0dcr75OOacWAjllfav3Qc+nJpkSMVbkBcAhvXmiQ/MVXo6YBz3FR2jFrVCC3lRcMzdR9aq4yZzgkqrHdnP8qFCvK27BjzjaBgk/5FQrIYpBHjIORz2Hali3CIAkBlYbuanmYEKP5r+ap2j7pB7selNYN9pAkBIyBwe9F1H5SJGoGEbccdSc5qS5mKyxyKq4KlyM9D2ob1AlkIYOqyfKD19qilkFxGxUBSoHI/i+lMRiGbkEYCn06UigO8PGz5Dx2P0qW2wZbV1SeHkEO3Kt3GM80rhmgEYwwKkgevOay1ClVTLGMYCMTnOf6Vpxt5cUe7nkjI7CoENkkwQy7dqrjH40yZwkMbRJtyFVgeoJ7U65jzah1IJjHJX07CmXCFiysnVFAIPX3+opJ2AnS3SUQnJKovzkDknJqtOxacy7hmUnaOnAqznyYQAfmMnBA+v+cVVmtI4rYuNwLsNox0PUirAsxESQSy9GVwCvUjj+VIsbIHGMRlwrN+f+NSQ5SxWQnhmwT6exprOhwm7Ebcvn0p82oxxTy3USMNyDJb144qu8jRuqtgk8yPirEkYm2qWxvG1T3z059qyZblkmZHX93kh09SvFOwmaC4KO8m7Z1+uKluIlFjHKxdi7DKgdCe/5UsIEu05Xy4x8wI4JPSmQXTLIqnJDbt46ZwQBj0pbPUEtdShIfJZ2+6Q4UfTHOKWwZI42nkAbcg2KT39aL2Ai52sR5W9n3H0/vD+VOitiQ0MmAY1w7L2+lOSsOw62Kyo105wjJyW/vf4UyzUxxkqAZJpRt3dlPGadI5a0SNBt3McRt0AB/wAOaZG5TVUycrsDEenPFPYLCwT4upOTv80D/eHQ1pMqwEthi4wQoPC4z0rPso1W9aGQHAVpJOOCB057GtC7mU2qSksHJVgB6UXEVpV82WNcYGAE56GhWCxzEEAI2ZDn8vw9qnnbJDJt3OG28fdxzVRfnAZcGJ8lg3RcdRSQxyKPIW4xtLcAE8IO5A96cTnYqYwpyG/XP5VXmcz38Sh9qhTsQelODApkZwozgDAwDxxSbELeyESPj+Hrx1yKIVQvAGOVC4JPcdqhmnEyglN4I6njkdaW8QW6fLkg/dz0I4IH5ULXUATDyFV5jYlm9M9MflUdw7W+obCcMeTg8hccAVGZAkRdQxWT5Mf3fU//AF6JEQ3cV7K37pY9rYPU4xU63Atxx+XbRDjGCBhe2adHMN0u1seS2Vz7daHkZ1jVSxwSuSP5VUjmEktyzfIQNq57npms76iNKQhShjBkSTcPYHqc0K+75wCXVdyrnjNRxyCOFUfAJG459h/OpEc29wsQxjAQkD+dNDDDXNsOQpDbgPU02NxN5oYc7xggd/WoZ2G4RrlQrEhe4HrUkMvk2sjt8zdA3v0NW2BPeOLexCMxKKQXJ7t/epLmMM24cI3CY7Hrmm3C+apRuDgFCey96rm7EsiRtJsWTCqf7oPFWknoBZLML2BQOTkk56nvTJreKSQs6hnUnD54A7/XPr2p28C5bDfvFQgnPTPAFVoHZWUTLtUgYXv6dKL20GJLcG32Wu5dzBpJQfQdKluCUmi8tskY3Dvj396bJHFPcpEyMRFhtx7qeevep7dfss4luZAY3AMR6/Ng9aSWorCBN8aiXHmE7kjbqPX8MGo0QpAJSwbIKOB14OBVJwzvDMH3Ss2yMZ7g/N/StSSTNzJEFB3Lu44x680SegyrE374x45GGBPY9MU4Ri4kSYptDkh/bB4/lSXSqlxCqLuiyRkdSx6t+Hp9aktlbdIfvLt3qB0fHAx+NCAfcoIIpjnBcrk+3pSO5ktlZRuwCpA68GmPicSJubOc4PY0+2Ki0SQIwdHyd3G4H2oYCNJHLJcIpILEhQOq8f8A1zVeyiaW1MMhJfcAAffuf61FIy292CrcyyZPPTHapDKbd5p+Qrtkgj8xTAVFU37Ko+aOM/P/AHj3ob5LMbjgYGSfTNJIfLZmRizMN2R1x3qOZ/OjMb48uVABjuQ2axT7k3ESPakAKkuvQHvzU087NdARnau35vQ4qCJpI7iVwSxI4J+6ABzTpJY0tjJtZ9r/ADOBx+FablITykW1jhjCvIpJ2buMn39Kjmj+02kdtKRFv549R60+TMbRqrDePmP+yM8fpSQ3AnnDyAFkzuUnG4Hpn3HFK4izFiIyiQllRiVPcVBHCrvcOedwUJnoMng/UVJbT/aRGV+ZpF3EEfWm25RbOLzCSSxfb3U471nYS3JkUG5UMRhW2qSOHwOcVB5++/nk58pBliDkfSrcju12zKEDMo2Y7ZHNULzzGs5VhQIY3yy92A7/AK1bjcZLI5a5yc9Ccexpv2seaInQbC23n0xn9KSdXW8i3sD8nIHUjAqGJsDzuCrM2O+M9aNEhbGlJcMwkIIdXICleD7CqscPmPZSqWESswKn17ZPT1qVT+7yEyMEsBx0HJ+tDSRHTklhfMBYcdx1GSPxFaJ2YyMSA2805XMrMS4B7A8Yps9yCwlDfM4KofUk4pJv9Hnj2qMhSwGM7+Of5Gq1xEQ9ssJ3rGDIM/3WP86Gr6gakI815N7HEaBcjqOPSltnS7EYVSsaxnaD2HTP41V1BmtVuHztJdWcL/AvAxnvU8JMFluVQzMmxFPc5JqdUMjkAVppCpUp+7jU9c+v1qSbe0+F5dEMZAPHGDzVYjzbgoSWLAYbH3cHrVvzEUXJjHB75x1FJvQB1wysiRg72MR6cfMORTYW2N9lUMMqZDnsx5/SktXAWIFeT8i88t6mkV18i4nDjeuUXHqOtUthsiad470xEl8qCZB1wP8APWntPs2A43M5ZsfxGorYb0gSQElFLKw6g9gfbmpR8s8RwPlkPzY6LjnI+tS9NRFaaEyTNHGoeYPlmHRM9TU1+Vcm3JVeRnngY7/U04TqoSZR5bY2jIwQM/eI/lVK8KiFnduZX24J4JB4/Om3YHoTNOgljljz5TxtEf8AZx1/Him52RpGBlmRtp/PipfM8sRo6AmOTbMp4zkY6flUFyES8ihjYP5ZB3E4qQaFl8yS2jgkbAZArlTwpz1+lLdXP2XSliUMCXA2kdscfj6/hSnaGjkjwPMbaxPRcHkfQ02+lWdZ5pBxA29QOgXoD70X5dAElXNokyg7UO0seBjFQoq7CpQvlvlLcZHXg0guGW1KMT5bckN0zxzipCu6Jd+PvFgx6AdAAKhXETaUc3CuMrGn7k46biegoMpkkukAAMs+xB6Y4C//AF6haUxINuFiQ/u9vc9B+Oc/lVpRBGn2lztIlDKM8liK2tYOpcuPNt3s1DZkZME49DyBVWRsi2JYAzShFbGe3PFWbhc2cUjsVaORt2OvPT8qqQkfY7fLCQIzMsh7MeB/WmgH26yM1xNICd0zBVPBXJH9KoyRvFaZjBKpKfqAeRV+FvOSbaTlXUMp9if6UtxEj/arVH4KqS4HIYYx+lZ9RMSMBtMnLuQzApyO3TP51HpiiOA2z8hxuGOoxjinTv5tszIMKyjr124zUdnMVb7UV+Us2zPQ5/wGaeox18pAiQ4YBXTcD1B6fzqtp+buzT5cGAsjYPO0EUpuYmtHgJLSWko46cN0+tLbyBNOlmjTyTLJuZAMAjv+tbW0GTajyBIMskhEbHPzAetTRTBIFGwuixk7R3xnH51SI3Wx8zIEvy5z9aswySFYkyu/y8FvXtj8qi/QBtjKMzF33YXDL1KnPGP8auW4EspjUAptIYY+6cH86yLKRTJPGoxHHwD688/5+laXh+7W7v2TH7xNzOO2SDis2hLewoUtcxvGykxIMIBj6/riqszeV8qgBQ2MdyT3/On2zA4uXBRm+Yp6Hpn9KjmhE9z5m0+UrbmHfNW9BslvC8dgZIsZEgQA9hng1LJP+8nc4MYzx/eYYqNtrW4kkP3WORn5dvUcf3ulNu28vUQJMOZ3OxcYCcAHNTLYH3KvzpH5kjnMj7mbr17UT/vLcoNpZSMH37fjUkaBCUkBOTu2D1Bx+X+NVJGWG5mt0YgJ843HPP8AhSTvqJblyaUCTJ+UOwOeuciqjQr9s87JAUgHPqODS3MyMLSQZJwpUHv1AqZMCLbKNzq+xge4xxn36VEXoD1J2dI5Z40YAMcKevzEdvboKpyGSHTZIZgC8ifORyeDwPxqeZHi2SJ/rNgKDsT0OffpVYxieSRgzhRh3yB9Dz/nrVJgIIY7qG2SZz5uxwPTI/8A1098YXejEOoSNQegHOfyqNTuukKABVHAPvx/KnaiWs7e0iEgaT5g7j07D8OlUlcNy3JYCG3s4GkGQMyS9jt4yB9abNKs189oCMRL8n9anuZxI4QAkCJXHbn/APXVDT450umZ1DFVLM3bjt+dWtXcFrqbCqxSUM205BKlvbGKhkght47ePcWiUbhu4JA659waJWMktxG+MAAk9myKmtFiczWzgbH+bnna3fB7ZpXewEccYa4mCupJIH49eT/npUEu+WW4P3WlUqT0C4Ix+Y60sU8iXcyOBvQkn6+lSrJ9qsd4GZhnoOtR0Fe425xJY7wAQ0eCOmT0x/8AXrMd2SyihKhVRCm1T0P+RirFvOWtbpQd6xyAx++eKpxKJZreJiXSQHDDtg5NWmUi1DDHK9xKATLNCFAHqMHn34ps8kqW8canEsjKjFx90ZGeKdDIj3azZEajOF+hwKYq7dSldySETe272yR+tUneVhBIxmuZgrkxxnzFwOCM4NTvOIolkBHmOMcdMVVto/IQxuzZL7X28feGcVE7+dGTIdhK4z2xnHH4VO8rgPs3ElvMw4JGSB2q14edYbyYsWG6M7iB0B6fjWdbN88kar8pjIx/WtYbYIriNWzuRSGH8XIANTJh1Gu0qwTFvmmDYZNvVQakiuBFKy4ZvM+VgvXJ9PpSTyrHKpVSZnjK5B44PI+pFQIFtw8sXCKDgjlg2PSmwYy+uWRjaKcqhAO3oW/vVPLcq0j+YQAgBU98dz/KoLYb0W6uArEph9vT60l7cCNoIoyp3LunA67T/CfpxSlqISS7kDz3G0ZiXOP4cemafcQrOYZUXKzZDbh93K9iO2fWoNhkFxG5BtyuGU56VILiKGyi2yEwBTtwuce+fY1EVZDRKYzZ2EDsqlyTtPoD0/Go4o3ittkmRIG3sScnGen8qkuSItDgmY7tk2BuPJJHX6ZqvAzpcgTH92RtkY9iRUoGXryPzYTCrZcjzUI9COn4YNVklT+zgWkCKxHOcA/59alkmMMbAIxeMqpC91Pf8OKomMNACCNrlzhhkpkYx+FXFa3AnBMNuPsw2yLIpYnklc9KNRtTPbwLCQnlZ3H+7nmq1jzcFfMIZ18n64Gc/Wp9cuGjt7g4WIIUyD78VaYXLmoeda2sAjUCYx8HvlSTTvtge6IcqfNjEi7RjqM4/nTr6582xkdIy/lBenU8/wBe9UhNEINwi/49gUx6jqB+OTTewIvxzNKiwEgf8tAAvVT6/wA6ihXy4py7ctGW4Pb2NV/tzTzWqqwMkj+YzD34A+mM1biTdK2BgbSAhHOzJGPqOKLAIC88TyZBkRAWI6yj1+uP5VBb3RhnbbkK3GB+RqpayTLdTz2zFXVgkSdckcY/GtC+t0juA0OCuMPtPCyHGR+FTJWQrC29vHA7Rs4SGZtrEDO3PQ1UtFKarcjIKLGQgJwFI4Gfr1qa6lVbkBRmHaBt9wAAaJgFIMYVZWG9n25yT1FJMaehRvJDbwbMoWUqzAdlznA/KprO6BkDlR5ZwjFuSMfN+vH51DeLHNAJyq4VNxyeMZ/Wppzb2mloihpDKwcZOMjg8flVxegLYIleNVdyxLymTaBnJGcVFcW7yXkakjLksFA/AD8KkubyT+zFQgIvmNuC9T04P61FCNkpn2+ZOsJlRT0T+HH1zihNIYsVmUDxwzBwz43Z6AHBH9aliY3FxKB8odggOOAq98fhVHT3kju1EhkONzAg43c8DFaNpEQkk0hHlh/l5ySoGP61LXvBbUfAn2m5aLcBJgNvP3VHPH1xTpZ4IP8ARlIYHly3Cg+v1ps12YNXjtoWAhi+dEX7q4HJPqeayHD3JgJx80mHPsT1/pVy3GaUETteok7CTfGZGC8KFBwABVC8nY3hjjA3M25n/vDsB7VbhumtoJZJCR5khjGOqqBgH8qyJl27CDl2AUMvf6fWptroTa7NSJj5khDYWWPymz3xzkfU/wAqdEFuooEkEUUZPlsq9CPb9DVW4VIriGJ2IOFyewYcgfzp92Eht9mWZI5SoI9DzU+QtjZ1FYW04rGQkSXQjXcck/LgA+9ZEhW4ljjZlAIG4HPbtWjMYr3RWAzteVXfP+71/wDr1Ru1MEaTldkjAYQfeP41EXdA3cuNP5c0BcHfJlnK9CcYx9MVVmJGECghVDqc9MH/AApl6RK1uyuV2sGYDpt702Rj/ayODiLYpJPTGOgqlohrYltImPlSIiht4fJH65rQmlhl8/7QgmZyHIK5XPT/ABrNmuGmlaGMFYgmVUdRzTdVujD9nCMfmzkqOw6VOrEXdIlAujHkhZFw4Pv0ou4c/aLO1UBym6LjjIP+GafCiw3YZRlPLVwSOCD0/nTJH3ymVTt4+Rh/dJx+laXGmVVCfakmjwHx5G0dPc1qaczy+axOEckK7Hnpj9azXhKzgMCTHlW7AH1/GpLaUGJHVflaVVQA+n/66q/QEPtU+y3Nz5hIZ5vKjJ6Biud34VYdXtgVAJjlBL+oc8D8O9Vb63lkvrS4J3Wx4yDxuwc5qW+lZdXjlVibaRBGQvue9KS1ArxMzX1xbOCcSAhj1I7mnzSeZcvD0KgjjqPWkeRpts7xmMoWiV/7y5qcnzdWmjVYxII2DOOpcnOPrUqyEiu2HnjjUDy3xuz029h9Tg0l+AJoEEZ8uKVo0PYAdqJGDTW43bCjbgPYdvr1pby4hjhtXAJdwzMJD0BPXHrTe2gyCRfL01pHX5o7gkf7XFWFg+yKiHdmUFtzDGBtDAD17/lUbRyLuTJVyA3Tge1OkdWMWZGkKKYyc9CMgj9cUW90d0kVrWNBLHM7ko+Np9u/0Fb1v8tszbE2xoUHy8Lk9vyzmseFYTIAnMka4hjz8qfX19a1ZJt+nCHzRmTGAOjMe+O1C01EZ1yxe8Cwx/OHxLkfeUjsf89aq6cq3IePAWOF2JYnooAxn8asC5L3xkBcQ+V8/ofc0yyO1LlG+eMLuwB1GePrRfcYlzI0xkC4BaN0UH+EY6/nWfpwMdzHaud0hwWJ/h+mfarenJ9ttnaQMCWZmY9ee1PtoVfU2mcgSsuwZPIbHX8qvyHEpTgy3kgALRNymTn6fjUuoSuBH5ThnMalQRkMwPPH6U6xFtbWf7+RylsQ4O3BLbiOv40kjW5RExPtw+XDAHrk/wA6OVXuJ7mpbGKHR1d8fPhMHkA5rPDPI1ws+cxkMGAycVJFcQHR96pKY1lykQbn2FMhiZ79ZoHcvKnVh8vpzWMNHqIQj7RCsJbdGTg7B0/z3qG6WRykSYDq4UDPGB3/ACqXzVgt5LSxy/LCVl4Ln0x2FS3Mf2byVVvnmXLEcbB6ZqlvYdiXgNDMuM4ZATwDTAgubRYnbYsWFZu5PpTbceZGuw4WOXnvkVIkYu4ppsZk3fMrNwR0GKnrYlPUsZFpZW0DsRJIR1P93p+FVrdmjRFlwpVm2gnJHPT9abqMrTXs23lUb5eemBUF1IBBHOqkKBzjswFUIszTeXMATwRsYE46/wBatW8CQCISRsHtwXG3ux6H8qzrgG8EEkfAON+e3fP86vySM8cb5JkU5PHBB/8ArU5PqMcD51ukJGwSERxrjo3UfpmmXG5pSMBF52egKjinrcNNHPg4a3Ksrfrx+FQXVwTbW7BxgF8Dt8x7+tN9wJYWa7jgSUtmJFYLj7xFTtIIXJ8oFpHWSSUDoOen5VSPnBreCNhG9xKGLdcKO1T3kxjjhUAbGkJwfUdqjqBVbd9ruCx48zKEDJ2HkVDJCrXljDPJ+7Ma5cLzgc5psU4uktjjapDx9OR3WomuwYvPbcq+Rt47EE8/yq7W0GnqaiStJcC1PzJJCTGr9cg5wD1xxVZjbojNADuUPuVj3I5/WqRne3vELOPNYqgcnlgBkkVdtiv7+4RcQzFSm7puJ5z9DTYPUqpv0+0DyRKLoElM9k4/Wti6lR2toNoTYmcjvj1qh9mL6kksjmRYnZTn7r4/+vUt1tWaMy8DDK2Pp/8AXrKUveSQn5EixoZzFtKrJGIyQeMetLKfkZnKEsFzjgDBFQSyrChDtt8whVP93ipp2AdmIwHVVLejZ/wpxe9xp3HQMIt8mxWSJCWB9SPSq6Jtg+0YAlkXdKq87c4/kBUVs5NvM7Bly7Ae4Axk04sVgW3X5UKBMjsD1Pv/APXpBexXuArRyRw5ZJVMpyPQ8VXhuYRpw85JJwHceYjbdxx6YqUxNEt6Hby8kRx57A+n4VHbaeyWqLI4RI5WLsT0Ujp7mtov3RpqxatYYbnT2SEyW6oyy7nO4L7ZH1qyoAtkWLJjWTdGo+9I3qfaq6yGUCxiVY0eMmJM88Y5PqetNlcuw8tn2plEI9uCcVjZ31FsQs0lvNKG5nLbuVwFz/M03WZyL6eJyz+WEUJ1EYAH8zVizIF3Akzh8NtPPp3FVImN3eTcHfPIQFHf3Naxd7suxcsJPK0meV0YdNqg/dNW7NGS0Uxbmk2DGACevPWq5CpaT2kfzGLanplu9STun2XbBIuQwQYPXHWs49WZvco3L7dQDZIWaMNx3yOasws0kIgbCpkZU9TjvWZNdHbDIq58p9hyPfH8qsoSNTIPAdnIOOg7fzq3HS4rFrT1QQeUGD5YKpHYVOtx5XltGWUSD5VYfdx/jVOxHlpMXJJU/NjjBqbIkjaWRSJEXeB3OO1SgL9qqSxO0Z56H696q2EH2jT4fNUqLe4ZuTkOBUMF19luY3jJ/eR+YyZ5GfX6Vcn2waddzxjMT/cC/wAJ7mq2VmMhSZZpln3fLHIwQDoR/wDrqRwZ4PLkILxswLAdCx6/rVbR1VYUWRgIgykn/PrxTUuS0N6HbD8l8dAOf1qba2BFSwLRTSRMhKRoXX6p0qa4i8uDYwGOSPfnj9cVBbyC0/eKWMqo3m7uhOM/1qzqCkxQKgOJSiqf9kHJP8qp7jYtlALmeVWC+UoK+YRnax6gfWpNIP2xAAoTy5CUiP8AdzjA9+DVfzowJ4fMKRx53Njq56Cr+nMn20OjZTA/TqP50S0VwY6eMR3pgO4bMg+xJ5pt9PFNAdqHzJsqP9kDqaV5DPcGQ7iyM53Hqx9/pULq8iq25R5ZHH+z3/WsdW9BXuQai6SPAjfcUg59D71Z2m6t2jdXVxggDvzxVeFDIheVcb+i/wATc+n0qaGbzYIpWUxxrktk9MdM1pbQaEYxrdeTNLkKmzy09cdzROIpA726kOq7QucnHTI9aiucLcCZcCNjlz2yO9RMF+1qqSvGwwVOOCCamwFny0ntI42yzwhdxPRR1z9RVfzVurdSUO22kJJJ4Y+v1NXI5ndyqKm0gmR15BU8dexFUzEkG5FbYiP5krdyo6j8auOgbCWTG2H2qdRHJKzIi5yQCMdO1U7+8NvZ2iKxQ7dx/wBrk9akumM9qupP8gaYRW0Y7qOpqlq6q17HG2SIkVT78ZP860Ubyuy3HXU1rBfOjivtoESwO7g9dw6fzqrp14VxdMoDzP5UYUdD3NX9Oi3afcRKcOI/LJJyAW6D8AKxxIt0n2a2Xa9owJIyC6dCfY5quVNsOptWku5rpgoyrFgc/f8ASmIrw28UZiV7g5crngZ71DaFbPSZJhH86qeh568f40jT5mjjDL5wiGXxyPUVlbqiLXJEgiurUyW80fmcgpINvzY49qbJaXMURZlO9kP7wchTjqKlRo7iECTELyxoyhhg7hwQfqQOfeq80t00O62MkUxXaVBxg55z9P5VbVhsSKdpdJi8hmDzMFJ7tj/Gp4pmheS3jZgyKMZ6k5x/WmzalBGig+WzPhPMiGGHP3hjio7VA2rQNE5bKEMh4bjpQo6kj7pmku3fcdwUocDritAcWb2CqMJHnJP8Xes6xlcXs4mRiu0seO+M0omcW8xJw5i8wE/72amS1JkT6eUiScyclYlYL2Bz1qWOFFW+SUfKd0vHfuf51Mwt2sZmGwTTyKoIPYjOPzpJUSKOYOwI8opuDetQ3qVszGuVkM7RMp83yAfLA7nnk+4rRaVLaxgfzNjxpsA27iCe1ZUk0l1eSWhYqIyvTqwwO/8ASr8QaG2nDKjT5EqK5/DPtWjjeyKe6RVuRBDFDHukdtxkYMMbiPX6DpVjR122rs5YMxVgPQtzj8qy4yJJSswztLbt3XFatvhEVF+Z8F2IPXjgfgKVTRWCasi8zo908m4lWULgHnJqu0AhuzJuDTSx7ViH8PORkU61dRbec4JCYPynqc1SvuNVimJ8sthmbvzWaIiF3MY7yB+SzNnn27frV3VEexs4oF/5agvj2PK1FFEJJYi7DGSdvfjipdZ8y6urc4KnGwE9sYP8s001zIpWYXMCQ2tskZ3O8QLxH+RPqBVON1XzGydyqUUg4yT06+lR3V1JJM80JLFZgFwOo6f0rUewhlhSS7Uqc7/Jz0b3qra3Drcy7AXC2+6U7YWiIkdvlDtn7v8AKpJUa709hjBYbemAWx0NS6jcx3csUcKnCkfePBPr9BUdvdm81pFQbbaCI8dvcn3JqpO75kXvqQSL9pjt9PIKy2qjyTngd2X8+apagvnajLgkDepLD+In19KvebDc6xGkwMU2RJFKnR/Y/hUF1bOLyVfMJRn3HsMDP+NUpcr1Hza6lnfJD4evJIwVaebg/wAqjW2Sy1iO52rGrwhnXPDE8EfWrfE2mxhuI5Z2bBH8K9qh8triWMtHt3HdluexxT57bBdllLeM+cjsVjjkGxsffB6fn/Sr/g3S7K/1a+v75S0UR+Uk468YrPYNNZ28UUhfynAZsd+a1LSaHT/D0kcHAeULuz94jk/rRCN2KOhhRb5DJbyofNjBUs3VSRkEe3FPujcTadDcLzJjy3Yex4P4jrViyi27oX+e6hg27j02f45pLRS0PlEkpdEn6NinNJbEsyLyYZjFuPLjmGFboVPT8s1askYvBcXHD2e5ZOc5OPWpLyyWC1s0clvLizKV6nceMfSm2K77C8MinldjAHrg8N9aNtSnorlqykkYEP8AMRuUE9eBUaoS+0sdyKIyCckZ/wAM1Jpole8ht0QEKBIxz2HJpFje5vlaRQoKugI9sn+lRKIrCW6/NIuw53BwvuvGanuFL27qAuAQCAeTg0iLNPd2kiEAPGQ34cVO0bW0UkYPzkFQfesru5n1M828UGoySMSZpUX6LVSGbOpTwO+SRtHfg1c1GN4pY/lB3qh685pI7NkuFZUXey+bI56nsoFap9y47lOwV4pLmZkLJ93DcnpwKmgMizSSBHyEVcY4yTzUt1IYnlith5axYbPcse9VjNNAG3MW3SbeT2xSs2wavoXXYRwuGBVQwww6delVdSVpIY5TjMQAbPdccVYgLPYxxyAlRghc8A560NE81qp43M5GPYGpWlydiSZkjtIFj+RpPl57DqauwyGa0ZJQcrna+OR2qndwsbM7IlknTBj3HgEnFXbWKZwqSPmRlCuw6Z9vaocNOYL6FO3MNmyRW5+ZlP7zu2Oaq2k0xaeWVmCSNhSecMasSaebQyByHXztg9Ru6mqkhm0aCJFUSZc7txz9K1j2K5SeZFsbVphgy7tm1v4QeT+NVtKkMFjczt8rSqzbsdFHA/WryWaX+m3LR7g0pxIrHIDeorOdittdDZmNVEOM9qaWnKONtiONhPeW06jBiVlf29D+tWbppI440vIpPLcZjkH3h7j1+lN0q13ROGAwp3vnuPSpp7UX8cd7cySIHk2YU5IH91fQUN3kOyuWvsrxaVb+STPuQlWUfeLH07VJY21vaRvdao3mTSfuoET+6PU9KvySPb6ZBHAqqCuzHfn3rnJRJLdIisfLTKhSeAB1NJO70CL1Ltt5qrcPEiqHB8tM9TVXUp5LPw9p0II35aR8nkk1LLHLJIghABzvAzjAqrr80q3qQooASMc1rS2YRP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http://ts4.mm.bing.net/th?id=I.4506422250635383&amp;pid=1.7&amp;w=144&amp;h=146&amp;c=7&amp;rs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0"/>
            <a:ext cx="2778414" cy="281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outsidepride.com/images/products/detail/gardenflower/mirabilis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10"/>
            <a:ext cx="2876549" cy="287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ts4.mm.bing.net/th?id=I.4788485589893823&amp;pid=1.7&amp;w=168&amp;h=136&amp;c=7&amp;rs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16036"/>
            <a:ext cx="2971800" cy="240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14800" y="1177636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X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53487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images.kaneva.com/filestore8/4473069/5565715/grass_textur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11"/>
            <a:ext cx="9144000" cy="71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Segoe Print" pitchFamily="2" charset="0"/>
            </a:endParaRPr>
          </a:p>
        </p:txBody>
      </p:sp>
      <p:pic>
        <p:nvPicPr>
          <p:cNvPr id="6" name="Generic Sun Rise Music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96600" y="2686049"/>
            <a:ext cx="609600" cy="609600"/>
          </a:xfrm>
        </p:spPr>
      </p:pic>
      <p:sp>
        <p:nvSpPr>
          <p:cNvPr id="5" name="TextBox 4"/>
          <p:cNvSpPr txBox="1"/>
          <p:nvPr/>
        </p:nvSpPr>
        <p:spPr>
          <a:xfrm>
            <a:off x="152400" y="-76200"/>
            <a:ext cx="8839200" cy="21236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Incomplete</a:t>
            </a:r>
            <a:r>
              <a:rPr lang="en-US" sz="4400" dirty="0" smtClean="0"/>
              <a:t> </a:t>
            </a:r>
            <a:r>
              <a:rPr lang="en-US" sz="4400" b="1" u="sng" dirty="0" smtClean="0"/>
              <a:t>dominance</a:t>
            </a:r>
            <a:r>
              <a:rPr lang="en-US" sz="4400" dirty="0" smtClean="0"/>
              <a:t> – situation where one allele isn’t dominant over another.</a:t>
            </a:r>
            <a:endParaRPr lang="en-US" sz="4400" dirty="0"/>
          </a:p>
        </p:txBody>
      </p:sp>
      <p:pic>
        <p:nvPicPr>
          <p:cNvPr id="2051" name="Picture 3" descr="C:\Users\owner\AppData\Local\Microsoft\Windows\Temporary Internet Files\Content.IE5\IGP20XTP\MC900331374[1]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0261"/>
            <a:ext cx="1812202" cy="157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owner\AppData\Local\Microsoft\Windows\Temporary Internet Files\Content.IE5\IGP20XTP\MC900436890[1]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75608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365033" y="3110345"/>
            <a:ext cx="114300" cy="152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155483" y="3323358"/>
            <a:ext cx="114300" cy="152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65033" y="3200400"/>
            <a:ext cx="114300" cy="152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223024" y="3124200"/>
            <a:ext cx="114300" cy="152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C:\Users\owner\AppData\Local\Microsoft\Windows\Temporary Internet Files\Content.IE5\IGP20XTP\MC900436886[1]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15" y="48006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whistling wind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68000" y="3733800"/>
            <a:ext cx="609600" cy="609600"/>
          </a:xfrm>
          <a:prstGeom prst="rect">
            <a:avLst/>
          </a:prstGeom>
        </p:spPr>
      </p:pic>
      <p:pic>
        <p:nvPicPr>
          <p:cNvPr id="9" name="oh yeah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3888.374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53600" y="3094758"/>
            <a:ext cx="609600" cy="60960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269402" y="1799434"/>
            <a:ext cx="1981200" cy="1428300"/>
          </a:xfrm>
          <a:prstGeom prst="wedgeEllipseCallout">
            <a:avLst>
              <a:gd name="adj1" fmla="val -71976"/>
              <a:gd name="adj2" fmla="val 469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Hey baby are you a parking ticket?</a:t>
            </a:r>
            <a:endParaRPr lang="en-US" dirty="0"/>
          </a:p>
        </p:txBody>
      </p:sp>
      <p:sp>
        <p:nvSpPr>
          <p:cNvPr id="21" name="Oval Callout 20"/>
          <p:cNvSpPr/>
          <p:nvPr/>
        </p:nvSpPr>
        <p:spPr>
          <a:xfrm>
            <a:off x="4497737" y="1313664"/>
            <a:ext cx="1981200" cy="1428300"/>
          </a:xfrm>
          <a:prstGeom prst="wedgeEllipseCallout">
            <a:avLst>
              <a:gd name="adj1" fmla="val 54635"/>
              <a:gd name="adj2" fmla="val 65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Huh?</a:t>
            </a:r>
            <a:endParaRPr lang="en-US" dirty="0"/>
          </a:p>
        </p:txBody>
      </p:sp>
      <p:sp>
        <p:nvSpPr>
          <p:cNvPr id="22" name="Oval Callout 21"/>
          <p:cNvSpPr/>
          <p:nvPr/>
        </p:nvSpPr>
        <p:spPr>
          <a:xfrm>
            <a:off x="2269402" y="1796111"/>
            <a:ext cx="1981200" cy="1428300"/>
          </a:xfrm>
          <a:prstGeom prst="wedgeEllipseCallout">
            <a:avLst>
              <a:gd name="adj1" fmla="val -71976"/>
              <a:gd name="adj2" fmla="val 469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Because you have FINE written all over you</a:t>
            </a:r>
            <a:endParaRPr lang="en-US" dirty="0"/>
          </a:p>
        </p:txBody>
      </p:sp>
      <p:sp>
        <p:nvSpPr>
          <p:cNvPr id="23" name="Oval Callout 22"/>
          <p:cNvSpPr/>
          <p:nvPr/>
        </p:nvSpPr>
        <p:spPr>
          <a:xfrm>
            <a:off x="4357694" y="1313664"/>
            <a:ext cx="2135537" cy="1541958"/>
          </a:xfrm>
          <a:prstGeom prst="wedgeEllipseCallout">
            <a:avLst>
              <a:gd name="adj1" fmla="val 60249"/>
              <a:gd name="adj2" fmla="val 616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Ew</a:t>
            </a:r>
            <a:r>
              <a:rPr lang="en-US" dirty="0" smtClean="0"/>
              <a:t>…but I do need someone to pollinate with</a:t>
            </a:r>
            <a:endParaRPr lang="en-US" dirty="0"/>
          </a:p>
        </p:txBody>
      </p:sp>
      <p:sp>
        <p:nvSpPr>
          <p:cNvPr id="24" name="Oval Callout 23"/>
          <p:cNvSpPr/>
          <p:nvPr/>
        </p:nvSpPr>
        <p:spPr>
          <a:xfrm>
            <a:off x="2248807" y="1804871"/>
            <a:ext cx="1981200" cy="1428300"/>
          </a:xfrm>
          <a:prstGeom prst="wedgeEllipseCallout">
            <a:avLst>
              <a:gd name="adj1" fmla="val -71976"/>
              <a:gd name="adj2" fmla="val 469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feel a wind a coming…</a:t>
            </a:r>
            <a:endParaRPr lang="en-US" dirty="0"/>
          </a:p>
        </p:txBody>
      </p:sp>
      <p:pic>
        <p:nvPicPr>
          <p:cNvPr id="2058" name="Picture 10" descr="http://www.myviewsandreviews.com/wp-content/uploads/2010/09/Craigslist-Censored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516" y="3051509"/>
            <a:ext cx="1492467" cy="11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220301" y="4124286"/>
            <a:ext cx="2286000" cy="1619250"/>
          </a:xfrm>
          <a:prstGeom prst="wedgeEllipseCallout">
            <a:avLst>
              <a:gd name="adj1" fmla="val -563"/>
              <a:gd name="adj2" fmla="val -897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the???...</a:t>
            </a:r>
            <a:r>
              <a:rPr lang="en-US" dirty="0" err="1"/>
              <a:t>t</a:t>
            </a:r>
            <a:r>
              <a:rPr lang="en-US" dirty="0" err="1" smtClean="0"/>
              <a:t>hats</a:t>
            </a:r>
            <a:r>
              <a:rPr lang="en-US" dirty="0" smtClean="0"/>
              <a:t> not my child</a:t>
            </a:r>
            <a:endParaRPr lang="en-US" dirty="0"/>
          </a:p>
        </p:txBody>
      </p:sp>
      <p:sp>
        <p:nvSpPr>
          <p:cNvPr id="27" name="Oval Callout 26"/>
          <p:cNvSpPr/>
          <p:nvPr/>
        </p:nvSpPr>
        <p:spPr>
          <a:xfrm>
            <a:off x="6478937" y="4495800"/>
            <a:ext cx="2286000" cy="1619250"/>
          </a:xfrm>
          <a:prstGeom prst="wedgeEllipseCallout">
            <a:avLst>
              <a:gd name="adj1" fmla="val -563"/>
              <a:gd name="adj2" fmla="val -897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It’s incomplete dominance you loser…</a:t>
            </a:r>
            <a:endParaRPr lang="en-US" dirty="0"/>
          </a:p>
        </p:txBody>
      </p:sp>
      <p:sp>
        <p:nvSpPr>
          <p:cNvPr id="28" name="Oval Callout 27"/>
          <p:cNvSpPr/>
          <p:nvPr/>
        </p:nvSpPr>
        <p:spPr>
          <a:xfrm>
            <a:off x="224420" y="4124286"/>
            <a:ext cx="2286000" cy="1619250"/>
          </a:xfrm>
          <a:prstGeom prst="wedgeEllipseCallout">
            <a:avLst>
              <a:gd name="adj1" fmla="val -563"/>
              <a:gd name="adj2" fmla="val -897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Good luck getting child support from me….im </a:t>
            </a:r>
            <a:r>
              <a:rPr lang="en-US" dirty="0" err="1" smtClean="0"/>
              <a:t>outtie</a:t>
            </a:r>
            <a:endParaRPr lang="en-US" dirty="0"/>
          </a:p>
        </p:txBody>
      </p:sp>
      <p:sp>
        <p:nvSpPr>
          <p:cNvPr id="12" name="Oval Callout 11"/>
          <p:cNvSpPr/>
          <p:nvPr/>
        </p:nvSpPr>
        <p:spPr>
          <a:xfrm>
            <a:off x="2510420" y="3399558"/>
            <a:ext cx="1987317" cy="1276350"/>
          </a:xfrm>
          <a:prstGeom prst="wedgeEllipseCallout">
            <a:avLst>
              <a:gd name="adj1" fmla="val 45698"/>
              <a:gd name="adj2" fmla="val 90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Daddy =‘(</a:t>
            </a:r>
            <a:endParaRPr lang="en-US" dirty="0"/>
          </a:p>
        </p:txBody>
      </p:sp>
      <p:pic>
        <p:nvPicPr>
          <p:cNvPr id="13" name="billy jea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01200" y="1779843"/>
            <a:ext cx="609600" cy="609600"/>
          </a:xfrm>
          <a:prstGeom prst="rect">
            <a:avLst/>
          </a:prstGeom>
        </p:spPr>
      </p:pic>
      <p:pic>
        <p:nvPicPr>
          <p:cNvPr id="2060" name="Picture 12" descr="http://ts2.mm.bing.net/th?id=I.4772701598581445&amp;pid=1.7&amp;w=114&amp;h=154&amp;c=7&amp;rs=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375" y="4672637"/>
            <a:ext cx="1732839" cy="234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-3.33333E-6 1.11111E-6 C 0.01615 0.00717 0.00452 0.00255 0.0448 1.11111E-6 C 0.04983 -0.00023 0.05295 -0.00741 0.0573 -0.00972 C 0.06511 -0.01389 0.07344 -0.02338 0.08021 -0.02639 C 0.0823 -0.03472 0.08785 -0.04352 0.09271 -0.05 C 0.0941 -0.05741 0.09514 -0.06296 0.09584 -0.07083 C 0.09375 -0.0875 0.09115 -0.08333 0.07709 -0.08195 C 0.0724 -0.0757 0.06962 -0.07315 0.06771 -0.06528 C 0.06806 -0.05509 0.06598 -0.04352 0.0698 -0.03472 C 0.07848 -0.01435 0.09306 0.00023 0.11042 0.00417 C 0.12327 0.0037 0.1375 0.00903 0.14896 0.00139 C 0.16146 -0.00695 0.17396 -0.01759 0.1875 -0.02222 C 0.19115 -0.02708 0.1948 -0.02963 0.2 -0.03195 C 0.20643 -0.03843 0.21407 -0.04167 0.22188 -0.04306 C 0.22813 -0.04259 0.23438 -0.04306 0.24063 -0.04167 C 0.24289 -0.0412 0.2448 -0.03866 0.24688 -0.0375 C 0.25521 -0.0331 0.26355 -0.0287 0.27188 -0.02361 C 0.27396 -0.02222 0.27605 -0.0206 0.27813 -0.01945 C 0.28021 -0.01829 0.2823 -0.01783 0.28438 -0.01667 C 0.28716 -0.01505 0.29271 -0.01111 0.29271 -0.01088 C 0.29497 -0.00208 0.29184 -0.01088 0.29688 -0.00556 C 0.29792 -0.0044 0.29809 -0.00255 0.29896 -0.00139 C 0.29983 -0.00023 0.30105 0.00046 0.30209 0.00139 C 0.30486 0.01643 0.30035 -0.00463 0.3073 0.01389 C 0.31094 0.02361 0.30851 0.03287 0.31355 0.04305 C 0.32344 0.06296 0.33889 0.08889 0.3573 0.09444 C 0.37622 0.1 0.3915 0.0993 0.4125 0.1 C 0.41945 0.10231 0.42605 0.10092 0.43334 0.09861 C 0.44341 0.09977 0.44966 0.09907 0.45938 0.09722 C 0.46615 0.09097 0.46736 0.08241 0.4717 0.07361 C 0.47552 0.0662 0.48004 0.06018 0.48438 0.05278 C 0.48855 0.04491 0.48976 0.04028 0.4948 0.03472 C 0.50365 0.02384 0.51511 0.0213 0.52691 0.01667 C 0.53282 0.01435 0.53785 0.0088 0.54375 0.00694 C 0.55105 0.0044 0.5592 0.00046 0.56667 -0.00278 C 0.58716 -0.00162 0.58785 -0.00208 0.60209 0.00417 C 0.60469 0.00949 0.61042 0.01944 0.61042 0.01967 C 0.61233 0.03241 0.61684 0.04676 0.62292 0.05694 C 0.62518 0.0662 0.63177 0.07338 0.63646 0.08055 C 0.64566 0.09491 0.65504 0.11551 0.6698 0.11944 C 0.67674 0.11643 0.67761 0.1044 0.67917 0.09583 C 0.679 0.09259 0.68195 0.05671 0.67292 0.04861 C 0.66667 0.04305 0.66059 0.03773 0.65417 0.03194 C 0.65139 0.0294 0.6448 0.02639 0.6448 0.02662 C 0.64132 0.02685 0.63768 0.02639 0.63438 0.02778 C 0.63195 0.0287 0.63056 0.03217 0.62813 0.03333 C 0.6257 0.04329 0.61823 0.04398 0.61146 0.04583 C 0.60539 0.03773 0.60105 0.0125 0.61355 0.0125 " pathEditMode="relative" rAng="0" ptsTypes="fffffffffffffffffffffffffffffffffffffffffffffffA">
                                      <p:cBhvr>
                                        <p:cTn id="24" dur="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97" y="159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-3.33333E-6 -3.33333E-6 C 0.01615 0.00718 0.00452 0.00255 0.0448 -3.33333E-6 C 0.04983 -0.00023 0.05295 -0.0074 0.0573 -0.00972 C 0.06511 -0.01389 0.07344 -0.02338 0.08021 -0.02639 C 0.0823 -0.03472 0.08785 -0.04352 0.09271 -0.05 C 0.0941 -0.0574 0.09514 -0.06296 0.09584 -0.07083 C 0.09375 -0.0875 0.09115 -0.08333 0.07709 -0.08194 C 0.0724 -0.07569 0.06962 -0.07314 0.06771 -0.06527 C 0.06806 -0.05509 0.06598 -0.04352 0.0698 -0.03472 C 0.07848 -0.01435 0.09306 0.00023 0.11042 0.00417 C 0.12327 0.00371 0.1375 0.00903 0.14896 0.00139 C 0.16146 -0.00694 0.17396 -0.01759 0.1875 -0.02222 C 0.19115 -0.02708 0.1948 -0.02963 0.2 -0.03194 C 0.20643 -0.03842 0.21407 -0.04166 0.22188 -0.04305 C 0.22813 -0.04259 0.23438 -0.04305 0.24063 -0.04166 C 0.24289 -0.0412 0.2448 -0.03865 0.24688 -0.0375 C 0.25521 -0.0331 0.26355 -0.0287 0.27188 -0.02361 C 0.27396 -0.02222 0.27605 -0.0206 0.27813 -0.01944 C 0.28021 -0.01828 0.2823 -0.01782 0.28438 -0.01666 C 0.28716 -0.01504 0.29271 -0.01111 0.29271 -0.01088 C 0.29497 -0.00208 0.29184 -0.01088 0.29688 -0.00555 C 0.29792 -0.00439 0.29809 -0.00254 0.29896 -0.00139 C 0.29983 -0.00023 0.30105 0.00047 0.30209 0.00139 C 0.30486 0.01644 0.30035 -0.00463 0.3073 0.01389 C 0.31094 0.02361 0.30851 0.03287 0.31355 0.04306 C 0.32344 0.06297 0.33889 0.08889 0.3573 0.09445 C 0.37622 0.1 0.3915 0.09931 0.4125 0.1 C 0.41945 0.10232 0.42605 0.10093 0.43334 0.09861 C 0.44341 0.09977 0.44966 0.09908 0.45938 0.09723 C 0.46615 0.09098 0.46736 0.08241 0.4717 0.07361 C 0.47552 0.06621 0.48004 0.06019 0.48438 0.05278 C 0.48855 0.04491 0.48976 0.04028 0.4948 0.03473 C 0.50365 0.02385 0.51511 0.0213 0.52691 0.01667 C 0.53282 0.01436 0.53785 0.0088 0.54375 0.00695 C 0.55105 0.0044 0.5592 0.00047 0.56667 -0.00277 C 0.58716 -0.00162 0.58785 -0.00208 0.60209 0.00417 C 0.60469 0.00949 0.61042 0.01945 0.61042 0.01968 C 0.61233 0.03241 0.61684 0.04676 0.62292 0.05695 C 0.62518 0.06621 0.63177 0.07338 0.63646 0.08056 C 0.64566 0.09491 0.65504 0.11551 0.6698 0.11945 C 0.67674 0.11644 0.67761 0.1044 0.67917 0.09584 C 0.679 0.0926 0.68195 0.05672 0.67292 0.04861 C 0.66667 0.04306 0.66059 0.03773 0.65417 0.03195 C 0.65139 0.0294 0.6448 0.02639 0.6448 0.02662 C 0.64132 0.02686 0.63768 0.02639 0.63438 0.02778 C 0.63195 0.02871 0.63056 0.03218 0.62813 0.03334 C 0.6257 0.04329 0.61823 0.04398 0.61146 0.04584 C 0.60539 0.03773 0.60105 0.0125 0.61355 0.0125 " pathEditMode="relative" rAng="0" ptsTypes="fffffffffffffffffffffffffffffffffffffffffffffffA">
                                      <p:cBhvr>
                                        <p:cTn id="26" dur="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97" y="159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0.05174 -0.0125 C 0.06788 -0.00533 0.05625 -0.00996 0.09653 -0.0125 C 0.10156 -0.01273 0.10469 -0.01991 0.10903 -0.02223 C 0.11684 -0.02639 0.12517 -0.03588 0.13195 -0.03889 C 0.13403 -0.04723 0.13958 -0.05602 0.14445 -0.0625 C 0.14583 -0.06991 0.14688 -0.07547 0.14757 -0.08334 C 0.14549 -0.1 0.14288 -0.09584 0.12882 -0.09445 C 0.12413 -0.0882 0.12135 -0.08565 0.11945 -0.07778 C 0.11979 -0.0676 0.11771 -0.05602 0.12153 -0.04723 C 0.13021 -0.02686 0.14479 -0.01227 0.16215 -0.00834 C 0.175 -0.0088 0.18924 -0.00348 0.2007 -0.01111 C 0.2132 -0.01945 0.2257 -0.0301 0.23924 -0.03473 C 0.24288 -0.03959 0.2467 -0.04213 0.25174 -0.04445 C 0.25816 -0.05093 0.2658 -0.05417 0.27361 -0.05556 C 0.27986 -0.0551 0.28611 -0.05556 0.29236 -0.05417 C 0.29462 -0.05371 0.29653 -0.05116 0.29861 -0.05 C 0.30695 -0.04561 0.31528 -0.04121 0.32361 -0.03611 C 0.3257 -0.03473 0.32778 -0.03311 0.32986 -0.03195 C 0.33195 -0.03079 0.33403 -0.03033 0.33611 -0.02917 C 0.33889 -0.02755 0.34445 -0.02361 0.34445 -0.02338 C 0.3467 -0.01459 0.34358 -0.02338 0.34861 -0.01806 C 0.34965 -0.0169 0.34983 -0.01505 0.3507 -0.01389 C 0.35156 -0.01273 0.35278 -0.01204 0.35382 -0.01111 C 0.3566 0.00393 0.35208 -0.01713 0.35903 0.00139 C 0.36267 0.01111 0.36024 0.02037 0.36528 0.03055 C 0.37517 0.05046 0.39063 0.07639 0.40903 0.08194 C 0.42795 0.0875 0.44323 0.0868 0.46424 0.0875 C 0.47118 0.08981 0.47778 0.08842 0.48507 0.08611 C 0.49514 0.08727 0.50139 0.08657 0.51111 0.08472 C 0.51788 0.07847 0.5191 0.0699 0.52344 0.06111 C 0.52726 0.0537 0.53177 0.04768 0.53611 0.04027 C 0.54028 0.0324 0.54149 0.02777 0.54653 0.02222 C 0.55538 0.01134 0.56684 0.00879 0.57865 0.00416 C 0.58455 0.00185 0.58958 -0.00371 0.59549 -0.00556 C 0.60295 -0.00811 0.61094 -0.01204 0.6184 -0.01528 C 0.63889 -0.01412 0.63958 -0.01459 0.65382 -0.00834 C 0.65642 -0.00301 0.66215 0.00694 0.66215 0.00717 C 0.66406 0.0199 0.66858 0.03426 0.67465 0.04444 C 0.67691 0.0537 0.68351 0.06088 0.6882 0.06805 C 0.6974 0.0824 0.70677 0.10301 0.72153 0.10694 C 0.72847 0.10393 0.72934 0.09189 0.7309 0.08333 C 0.73073 0.08009 0.73368 0.04421 0.72465 0.03611 C 0.7184 0.03055 0.71233 0.02523 0.7059 0.01944 C 0.70313 0.01689 0.69653 0.01389 0.69653 0.01412 C 0.69306 0.01435 0.68941 0.01389 0.68611 0.01527 C 0.68368 0.0162 0.68229 0.01967 0.67986 0.02083 C 0.67743 0.03078 0.66997 0.03148 0.6632 0.03333 C 0.65712 0.02523 0.65278 3.33333E-6 0.66528 3.33333E-6 " pathEditMode="relative" rAng="0" ptsTypes="fffffffffffffffffffffffffffffffffffffffffffffffA">
                                      <p:cBhvr>
                                        <p:cTn id="28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97" y="159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1.66667E-6 4.44444E-6 C 0.01614 0.00717 0.00451 0.00254 0.04479 4.44444E-6 C 0.04982 -0.00024 0.05295 -0.00741 0.05729 -0.00973 C 0.0651 -0.01389 0.07344 -0.02338 0.08021 -0.02639 C 0.08229 -0.03473 0.08785 -0.04352 0.09271 -0.05 C 0.0941 -0.05741 0.09514 -0.06297 0.09583 -0.07084 C 0.09375 -0.0875 0.09114 -0.08334 0.07708 -0.08195 C 0.07239 -0.0757 0.06962 -0.07315 0.06771 -0.06528 C 0.06805 -0.0551 0.06597 -0.04352 0.06979 -0.03473 C 0.07847 -0.01436 0.09305 0.00023 0.11042 0.00416 C 0.12326 0.0037 0.1375 0.00902 0.14896 0.00138 C 0.16146 -0.00695 0.17396 -0.0176 0.1875 -0.02223 C 0.19114 -0.02709 0.19479 -0.02963 0.2 -0.03195 C 0.20625 -0.03843 0.21406 -0.04167 0.22187 -0.04306 C 0.22812 -0.0426 0.23437 -0.04306 0.24062 -0.04167 C 0.24288 -0.04121 0.24479 -0.03866 0.24687 -0.0375 C 0.25521 -0.03311 0.26354 -0.02871 0.27187 -0.02362 C 0.27396 -0.02223 0.27604 -0.02061 0.27812 -0.01945 C 0.28021 -0.01829 0.28229 -0.01783 0.28437 -0.01667 C 0.28715 -0.01505 0.29271 -0.01112 0.29271 -0.01088 C 0.29496 -0.00209 0.29184 -0.01088 0.29687 -0.00556 C 0.29792 -0.0044 0.29809 -0.00255 0.29896 -0.00139 C 0.29982 -0.00024 0.30104 0.00046 0.30208 0.00138 C 0.30486 0.01643 0.30035 -0.00463 0.30729 0.01388 C 0.31094 0.02361 0.30851 0.03287 0.31354 0.04305 C 0.32344 0.06296 0.33889 0.08888 0.35729 0.09444 C 0.37621 0.1 0.39149 0.0993 0.4125 0.1 C 0.41944 0.10231 0.42604 0.10092 0.43333 0.09861 C 0.4434 0.09976 0.44965 0.09907 0.45937 0.09722 C 0.46614 0.09097 0.46736 0.0824 0.4717 0.07361 C 0.47552 0.0662 0.48003 0.06018 0.48437 0.05277 C 0.48854 0.0449 0.48976 0.04027 0.49479 0.03472 C 0.50364 0.02384 0.5151 0.02129 0.52691 0.01666 C 0.53281 0.01435 0.53785 0.00879 0.54375 0.00694 C 0.55104 0.00439 0.55903 0.00046 0.56649 -0.00278 C 0.58715 -0.00162 0.58785 -0.00209 0.60208 0.00416 C 0.60469 0.00949 0.61042 0.01944 0.61042 0.01967 C 0.61232 0.0324 0.61684 0.04675 0.62292 0.05694 C 0.62517 0.0662 0.63177 0.07338 0.63646 0.08055 C 0.64566 0.0949 0.65503 0.1155 0.66979 0.11944 C 0.67673 0.11643 0.6776 0.10439 0.67917 0.09583 C 0.67899 0.09259 0.68194 0.05671 0.67292 0.04861 C 0.66667 0.04305 0.66059 0.03773 0.65417 0.03194 C 0.65139 0.02939 0.64479 0.02638 0.64479 0.02662 C 0.64132 0.02685 0.63767 0.02638 0.63437 0.02777 C 0.63194 0.0287 0.63055 0.03217 0.62812 0.03333 C 0.62569 0.04328 0.61823 0.04398 0.61146 0.04583 C 0.60538 0.03773 0.60104 0.0125 0.61354 0.0125 " pathEditMode="relative" rAng="0" ptsTypes="fffffffffffffffffffffffffffffffffffffffffffffffA">
                                      <p:cBhvr>
                                        <p:cTn id="30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97" y="159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9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3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3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3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3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3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48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85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animMotion origin="layout" path="M -1.94444E-6 4.44444E-6 L -0.32413 -0.00278 " pathEditMode="relative" rAng="0" ptsTypes="AA">
                                      <p:cBhvr>
                                        <p:cTn id="107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-139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11" grpId="0" animBg="1"/>
      <p:bldP spid="11" grpId="1" animBg="1"/>
      <p:bldP spid="27" grpId="0" animBg="1"/>
      <p:bldP spid="28" grpId="0" animBg="1"/>
      <p:bldP spid="28" grpId="1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Sometimes alleles are both dominant</a:t>
            </a:r>
            <a:endParaRPr lang="en-US" dirty="0">
              <a:solidFill>
                <a:srgbClr val="00B050"/>
              </a:solidFill>
              <a:latin typeface="Segoe Pri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2600"/>
          </a:xfrm>
          <a:solidFill>
            <a:srgbClr val="C00000"/>
          </a:solidFill>
        </p:spPr>
        <p:txBody>
          <a:bodyPr/>
          <a:lstStyle/>
          <a:p>
            <a:r>
              <a:rPr lang="en-US" b="1" u="sng" dirty="0" smtClean="0">
                <a:solidFill>
                  <a:srgbClr val="00B050"/>
                </a:solidFill>
                <a:latin typeface="Segoe Print" pitchFamily="2" charset="0"/>
              </a:rPr>
              <a:t>Co-dominance</a:t>
            </a:r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 – situation where both alleles contribute to the phenotype</a:t>
            </a:r>
            <a:endParaRPr lang="en-US" dirty="0">
              <a:solidFill>
                <a:srgbClr val="00B050"/>
              </a:solidFill>
              <a:latin typeface="Segoe Print" pitchFamily="2" charset="0"/>
            </a:endParaRPr>
          </a:p>
        </p:txBody>
      </p:sp>
      <p:pic>
        <p:nvPicPr>
          <p:cNvPr id="3076" name="Picture 4" descr="http://ts3.mm.bing.net/th?id=H.4542658885584646&amp;pid=1.7&amp;w=171&amp;h=155&amp;c=7&amp;rs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16287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s1.mm.bing.net/th?id=I.4556724890240616&amp;pid=1.7&amp;w=110&amp;h=147&amp;c=7&amp;rs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78358"/>
            <a:ext cx="1524000" cy="20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ts1.mm.bing.net/th?id=I.4697758737695708&amp;pid=1.7&amp;w=166&amp;h=136&amp;c=7&amp;rs=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603089"/>
            <a:ext cx="3124200" cy="25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90038844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77400" y="228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4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More than one allele</a:t>
            </a:r>
            <a:endParaRPr lang="en-US" dirty="0">
              <a:solidFill>
                <a:srgbClr val="00B050"/>
              </a:solidFill>
              <a:latin typeface="Segoe Print" pitchFamily="2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71600"/>
          </a:xfrm>
          <a:solidFill>
            <a:srgbClr val="C00000"/>
          </a:solidFill>
        </p:spPr>
        <p:txBody>
          <a:bodyPr/>
          <a:lstStyle/>
          <a:p>
            <a:r>
              <a:rPr lang="en-US" b="1" u="sng" dirty="0" smtClean="0">
                <a:solidFill>
                  <a:srgbClr val="00B050"/>
                </a:solidFill>
                <a:latin typeface="Segoe Print" pitchFamily="2" charset="0"/>
              </a:rPr>
              <a:t>Multiple alleles </a:t>
            </a:r>
            <a:r>
              <a:rPr lang="en-US" dirty="0" smtClean="0">
                <a:solidFill>
                  <a:srgbClr val="00B050"/>
                </a:solidFill>
                <a:latin typeface="Segoe Print" pitchFamily="2" charset="0"/>
              </a:rPr>
              <a:t>– three or more alleles contribute to the same gene</a:t>
            </a:r>
            <a:endParaRPr lang="en-US" dirty="0">
              <a:solidFill>
                <a:srgbClr val="00B050"/>
              </a:solidFill>
              <a:latin typeface="Segoe Print" pitchFamily="2" charset="0"/>
            </a:endParaRPr>
          </a:p>
        </p:txBody>
      </p:sp>
      <p:pic>
        <p:nvPicPr>
          <p:cNvPr id="4098" name="Picture 2" descr="http://www.sciencegeek.net/Biology/review/graphics/CST/Rabbi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71800"/>
            <a:ext cx="4791111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s1.mm.bing.net/th?id=I.4755560407827412&amp;pid=1.7&amp;w=176&amp;h=136&amp;c=7&amp;rs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110" y="2971800"/>
            <a:ext cx="2163684" cy="16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ts2.mm.bing.net/th?id=H.4805863052936517&amp;pid=1.7&amp;w=149&amp;h=143&amp;c=7&amp;rs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94" y="2971854"/>
            <a:ext cx="1732005" cy="166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ts4.mm.bing.net/th?id=H.4633527485596859&amp;pid=1.7&amp;w=119&amp;h=155&amp;c=7&amp;rs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01937"/>
            <a:ext cx="1544594" cy="201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ts1.mm.bing.net/th?id=I.4990069849654216&amp;pid=1.7&amp;w=164&amp;h=135&amp;c=7&amp;rs=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93" y="4634114"/>
            <a:ext cx="2240953" cy="18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78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More than one gene..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47799"/>
          </a:xfrm>
          <a:solidFill>
            <a:srgbClr val="C00000"/>
          </a:solidFill>
        </p:spPr>
        <p:txBody>
          <a:bodyPr>
            <a:normAutofit fontScale="92500" lnSpcReduction="10000"/>
          </a:bodyPr>
          <a:lstStyle/>
          <a:p>
            <a:r>
              <a:rPr lang="en-US" b="1" u="sng" dirty="0" smtClean="0">
                <a:solidFill>
                  <a:srgbClr val="00B050"/>
                </a:solidFill>
              </a:rPr>
              <a:t>Polygenic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b="1" u="sng" dirty="0" smtClean="0">
                <a:solidFill>
                  <a:srgbClr val="00B050"/>
                </a:solidFill>
              </a:rPr>
              <a:t>traits</a:t>
            </a:r>
            <a:r>
              <a:rPr lang="en-US" dirty="0" smtClean="0">
                <a:solidFill>
                  <a:srgbClr val="00B050"/>
                </a:solidFill>
              </a:rPr>
              <a:t> – traits that are controlled by two or more genes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Human skin color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thegeneralmonk.files.wordpress.com/2012/08/1.jpg?w=8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589" y="30480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owner\AppData\Local\Microsoft\Windows\Temporary Internet Files\Content.IE5\RIZDD9A6\MC900438021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900071576[1]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02.35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28800" y="3124200"/>
            <a:ext cx="609600" cy="609600"/>
          </a:xfrm>
          <a:prstGeom prst="rect">
            <a:avLst/>
          </a:prstGeom>
        </p:spPr>
      </p:pic>
      <p:pic>
        <p:nvPicPr>
          <p:cNvPr id="5125" name="Picture 5" descr="C:\Users\owner\AppData\Local\Microsoft\Windows\Temporary Internet Files\Content.IE5\SRXU4330\MC900351249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8862">
            <a:off x="3603486" y="6657841"/>
            <a:ext cx="1238816" cy="179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S900074991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04189" y="7248579"/>
            <a:ext cx="609600" cy="6096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826328" y="5269951"/>
            <a:ext cx="299258" cy="585297"/>
          </a:xfrm>
          <a:custGeom>
            <a:avLst/>
            <a:gdLst>
              <a:gd name="connsiteX0" fmla="*/ 232756 w 299258"/>
              <a:gd name="connsiteY0" fmla="*/ 68484 h 585297"/>
              <a:gd name="connsiteX1" fmla="*/ 149629 w 299258"/>
              <a:gd name="connsiteY1" fmla="*/ 1982 h 585297"/>
              <a:gd name="connsiteX2" fmla="*/ 33250 w 299258"/>
              <a:gd name="connsiteY2" fmla="*/ 51859 h 585297"/>
              <a:gd name="connsiteX3" fmla="*/ 49876 w 299258"/>
              <a:gd name="connsiteY3" fmla="*/ 201488 h 585297"/>
              <a:gd name="connsiteX4" fmla="*/ 66501 w 299258"/>
              <a:gd name="connsiteY4" fmla="*/ 251364 h 585297"/>
              <a:gd name="connsiteX5" fmla="*/ 33250 w 299258"/>
              <a:gd name="connsiteY5" fmla="*/ 384368 h 585297"/>
              <a:gd name="connsiteX6" fmla="*/ 0 w 299258"/>
              <a:gd name="connsiteY6" fmla="*/ 434244 h 585297"/>
              <a:gd name="connsiteX7" fmla="*/ 66501 w 299258"/>
              <a:gd name="connsiteY7" fmla="*/ 583873 h 585297"/>
              <a:gd name="connsiteX8" fmla="*/ 116378 w 299258"/>
              <a:gd name="connsiteY8" fmla="*/ 567248 h 585297"/>
              <a:gd name="connsiteX9" fmla="*/ 133003 w 299258"/>
              <a:gd name="connsiteY9" fmla="*/ 517371 h 585297"/>
              <a:gd name="connsiteX10" fmla="*/ 182880 w 299258"/>
              <a:gd name="connsiteY10" fmla="*/ 467495 h 585297"/>
              <a:gd name="connsiteX11" fmla="*/ 199505 w 299258"/>
              <a:gd name="connsiteY11" fmla="*/ 334491 h 585297"/>
              <a:gd name="connsiteX12" fmla="*/ 299258 w 299258"/>
              <a:gd name="connsiteY12" fmla="*/ 267990 h 585297"/>
              <a:gd name="connsiteX13" fmla="*/ 282632 w 299258"/>
              <a:gd name="connsiteY13" fmla="*/ 201488 h 585297"/>
              <a:gd name="connsiteX14" fmla="*/ 182880 w 299258"/>
              <a:gd name="connsiteY14" fmla="*/ 134986 h 585297"/>
              <a:gd name="connsiteX15" fmla="*/ 133003 w 299258"/>
              <a:gd name="connsiteY15" fmla="*/ 18608 h 58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9258" h="585297">
                <a:moveTo>
                  <a:pt x="232756" y="68484"/>
                </a:moveTo>
                <a:cubicBezTo>
                  <a:pt x="205047" y="46317"/>
                  <a:pt x="183293" y="13203"/>
                  <a:pt x="149629" y="1982"/>
                </a:cubicBezTo>
                <a:cubicBezTo>
                  <a:pt x="113844" y="-9946"/>
                  <a:pt x="58326" y="35142"/>
                  <a:pt x="33250" y="51859"/>
                </a:cubicBezTo>
                <a:cubicBezTo>
                  <a:pt x="5541" y="134986"/>
                  <a:pt x="11083" y="85109"/>
                  <a:pt x="49876" y="201488"/>
                </a:cubicBezTo>
                <a:lnTo>
                  <a:pt x="66501" y="251364"/>
                </a:lnTo>
                <a:cubicBezTo>
                  <a:pt x="60176" y="282987"/>
                  <a:pt x="50292" y="350283"/>
                  <a:pt x="33250" y="384368"/>
                </a:cubicBezTo>
                <a:cubicBezTo>
                  <a:pt x="24314" y="402240"/>
                  <a:pt x="11083" y="417619"/>
                  <a:pt x="0" y="434244"/>
                </a:cubicBezTo>
                <a:cubicBezTo>
                  <a:pt x="465" y="435640"/>
                  <a:pt x="36100" y="571713"/>
                  <a:pt x="66501" y="583873"/>
                </a:cubicBezTo>
                <a:cubicBezTo>
                  <a:pt x="82772" y="590382"/>
                  <a:pt x="99752" y="572790"/>
                  <a:pt x="116378" y="567248"/>
                </a:cubicBezTo>
                <a:cubicBezTo>
                  <a:pt x="121920" y="550622"/>
                  <a:pt x="123282" y="531953"/>
                  <a:pt x="133003" y="517371"/>
                </a:cubicBezTo>
                <a:cubicBezTo>
                  <a:pt x="146045" y="497808"/>
                  <a:pt x="174845" y="489591"/>
                  <a:pt x="182880" y="467495"/>
                </a:cubicBezTo>
                <a:cubicBezTo>
                  <a:pt x="198149" y="425505"/>
                  <a:pt x="176992" y="373084"/>
                  <a:pt x="199505" y="334491"/>
                </a:cubicBezTo>
                <a:cubicBezTo>
                  <a:pt x="219641" y="299972"/>
                  <a:pt x="299258" y="267990"/>
                  <a:pt x="299258" y="267990"/>
                </a:cubicBezTo>
                <a:cubicBezTo>
                  <a:pt x="293716" y="245823"/>
                  <a:pt x="297679" y="218684"/>
                  <a:pt x="282632" y="201488"/>
                </a:cubicBezTo>
                <a:cubicBezTo>
                  <a:pt x="256317" y="171413"/>
                  <a:pt x="182880" y="134986"/>
                  <a:pt x="182880" y="134986"/>
                </a:cubicBezTo>
                <a:cubicBezTo>
                  <a:pt x="147151" y="27798"/>
                  <a:pt x="174414" y="60016"/>
                  <a:pt x="133003" y="18608"/>
                </a:cubicBezTo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9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25 C 0.00885 -0.02894 0.01146 -0.04862 0.0217 -0.05741 C 0.0342 -0.06829 0.05347 -0.06806 0.06771 -0.06991 C 0.07656 -0.07408 0.08542 -0.07524 0.09479 -0.07709 C 0.1408 -0.07616 0.20503 -0.08195 0.25 -0.05186 C 0.26597 -0.04121 0.27691 -0.01783 0.29063 -0.00325 C 0.29323 0.00856 0.28958 -0.00463 0.29601 0.0074 C 0.29896 0.01319 0.30104 0.01967 0.30399 0.02546 C 0.31563 0.07106 0.29635 0.15601 0.32569 0.19675 C 0.32882 0.20879 0.32986 0.22268 0.33385 0.23449 C 0.34028 0.25393 0.34792 0.27407 0.35816 0.29027 C 0.36111 0.30023 0.36493 0.31088 0.36753 0.32106 C 0.36806 0.34004 0.36649 0.35972 0.36892 0.3787 C 0.36979 0.38541 0.37708 0.39675 0.37708 0.39675 C 0.38003 0.42291 0.39878 0.43865 0.41493 0.45069 C 0.425 0.46759 0.44878 0.47685 0.46493 0.4831 C 0.47413 0.4868 0.48455 0.49328 0.49323 0.49768 C 0.50469 0.503 0.51632 0.50486 0.5283 0.50671 C 0.5441 0.5125 0.55938 0.51388 0.57569 0.5155 C 0.59184 0.52106 0.61042 0.52291 0.62708 0.52453 C 0.67309 0.52291 0.71944 0.52754 0.76493 0.51921 C 0.79167 0.51412 0.81771 0.50578 0.84462 0.503 C 0.86128 0.49838 0.87795 0.49421 0.89462 0.49004 C 0.91372 0.48564 0.93073 0.48333 0.94861 0.47222 C 0.95955 0.46574 0.97188 0.4537 0.9783 0.44004 C 0.98212 0.43194 0.99063 0.41643 0.99063 0.41643 C 0.99219 0.40902 0.99861 0.39675 0.99861 0.39675 C 1.00052 0.38657 1.0033 0.37546 1.00677 0.36597 C 1.00625 0.29027 1.00625 0.21481 1.00538 0.13912 C 1.00469 0.08588 0.96615 0.03541 0.94063 0.00208 C 0.92726 -0.01528 0.91597 -0.03357 0.89861 -0.04468 C 0.89132 -0.05487 0.88403 -0.05718 0.87431 -0.06088 C 0.87014 -0.0625 0.86215 -0.06644 0.86215 -0.06644 C 0.84774 -0.06575 0.83333 -0.06598 0.81892 -0.06459 C 0.81528 -0.06436 0.80816 -0.06088 0.80816 -0.06088 C 0.80538 -0.05857 0.80313 -0.05533 0.8 -0.05371 C 0.79566 -0.05162 0.7908 -0.0507 0.78646 -0.04862 C 0.77865 -0.03797 0.78698 -0.04769 0.77569 -0.03959 C 0.76979 -0.03496 0.77153 -0.03426 0.76615 -0.03056 C 0.75712 -0.02454 0.74653 -0.01852 0.73924 -0.0088 C 0.73299 -0.00047 0.73108 0.00925 0.7283 0.02013 C 0.72917 0.08009 0.72986 0.14004 0.73108 0.2 C 0.73177 0.23495 0.73472 0.2206 0.73108 0.26157 C 0.72969 0.27754 0.71979 0.29583 0.71354 0.30833 C 0.70556 0.3243 0.70434 0.34328 0.69861 0.36064 C 0.68802 0.39282 0.66441 0.42384 0.63785 0.43101 C 0.6283 0.43912 0.60573 0.44004 0.59323 0.44166 C 0.57083 0.4493 0.55295 0.44953 0.5283 0.45069 C 0.52465 0.45254 0.52118 0.45439 0.51753 0.45625 C 0.51493 0.4574 0.50938 0.45972 0.50938 0.45972 C 0.50503 0.46412 0.49844 0.46944 0.49462 0.47592 C 0.48281 0.49467 0.48056 0.50486 0.46493 0.51713 C 0.45799 0.52986 0.45139 0.54444 0.44063 0.55162 C 0.43715 0.55601 0.42378 0.57592 0.41615 0.57685 C 0.40451 0.57847 0.39271 0.578 0.38108 0.5787 C 0.37344 0.58009 0.36806 0.58472 0.36076 0.58217 C 0.35608 0.56527 0.34878 0.55439 0.34184 0.53912 C 0.33368 0.52129 0.32691 0.50185 0.32431 0.48125 C 0.32517 0.46597 0.32517 0.45694 0.3283 0.44351 C 0.33073 0.42222 0.32934 0.40208 0.32292 0.38194 C 0.3217 0.36944 0.31927 0.3581 0.31615 0.34606 C 0.31233 0.3118 0.31233 0.27708 0.30538 0.24351 C 0.30278 0.23078 0.30017 0.21342 0.29462 0.20208 C 0.29288 0.19351 0.29149 0.18495 0.28924 0.17685 C 0.28976 0.15393 0.28976 0.13101 0.29063 0.10833 C 0.2908 0.10092 0.29514 0.09328 0.29722 0.0868 C 0.30122 0.07407 0.30764 0.05856 0.31493 0.04861 C 0.3158 0.04652 0.31649 0.04398 0.31753 0.04166 C 0.31997 0.03657 0.32569 0.02731 0.32569 0.02731 C 0.32726 0.02152 0.3276 0.01481 0.32969 0.00925 C 0.33038 0.0074 0.33177 0.00578 0.33247 0.00393 C 0.33351 0.00115 0.3342 -0.00209 0.33507 -0.0051 C 0.33594 -0.01181 0.33889 -0.01806 0.33924 -0.025 C 0.33976 -0.0345 0.33628 -0.04792 0.33507 -0.05741 C 0.33559 -0.07894 0.33524 -0.1007 0.33646 -0.12223 C 0.33663 -0.12524 0.34097 -0.13519 0.34184 -0.13843 C 0.34809 -0.15996 0.35694 -0.18473 0.3717 -0.19792 C 0.37535 -0.19723 0.37917 -0.19792 0.38247 -0.19607 C 0.38472 -0.19491 0.38559 -0.1875 0.38646 -0.18519 C 0.39392 -0.16551 0.39514 -0.14329 0.40278 -0.12408 C 0.40434 -0.10533 0.4099 -0.07801 0.42031 -0.06459 C 0.42674 -0.03912 0.42326 -0.04977 0.42969 -0.03218 C 0.43229 -0.01551 0.43073 -0.03079 0.42969 -0.01412 C 0.42899 -0.00325 0.42934 0.00763 0.4283 0.01828 C 0.42674 0.03518 0.41962 0.0537 0.41615 0.0706 C 0.41337 0.08449 0.41076 0.09583 0.40538 0.10833 C 0.40451 0.11365 0.40382 0.11898 0.40278 0.12453 C 0.40104 0.13402 0.39722 0.15347 0.39722 0.15347 C 0.39462 0.20879 0.39514 0.23402 0.39722 0.303 C 0.39792 0.32291 0.39896 0.31921 0.40139 0.33912 C 0.40278 0.35 0.40538 0.37152 0.40538 0.37152 C 0.40486 0.39074 0.40556 0.40995 0.40399 0.42916 C 0.40347 0.43518 0.39844 0.44213 0.39601 0.44722 C 0.3934 0.45231 0.39201 0.45833 0.38924 0.46319 C 0.38576 0.46944 0.38299 0.47175 0.38108 0.47963 C 0.3816 0.48912 0.38056 0.49884 0.38247 0.5081 C 0.38438 0.51689 0.39462 0.52222 0.4 0.52453 C 0.43108 0.53796 0.38611 0.51944 0.41215 0.53194 C 0.42344 0.53726 0.4283 0.53611 0.44184 0.53726 C 0.45955 0.54189 0.47517 0.54629 0.49323 0.54814 C 0.49688 0.5493 0.50035 0.55092 0.50399 0.55162 C 0.51302 0.553 0.53108 0.55532 0.53108 0.55532 C 0.54375 0.55463 0.55677 0.55833 0.56892 0.55324 C 0.5724 0.55208 0.5717 0.53912 0.5717 0.53912 C 0.57031 0.48495 0.56962 0.43078 0.56753 0.37685 C 0.56684 0.3581 0.5592 0.33819 0.55399 0.32106 C 0.54896 0.30439 0.54601 0.28402 0.53924 0.26875 C 0.53038 0.2493 0.52257 0.23009 0.51493 0.20902 C 0.51181 0.20092 0.51111 0.19236 0.50816 0.18402 C 0.50503 0.15949 0.50642 0.16967 0.50399 0.15347 C 0.50486 0.12037 0.49878 0.10463 0.51354 0.08495 C 0.51858 0.06713 0.53056 0.05763 0.54063 0.04537 C 0.56424 0.01597 0.59375 -0.00348 0.62292 -0.02153 C 0.63056 -0.02593 0.64392 -0.03125 0.65 -0.03959 C 0.65503 -0.0463 0.65486 -0.05371 0.65816 -0.06088 C 0.66424 -0.07408 0.67465 -0.08519 0.68507 -0.09167 C 0.71753 -0.11181 0.75156 -0.10649 0.78646 -0.10787 C 0.82517 -0.1095 0.86406 -0.11135 0.90278 -0.1132 C 0.93524 -0.11783 0.96458 -0.12593 0.99722 -0.12755 C 1.02135 -0.13311 1.04479 -0.13079 1.06753 -0.12037 C 1.07274 -0.10926 1.07431 -0.09885 1.07708 -0.08612 C 1.08021 -0.04815 1.08403 -0.01042 1.08785 0.02731 C 1.08906 0.03935 1.09045 0.05138 1.09184 0.06342 C 1.09271 0.07106 1.09462 0.0868 1.09462 0.0868 C 1.09514 0.11898 1.09479 0.15162 1.09601 0.18402 C 1.09635 0.19305 1.10399 0.20902 1.10399 0.20902 C 1.10747 0.23611 1.10729 0.26527 1.11892 0.28865 C 1.12326 0.32129 1.1217 0.30694 1.1217 0.37152 C 1.1217 0.37939 1.12535 0.46759 1.11076 0.49213 C 1.10642 0.4993 1.0934 0.50069 1.08646 0.503 C 1.07917 0.50879 1.07378 0.51527 1.06892 0.52453 C 1.06684 0.53518 1.06181 0.54351 1.05816 0.55324 C 1.05382 0.56481 1.05069 0.57685 1.04063 0.58032 C 1.02396 0.57638 1.00955 0.57037 0.99462 0.55879 C 0.99063 0.55555 0.98611 0.5537 0.98247 0.54976 C 0.97951 0.54652 0.97431 0.53912 0.97431 0.53912 C 0.96823 0.52291 0.97031 0.52939 0.96753 0.51921 C 0.96632 0.5081 0.96545 0.49768 0.96076 0.48865 C 0.9592 0.47106 0.95503 0.45555 0.95278 0.43819 C 0.95417 0.40717 0.95938 0.378 0.96615 0.34814 C 0.96823 0.3206 0.96615 0.29236 0.96892 0.26527 C 0.9691 0.26273 0.9724 0.26365 0.97431 0.26342 C 0.98194 0.2625 0.98958 0.26226 0.99722 0.26157 C 1.08958 0.26296 1.08368 0.25972 1.13646 0.26875 C 1.14184 0.27824 1.14306 0.28773 1.14462 0.2993 C 1.14323 0.31736 1.1434 0.33564 1.14063 0.35347 C 1.13941 0.36111 1.13403 0.36713 1.13247 0.375 C 1.12726 0.40208 1.11563 0.42013 1.10538 0.44351 C 1.10087 0.45347 1.0967 0.46273 1.09184 0.47222 C 1.08802 0.48009 1.08976 0.48518 1.08385 0.49004 C 1.08125 0.50046 1.07396 0.5074 1.06892 0.5155 C 1.06267 0.52546 1.05972 0.53819 1.05538 0.54976 C 1.05208 0.55856 1.0474 0.56689 1.04323 0.575 C 1.04132 0.57847 1.03698 0.57731 1.03385 0.5787 C 1.00156 0.57685 1.00243 0.57731 0.97969 0.56967 C 0.97743 0.56111 0.9717 0.55995 0.96615 0.55532 C 0.96128 0.55115 0.95781 0.54652 0.95278 0.54259 C 0.94497 0.5368 0.93767 0.52777 0.92969 0.52291 C 0.92101 0.51736 0.91667 0.51736 0.90816 0.51388 C 0.88941 0.50532 0.91198 0.51435 0.89601 0.50671 C 0.88038 0.49884 0.86302 0.50092 0.84722 0.49398 C 0.84236 0.48958 0.83802 0.48703 0.83385 0.48125 C 0.83247 0.47083 0.83264 0.4655 0.82708 0.45787 C 0.82396 0.44351 0.81962 0.42129 0.80938 0.41296 C 0.80069 0.39722 0.80052 0.40208 0.78247 0.40393 C 0.77448 0.40601 0.76736 0.41111 0.75938 0.41296 C 0.75174 0.41458 0.7441 0.41504 0.73646 0.41643 C 0.73368 0.41689 0.73108 0.41759 0.7283 0.41805 C 0.71944 0.43634 0.72691 0.41898 0.72431 0.46875 C 0.72309 0.49004 0.7151 0.50347 0.70538 0.51921 C 0.70087 0.53611 0.70833 0.51064 0.7 0.53009 C 0.69913 0.53194 0.69948 0.53495 0.69861 0.53726 C 0.69774 0.53935 0.69583 0.54074 0.69462 0.54259 C 0.68976 0.55 0.68924 0.55439 0.68247 0.55879 C 0.68038 0.56944 0.67535 0.57523 0.66753 0.5787 C 0.65868 0.5905 0.66892 0.5787 0.65816 0.58588 C 0.65521 0.58773 0.65295 0.5912 0.65 0.59305 C 0.64392 0.59675 0.6349 0.59814 0.6283 0.60023 C 0.62517 0.59976 0.62188 0.60023 0.61892 0.59838 C 0.61406 0.59606 0.61545 0.59213 0.61354 0.58773 C 0.60747 0.57314 0.60174 0.56134 0.59184 0.55162 C 0.58681 0.54004 0.58368 0.52615 0.5783 0.5155 C 0.57691 0.49259 0.57431 0.47314 0.55938 0.45972 C 0.55903 0.4537 0.55868 0.44768 0.55816 0.44166 C 0.55781 0.43865 0.55694 0.43564 0.55677 0.43263 C 0.55538 0.41388 0.55712 0.39305 0.54861 0.37685 C 0.54635 0.3625 0.53924 0.34398 0.52969 0.33541 C 0.51892 0.31597 0.51545 0.30949 0.49722 0.30671 C 0.48733 0.30208 0.4809 0.30393 0.47031 0.30671 C 0.45851 0.31597 0.4441 0.32361 0.43108 0.33009 C 0.40729 0.34189 0.44167 0.32106 0.41753 0.33541 C 0.41285 0.33819 0.40816 0.34236 0.40399 0.34606 C 0.40087 0.34907 0.39462 0.35509 0.39462 0.35509 C 0.39115 0.36875 0.39618 0.35277 0.38924 0.36412 C 0.38646 0.36898 0.38646 0.37685 0.38385 0.38194 C 0.38073 0.39838 0.37986 0.41458 0.37708 0.43101 C 0.37569 0.43888 0.3724 0.43888 0.36892 0.44513 C 0.36007 0.46088 0.35226 0.478 0.34184 0.49213 C 0.33698 0.50902 0.32882 0.52222 0.3217 0.53726 C 0.32066 0.53958 0.32031 0.54259 0.31892 0.54421 C 0.31615 0.54814 0.3125 0.55023 0.30938 0.55324 C 0.3033 0.55879 0.29323 0.57338 0.29323 0.57338 C 0.29063 0.5831 0.28733 0.59236 0.28385 0.60208 C 0.28056 0.63981 0.28524 0.59745 0.2783 0.63263 C 0.27552 0.64606 0.27674 0.65787 0.26493 0.66342 C 0.25 0.65925 0.2592 0.66481 0.25677 0.62916 C 0.25538 0.6074 0.25069 0.58588 0.24861 0.56435 C 0.24913 0.55023 0.24878 0.53657 0.25 0.52291 C 0.25069 0.51412 0.25764 0.50185 0.25938 0.49213 C 0.26319 0.47106 0.26632 0.45023 0.27031 0.42916 C 0.2717 0.42199 0.27118 0.41435 0.27292 0.4074 C 0.27674 0.39213 0.28733 0.37592 0.29722 0.36782 C 0.30399 0.35601 0.30608 0.35324 0.31615 0.34259 C 0.32292 0.33541 0.32778 0.32523 0.33385 0.31736 C 0.34757 0.29907 0.36632 0.2831 0.38247 0.26875 C 0.39253 0.25972 0.40139 0.24675 0.40938 0.23449 C 0.41267 0.22916 0.41458 0.22199 0.41892 0.21805 C 0.42743 0.21064 0.43194 0.20162 0.43924 0.19305 C 0.45816 0.1706 0.48333 0.16203 0.50677 0.15347 C 0.5184 0.15416 0.53021 0.15347 0.54184 0.15509 C 0.54566 0.15578 0.54809 0.16064 0.55139 0.1625 C 0.55903 0.16689 0.56667 0.17106 0.57431 0.175 C 0.58507 0.18032 0.5967 0.18101 0.60816 0.18194 C 0.62986 0.18888 0.61372 0.18449 0.64601 0.18935 C 0.65278 0.19074 0.66615 0.19305 0.66615 0.19305 C 0.69462 0.19236 0.72292 0.19236 0.75139 0.19097 C 0.77622 0.18958 0.80139 0.18194 0.82569 0.175 C 0.84427 0.16967 0.86233 0.1662 0.88108 0.1625 C 0.88924 0.16088 0.90538 0.15694 0.90538 0.15694 C 0.9151 0.15185 0.92378 0.14652 0.93385 0.14259 C 0.93681 0.13634 0.9408 0.13333 0.94462 0.128 C 0.94965 0.11064 0.94375 0.12731 0.95278 0.11203 C 0.95799 0.10324 0.96181 0.09097 0.96615 0.08148 C 0.97413 0.06342 0.97813 0.04236 0.98507 0.02361 C 0.98837 -0.00116 0.98802 0.00486 0.98507 -0.0375 C 0.98472 -0.04144 0.97951 -0.05186 0.9783 -0.05556 C 0.97569 -0.06366 0.97535 -0.07176 0.9717 -0.07894 C 0.96979 -0.08959 0.96979 -0.1007 0.96753 -0.11135 C 0.96372 -0.1294 0.94549 -0.14885 0.93247 -0.15463 C 0.92535 -0.15787 0.92066 -0.15718 0.91215 -0.15834 C 0.82604 -0.18426 0.73559 -0.15695 0.64722 -0.15463 C 0.63663 -0.1544 0.62326 -0.1463 0.61354 -0.14213 C 0.61042 -0.14075 0.60399 -0.13843 0.60399 -0.13843 C 0.59757 -0.12987 0.58854 -0.12431 0.58108 -0.1169 C 0.5783 -0.11412 0.57674 -0.1095 0.57431 -0.10602 C 0.55938 -0.0838 0.54931 -0.05695 0.53507 -0.03426 C 0.53108 -0.01482 0.52344 0.00347 0.51753 0.02199 C 0.51319 0.03564 0.51198 0.05 0.50677 0.06342 C 0.49983 0.08078 0.49132 0.09768 0.48507 0.1155 C 0.46476 0.17291 0.43802 0.24675 0.40399 0.29213 C 0.39774 0.30949 0.40608 0.28912 0.39601 0.30486 C 0.39462 0.30694 0.39444 0.30995 0.39323 0.31203 C 0.39132 0.31527 0.38854 0.31782 0.38646 0.32106 C 0.38264 0.32685 0.38003 0.33564 0.37569 0.34074 C 0.36806 0.34976 0.35851 0.35578 0.35 0.3625 C 0.33785 0.37222 0.32517 0.38217 0.31215 0.38958 C 0.3066 0.4 0.31285 0.39004 0.30399 0.39861 C 0.29653 0.40578 0.2901 0.41481 0.28247 0.42199 C 0.26632 0.43726 0.25035 0.45208 0.23385 0.46689 C 0.21632 0.48263 0.23681 0.4655 0.2217 0.48125 C 0.21632 0.48703 0.20955 0.49027 0.20399 0.49583 C 0.18767 0.51134 0.16997 0.52546 0.15556 0.54421 C 0.15399 0.54606 0.1592 0.54328 0.16094 0.54259 C 0.16632 0.53495 0.17326 0.53194 0.1651 0.52453 C 0.14965 0.52592 0.13681 0.52986 0.12187 0.53356 C 0.10139 0.54444 0.07917 0.54097 0.05816 0.54814 C 0.03802 0.55486 0.01736 0.5581 -0.00278 0.56597 C -0.01337 0.57013 -0.02274 0.575 -0.03385 0.57685 C -0.03698 0.5787 -0.0401 0.58032 -0.04323 0.58217 C -0.04722 0.58425 -0.05538 0.58773 -0.05538 0.58773 C -0.06354 0.60347 -0.0599 0.59421 -0.05677 0.63263 C -0.0559 0.64236 -0.05156 0.65185 -0.05 0.66134 C -0.0474 0.67824 -0.04427 0.6912 -0.03924 0.70671 C -0.03802 0.71018 -0.03837 0.71481 -0.03646 0.71736 C -0.02882 0.72754 -0.03316 0.72268 -0.02292 0.73194 C -0.0092 0.74444 0.01042 0.73472 0.02708 0.73541 C 0.02951 0.74838 0.02622 0.73796 0.03247 0.74629 C 0.03368 0.74768 0.03403 0.75023 0.03507 0.75162 C 0.0375 0.75439 0.04045 0.75648 0.0434 0.75879 C 0.04462 0.75995 0.04722 0.7625 0.04722 0.7625 C 0.04809 0.7662 0.05 0.77338 0.05 0.77338 L 0.53646 0.53518 " pathEditMode="relative" ptsTypes="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AA">
                                      <p:cBhvr>
                                        <p:cTn id="8" dur="2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4.44444E-6 4.39306E-6 L -0.11181 -0.2344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0" y="-117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-5400000">
                                      <p:cBhvr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135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8 -0.23445 L -0.1118 0.054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26" y="-228600"/>
            <a:ext cx="8229600" cy="1143000"/>
          </a:xfrm>
        </p:spPr>
        <p:txBody>
          <a:bodyPr/>
          <a:lstStyle/>
          <a:p>
            <a:r>
              <a:rPr lang="en-US" dirty="0" smtClean="0"/>
              <a:t>Last section: Pedigrees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7848600" cy="255454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pedigree in genetics is a chart that allows us to show traits  (phenotypes) passed down from generation to generation. We can analyze the occurrence of these traits and  use that to sometimes determine genotypes.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35814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players: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4267200"/>
            <a:ext cx="1295400" cy="114300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31040" y="4280981"/>
            <a:ext cx="1295400" cy="1143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00600" y="4139118"/>
            <a:ext cx="1333500" cy="1357819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17632" y="4139119"/>
            <a:ext cx="1333500" cy="1357819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551760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male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37006" y="551299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Affected male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29150" y="551631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female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20064" y="553617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Affected female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3581400"/>
            <a:ext cx="2381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65" y="3619116"/>
            <a:ext cx="2381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767007" y="3428998"/>
            <a:ext cx="1662113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320064" y="3428998"/>
            <a:ext cx="1604770" cy="334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too sex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657600" y="2791249"/>
            <a:ext cx="609600" cy="609600"/>
          </a:xfrm>
          <a:prstGeom prst="rect">
            <a:avLst/>
          </a:prstGeom>
        </p:spPr>
      </p:pic>
      <p:pic>
        <p:nvPicPr>
          <p:cNvPr id="14" name="EWW GROSS!!!!!!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572000" y="91823"/>
            <a:ext cx="609600" cy="609600"/>
          </a:xfrm>
          <a:prstGeom prst="rect">
            <a:avLst/>
          </a:prstGeom>
        </p:spPr>
      </p:pic>
      <p:pic>
        <p:nvPicPr>
          <p:cNvPr id="15" name="beautiful girl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59311" y="1143000"/>
            <a:ext cx="609600" cy="609600"/>
          </a:xfrm>
          <a:prstGeom prst="rect">
            <a:avLst/>
          </a:prstGeom>
        </p:spPr>
      </p:pic>
      <p:pic>
        <p:nvPicPr>
          <p:cNvPr id="16" name="EWW GROSS!!!!!!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2540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7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67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7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faculty.ucc.edu/biology-atsma/pics/pedigree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7848600" cy="617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5410200" y="1295400"/>
            <a:ext cx="2209800" cy="1828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467600" y="926068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94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faculty.ucc.edu/biology-atsma/pics/pedigree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7" y="1295400"/>
            <a:ext cx="693420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8600" y="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Challenge:  The trait I'm looking for is  for fat thumb (t). Can you figure out what the GENOTYPES are for each person in the pedigree????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743200" y="259949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2599491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Tt</a:t>
            </a:r>
            <a:endParaRPr lang="en-US" sz="2800" dirty="0"/>
          </a:p>
        </p:txBody>
      </p:sp>
      <p:sp>
        <p:nvSpPr>
          <p:cNvPr id="5" name="Oval 4"/>
          <p:cNvSpPr/>
          <p:nvPr/>
        </p:nvSpPr>
        <p:spPr>
          <a:xfrm>
            <a:off x="4186947" y="3429000"/>
            <a:ext cx="928991" cy="1066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46642" y="6172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tt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419600" y="4419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6190416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Tt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4419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819400" y="4419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Tt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0" y="4419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963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Try this one: hint…ONE OF THEM has more than one possible genotype. The trait is hairy knuckles (h).</a:t>
            </a:r>
            <a:endParaRPr lang="en-US" sz="2800" dirty="0"/>
          </a:p>
        </p:txBody>
      </p:sp>
      <p:pic>
        <p:nvPicPr>
          <p:cNvPr id="3074" name="Picture 2" descr="http://www.biologycorner.com/resources/pedigree_practice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4876800" cy="496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1981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29100" y="1981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94230" y="367119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3638931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27530" y="5181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38400" y="360666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</a:t>
            </a:r>
            <a:r>
              <a:rPr lang="en-US" dirty="0" err="1" smtClean="0"/>
              <a:t>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33822" y="5791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</a:t>
            </a:r>
            <a:r>
              <a:rPr lang="en-US" dirty="0" err="1" smtClean="0"/>
              <a:t>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79562" y="5181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</a:t>
            </a:r>
            <a:r>
              <a:rPr lang="en-US" dirty="0" err="1" smtClean="0"/>
              <a:t>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5257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</a:t>
            </a:r>
            <a:r>
              <a:rPr lang="en-US" dirty="0" err="1" smtClean="0"/>
              <a:t>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43600" y="5257800"/>
            <a:ext cx="132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Hh</a:t>
            </a:r>
            <a:r>
              <a:rPr lang="en-US" dirty="0" smtClean="0"/>
              <a:t>  or HH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87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the chapter…lets celebrate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2" action="ppaction://hlinkfile"/>
              </a:rPr>
              <a:t>Nosing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hlinkClick r:id="rId3" action="ppaction://hlinkfile"/>
              </a:rPr>
              <a:t>pshhh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2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What he did…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229600" cy="762000"/>
          </a:xfrm>
        </p:spPr>
        <p:txBody>
          <a:bodyPr/>
          <a:lstStyle/>
          <a:p>
            <a:r>
              <a:rPr lang="en-US" dirty="0" smtClean="0"/>
              <a:t>The  pea plant</a:t>
            </a:r>
            <a:endParaRPr lang="en-US" dirty="0"/>
          </a:p>
        </p:txBody>
      </p:sp>
      <p:pic>
        <p:nvPicPr>
          <p:cNvPr id="3074" name="Picture 2" descr="http://www.biotechlearn.org.nz/var/biotechlearn/storage/images/themes/mendel_and_inheritance/images/cross_pollination_of_pea_plants/457240-1-eng-AU/cross_pollination_of_pea_plants_oversiz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5" r="17897" b="55190"/>
          <a:stretch/>
        </p:blipFill>
        <p:spPr bwMode="auto">
          <a:xfrm>
            <a:off x="457200" y="1447800"/>
            <a:ext cx="7998424" cy="403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12192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Normally…these stamen would fertilize the stigma….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76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What he did…</a:t>
            </a:r>
            <a:endParaRPr lang="en-US" dirty="0"/>
          </a:p>
        </p:txBody>
      </p:sp>
      <p:sp>
        <p:nvSpPr>
          <p:cNvPr id="4" name="Diagonal Stripe 3"/>
          <p:cNvSpPr/>
          <p:nvPr/>
        </p:nvSpPr>
        <p:spPr>
          <a:xfrm rot="1536880">
            <a:off x="780630" y="2001396"/>
            <a:ext cx="457200" cy="1600200"/>
          </a:xfrm>
          <a:prstGeom prst="diagStrip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339403" y="965915"/>
            <a:ext cx="1326524" cy="2179752"/>
          </a:xfrm>
          <a:custGeom>
            <a:avLst/>
            <a:gdLst>
              <a:gd name="connsiteX0" fmla="*/ 0 w 1326524"/>
              <a:gd name="connsiteY0" fmla="*/ 1133341 h 2179752"/>
              <a:gd name="connsiteX1" fmla="*/ 103031 w 1326524"/>
              <a:gd name="connsiteY1" fmla="*/ 1056068 h 2179752"/>
              <a:gd name="connsiteX2" fmla="*/ 115910 w 1326524"/>
              <a:gd name="connsiteY2" fmla="*/ 1017431 h 2179752"/>
              <a:gd name="connsiteX3" fmla="*/ 141667 w 1326524"/>
              <a:gd name="connsiteY3" fmla="*/ 978795 h 2179752"/>
              <a:gd name="connsiteX4" fmla="*/ 154546 w 1326524"/>
              <a:gd name="connsiteY4" fmla="*/ 940158 h 2179752"/>
              <a:gd name="connsiteX5" fmla="*/ 206062 w 1326524"/>
              <a:gd name="connsiteY5" fmla="*/ 862885 h 2179752"/>
              <a:gd name="connsiteX6" fmla="*/ 244698 w 1326524"/>
              <a:gd name="connsiteY6" fmla="*/ 772733 h 2179752"/>
              <a:gd name="connsiteX7" fmla="*/ 270456 w 1326524"/>
              <a:gd name="connsiteY7" fmla="*/ 682581 h 2179752"/>
              <a:gd name="connsiteX8" fmla="*/ 296214 w 1326524"/>
              <a:gd name="connsiteY8" fmla="*/ 579550 h 2179752"/>
              <a:gd name="connsiteX9" fmla="*/ 309093 w 1326524"/>
              <a:gd name="connsiteY9" fmla="*/ 528034 h 2179752"/>
              <a:gd name="connsiteX10" fmla="*/ 334851 w 1326524"/>
              <a:gd name="connsiteY10" fmla="*/ 347730 h 2179752"/>
              <a:gd name="connsiteX11" fmla="*/ 347729 w 1326524"/>
              <a:gd name="connsiteY11" fmla="*/ 257578 h 2179752"/>
              <a:gd name="connsiteX12" fmla="*/ 360608 w 1326524"/>
              <a:gd name="connsiteY12" fmla="*/ 193184 h 2179752"/>
              <a:gd name="connsiteX13" fmla="*/ 425003 w 1326524"/>
              <a:gd name="connsiteY13" fmla="*/ 77274 h 2179752"/>
              <a:gd name="connsiteX14" fmla="*/ 463639 w 1326524"/>
              <a:gd name="connsiteY14" fmla="*/ 38637 h 2179752"/>
              <a:gd name="connsiteX15" fmla="*/ 540912 w 1326524"/>
              <a:gd name="connsiteY15" fmla="*/ 12879 h 2179752"/>
              <a:gd name="connsiteX16" fmla="*/ 579549 w 1326524"/>
              <a:gd name="connsiteY16" fmla="*/ 0 h 2179752"/>
              <a:gd name="connsiteX17" fmla="*/ 862884 w 1326524"/>
              <a:gd name="connsiteY17" fmla="*/ 12879 h 2179752"/>
              <a:gd name="connsiteX18" fmla="*/ 901521 w 1326524"/>
              <a:gd name="connsiteY18" fmla="*/ 25758 h 2179752"/>
              <a:gd name="connsiteX19" fmla="*/ 991673 w 1326524"/>
              <a:gd name="connsiteY19" fmla="*/ 51516 h 2179752"/>
              <a:gd name="connsiteX20" fmla="*/ 1068946 w 1326524"/>
              <a:gd name="connsiteY20" fmla="*/ 103031 h 2179752"/>
              <a:gd name="connsiteX21" fmla="*/ 1120462 w 1326524"/>
              <a:gd name="connsiteY21" fmla="*/ 128789 h 2179752"/>
              <a:gd name="connsiteX22" fmla="*/ 1197735 w 1326524"/>
              <a:gd name="connsiteY22" fmla="*/ 154547 h 2179752"/>
              <a:gd name="connsiteX23" fmla="*/ 1236372 w 1326524"/>
              <a:gd name="connsiteY23" fmla="*/ 180305 h 2179752"/>
              <a:gd name="connsiteX24" fmla="*/ 1262129 w 1326524"/>
              <a:gd name="connsiteY24" fmla="*/ 218941 h 2179752"/>
              <a:gd name="connsiteX25" fmla="*/ 1287887 w 1326524"/>
              <a:gd name="connsiteY25" fmla="*/ 334851 h 2179752"/>
              <a:gd name="connsiteX26" fmla="*/ 1300766 w 1326524"/>
              <a:gd name="connsiteY26" fmla="*/ 373488 h 2179752"/>
              <a:gd name="connsiteX27" fmla="*/ 1326524 w 1326524"/>
              <a:gd name="connsiteY27" fmla="*/ 489398 h 2179752"/>
              <a:gd name="connsiteX28" fmla="*/ 1313645 w 1326524"/>
              <a:gd name="connsiteY28" fmla="*/ 888643 h 2179752"/>
              <a:gd name="connsiteX29" fmla="*/ 1300766 w 1326524"/>
              <a:gd name="connsiteY29" fmla="*/ 927279 h 2179752"/>
              <a:gd name="connsiteX30" fmla="*/ 1275008 w 1326524"/>
              <a:gd name="connsiteY30" fmla="*/ 965916 h 2179752"/>
              <a:gd name="connsiteX31" fmla="*/ 1262129 w 1326524"/>
              <a:gd name="connsiteY31" fmla="*/ 1004553 h 2179752"/>
              <a:gd name="connsiteX32" fmla="*/ 1223493 w 1326524"/>
              <a:gd name="connsiteY32" fmla="*/ 1043189 h 2179752"/>
              <a:gd name="connsiteX33" fmla="*/ 1159098 w 1326524"/>
              <a:gd name="connsiteY33" fmla="*/ 1107584 h 2179752"/>
              <a:gd name="connsiteX34" fmla="*/ 1107583 w 1326524"/>
              <a:gd name="connsiteY34" fmla="*/ 1171978 h 2179752"/>
              <a:gd name="connsiteX35" fmla="*/ 1094704 w 1326524"/>
              <a:gd name="connsiteY35" fmla="*/ 1223493 h 2179752"/>
              <a:gd name="connsiteX36" fmla="*/ 1120462 w 1326524"/>
              <a:gd name="connsiteY36" fmla="*/ 1365161 h 2179752"/>
              <a:gd name="connsiteX37" fmla="*/ 1159098 w 1326524"/>
              <a:gd name="connsiteY37" fmla="*/ 1403798 h 2179752"/>
              <a:gd name="connsiteX38" fmla="*/ 1197735 w 1326524"/>
              <a:gd name="connsiteY38" fmla="*/ 1519708 h 2179752"/>
              <a:gd name="connsiteX39" fmla="*/ 1210614 w 1326524"/>
              <a:gd name="connsiteY39" fmla="*/ 1558344 h 2179752"/>
              <a:gd name="connsiteX40" fmla="*/ 1223493 w 1326524"/>
              <a:gd name="connsiteY40" fmla="*/ 1596981 h 2179752"/>
              <a:gd name="connsiteX41" fmla="*/ 1210614 w 1326524"/>
              <a:gd name="connsiteY41" fmla="*/ 1983347 h 2179752"/>
              <a:gd name="connsiteX42" fmla="*/ 1197735 w 1326524"/>
              <a:gd name="connsiteY42" fmla="*/ 2021984 h 2179752"/>
              <a:gd name="connsiteX43" fmla="*/ 1133341 w 1326524"/>
              <a:gd name="connsiteY43" fmla="*/ 2073499 h 2179752"/>
              <a:gd name="connsiteX44" fmla="*/ 1056067 w 1326524"/>
              <a:gd name="connsiteY44" fmla="*/ 2125015 h 2179752"/>
              <a:gd name="connsiteX45" fmla="*/ 978794 w 1326524"/>
              <a:gd name="connsiteY45" fmla="*/ 2150772 h 2179752"/>
              <a:gd name="connsiteX46" fmla="*/ 940158 w 1326524"/>
              <a:gd name="connsiteY46" fmla="*/ 2176530 h 2179752"/>
              <a:gd name="connsiteX47" fmla="*/ 682580 w 1326524"/>
              <a:gd name="connsiteY47" fmla="*/ 2150772 h 2179752"/>
              <a:gd name="connsiteX48" fmla="*/ 579549 w 1326524"/>
              <a:gd name="connsiteY48" fmla="*/ 2125015 h 2179752"/>
              <a:gd name="connsiteX49" fmla="*/ 515155 w 1326524"/>
              <a:gd name="connsiteY49" fmla="*/ 2047741 h 2179752"/>
              <a:gd name="connsiteX50" fmla="*/ 425003 w 1326524"/>
              <a:gd name="connsiteY50" fmla="*/ 1944710 h 2179752"/>
              <a:gd name="connsiteX51" fmla="*/ 373487 w 1326524"/>
              <a:gd name="connsiteY51" fmla="*/ 1828800 h 2179752"/>
              <a:gd name="connsiteX52" fmla="*/ 347729 w 1326524"/>
              <a:gd name="connsiteY52" fmla="*/ 1738648 h 2179752"/>
              <a:gd name="connsiteX53" fmla="*/ 309093 w 1326524"/>
              <a:gd name="connsiteY53" fmla="*/ 1609860 h 2179752"/>
              <a:gd name="connsiteX54" fmla="*/ 296214 w 1326524"/>
              <a:gd name="connsiteY54" fmla="*/ 1571223 h 2179752"/>
              <a:gd name="connsiteX55" fmla="*/ 244698 w 1326524"/>
              <a:gd name="connsiteY55" fmla="*/ 1493950 h 2179752"/>
              <a:gd name="connsiteX56" fmla="*/ 218941 w 1326524"/>
              <a:gd name="connsiteY56" fmla="*/ 1455313 h 2179752"/>
              <a:gd name="connsiteX57" fmla="*/ 103031 w 1326524"/>
              <a:gd name="connsiteY57" fmla="*/ 1365161 h 2179752"/>
              <a:gd name="connsiteX58" fmla="*/ 64394 w 1326524"/>
              <a:gd name="connsiteY58" fmla="*/ 1339403 h 21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326524" h="2179752">
                <a:moveTo>
                  <a:pt x="0" y="1133341"/>
                </a:moveTo>
                <a:cubicBezTo>
                  <a:pt x="36998" y="1111143"/>
                  <a:pt x="77992" y="1093626"/>
                  <a:pt x="103031" y="1056068"/>
                </a:cubicBezTo>
                <a:cubicBezTo>
                  <a:pt x="110561" y="1044772"/>
                  <a:pt x="109839" y="1029573"/>
                  <a:pt x="115910" y="1017431"/>
                </a:cubicBezTo>
                <a:cubicBezTo>
                  <a:pt x="122832" y="1003587"/>
                  <a:pt x="134745" y="992639"/>
                  <a:pt x="141667" y="978795"/>
                </a:cubicBezTo>
                <a:cubicBezTo>
                  <a:pt x="147738" y="966653"/>
                  <a:pt x="147953" y="952025"/>
                  <a:pt x="154546" y="940158"/>
                </a:cubicBezTo>
                <a:cubicBezTo>
                  <a:pt x="169580" y="913097"/>
                  <a:pt x="196273" y="892253"/>
                  <a:pt x="206062" y="862885"/>
                </a:cubicBezTo>
                <a:cubicBezTo>
                  <a:pt x="236266" y="772274"/>
                  <a:pt x="196955" y="884135"/>
                  <a:pt x="244698" y="772733"/>
                </a:cubicBezTo>
                <a:cubicBezTo>
                  <a:pt x="257932" y="741853"/>
                  <a:pt x="261119" y="715259"/>
                  <a:pt x="270456" y="682581"/>
                </a:cubicBezTo>
                <a:cubicBezTo>
                  <a:pt x="304976" y="561763"/>
                  <a:pt x="256940" y="756283"/>
                  <a:pt x="296214" y="579550"/>
                </a:cubicBezTo>
                <a:cubicBezTo>
                  <a:pt x="300054" y="562271"/>
                  <a:pt x="306183" y="545494"/>
                  <a:pt x="309093" y="528034"/>
                </a:cubicBezTo>
                <a:cubicBezTo>
                  <a:pt x="319074" y="468149"/>
                  <a:pt x="326265" y="407831"/>
                  <a:pt x="334851" y="347730"/>
                </a:cubicBezTo>
                <a:cubicBezTo>
                  <a:pt x="339144" y="317679"/>
                  <a:pt x="341776" y="287344"/>
                  <a:pt x="347729" y="257578"/>
                </a:cubicBezTo>
                <a:cubicBezTo>
                  <a:pt x="352022" y="236113"/>
                  <a:pt x="355299" y="214420"/>
                  <a:pt x="360608" y="193184"/>
                </a:cubicBezTo>
                <a:cubicBezTo>
                  <a:pt x="371405" y="149996"/>
                  <a:pt x="393027" y="109251"/>
                  <a:pt x="425003" y="77274"/>
                </a:cubicBezTo>
                <a:cubicBezTo>
                  <a:pt x="437882" y="64395"/>
                  <a:pt x="447718" y="47482"/>
                  <a:pt x="463639" y="38637"/>
                </a:cubicBezTo>
                <a:cubicBezTo>
                  <a:pt x="487373" y="25451"/>
                  <a:pt x="515154" y="21465"/>
                  <a:pt x="540912" y="12879"/>
                </a:cubicBezTo>
                <a:lnTo>
                  <a:pt x="579549" y="0"/>
                </a:lnTo>
                <a:cubicBezTo>
                  <a:pt x="673994" y="4293"/>
                  <a:pt x="768643" y="5340"/>
                  <a:pt x="862884" y="12879"/>
                </a:cubicBezTo>
                <a:cubicBezTo>
                  <a:pt x="876416" y="13962"/>
                  <a:pt x="888468" y="22028"/>
                  <a:pt x="901521" y="25758"/>
                </a:cubicBezTo>
                <a:cubicBezTo>
                  <a:pt x="915251" y="29681"/>
                  <a:pt x="975326" y="42434"/>
                  <a:pt x="991673" y="51516"/>
                </a:cubicBezTo>
                <a:cubicBezTo>
                  <a:pt x="1018734" y="66550"/>
                  <a:pt x="1041257" y="89187"/>
                  <a:pt x="1068946" y="103031"/>
                </a:cubicBezTo>
                <a:cubicBezTo>
                  <a:pt x="1086118" y="111617"/>
                  <a:pt x="1102636" y="121659"/>
                  <a:pt x="1120462" y="128789"/>
                </a:cubicBezTo>
                <a:cubicBezTo>
                  <a:pt x="1145671" y="138873"/>
                  <a:pt x="1175144" y="139486"/>
                  <a:pt x="1197735" y="154547"/>
                </a:cubicBezTo>
                <a:lnTo>
                  <a:pt x="1236372" y="180305"/>
                </a:lnTo>
                <a:cubicBezTo>
                  <a:pt x="1244958" y="193184"/>
                  <a:pt x="1256032" y="204714"/>
                  <a:pt x="1262129" y="218941"/>
                </a:cubicBezTo>
                <a:cubicBezTo>
                  <a:pt x="1270061" y="237450"/>
                  <a:pt x="1284220" y="320181"/>
                  <a:pt x="1287887" y="334851"/>
                </a:cubicBezTo>
                <a:cubicBezTo>
                  <a:pt x="1291180" y="348021"/>
                  <a:pt x="1297821" y="360236"/>
                  <a:pt x="1300766" y="373488"/>
                </a:cubicBezTo>
                <a:cubicBezTo>
                  <a:pt x="1330988" y="509484"/>
                  <a:pt x="1297531" y="402420"/>
                  <a:pt x="1326524" y="489398"/>
                </a:cubicBezTo>
                <a:cubicBezTo>
                  <a:pt x="1322231" y="622480"/>
                  <a:pt x="1321464" y="755722"/>
                  <a:pt x="1313645" y="888643"/>
                </a:cubicBezTo>
                <a:cubicBezTo>
                  <a:pt x="1312848" y="902195"/>
                  <a:pt x="1306837" y="915137"/>
                  <a:pt x="1300766" y="927279"/>
                </a:cubicBezTo>
                <a:cubicBezTo>
                  <a:pt x="1293844" y="941123"/>
                  <a:pt x="1281930" y="952071"/>
                  <a:pt x="1275008" y="965916"/>
                </a:cubicBezTo>
                <a:cubicBezTo>
                  <a:pt x="1268937" y="978058"/>
                  <a:pt x="1269659" y="993257"/>
                  <a:pt x="1262129" y="1004553"/>
                </a:cubicBezTo>
                <a:cubicBezTo>
                  <a:pt x="1252026" y="1019707"/>
                  <a:pt x="1235153" y="1029197"/>
                  <a:pt x="1223493" y="1043189"/>
                </a:cubicBezTo>
                <a:cubicBezTo>
                  <a:pt x="1169831" y="1107584"/>
                  <a:pt x="1229932" y="1060361"/>
                  <a:pt x="1159098" y="1107584"/>
                </a:cubicBezTo>
                <a:cubicBezTo>
                  <a:pt x="1117000" y="1233885"/>
                  <a:pt x="1185252" y="1055477"/>
                  <a:pt x="1107583" y="1171978"/>
                </a:cubicBezTo>
                <a:cubicBezTo>
                  <a:pt x="1097765" y="1186705"/>
                  <a:pt x="1098997" y="1206321"/>
                  <a:pt x="1094704" y="1223493"/>
                </a:cubicBezTo>
                <a:cubicBezTo>
                  <a:pt x="1095250" y="1227863"/>
                  <a:pt x="1102136" y="1337671"/>
                  <a:pt x="1120462" y="1365161"/>
                </a:cubicBezTo>
                <a:cubicBezTo>
                  <a:pt x="1130565" y="1380316"/>
                  <a:pt x="1146219" y="1390919"/>
                  <a:pt x="1159098" y="1403798"/>
                </a:cubicBezTo>
                <a:lnTo>
                  <a:pt x="1197735" y="1519708"/>
                </a:lnTo>
                <a:lnTo>
                  <a:pt x="1210614" y="1558344"/>
                </a:lnTo>
                <a:lnTo>
                  <a:pt x="1223493" y="1596981"/>
                </a:lnTo>
                <a:cubicBezTo>
                  <a:pt x="1219200" y="1725770"/>
                  <a:pt x="1218409" y="1854723"/>
                  <a:pt x="1210614" y="1983347"/>
                </a:cubicBezTo>
                <a:cubicBezTo>
                  <a:pt x="1209793" y="1996898"/>
                  <a:pt x="1203806" y="2009842"/>
                  <a:pt x="1197735" y="2021984"/>
                </a:cubicBezTo>
                <a:cubicBezTo>
                  <a:pt x="1166617" y="2084219"/>
                  <a:pt x="1184757" y="2044934"/>
                  <a:pt x="1133341" y="2073499"/>
                </a:cubicBezTo>
                <a:cubicBezTo>
                  <a:pt x="1106280" y="2088533"/>
                  <a:pt x="1085436" y="2115226"/>
                  <a:pt x="1056067" y="2125015"/>
                </a:cubicBezTo>
                <a:lnTo>
                  <a:pt x="978794" y="2150772"/>
                </a:lnTo>
                <a:cubicBezTo>
                  <a:pt x="965915" y="2159358"/>
                  <a:pt x="955615" y="2175716"/>
                  <a:pt x="940158" y="2176530"/>
                </a:cubicBezTo>
                <a:cubicBezTo>
                  <a:pt x="763671" y="2185819"/>
                  <a:pt x="788712" y="2174357"/>
                  <a:pt x="682580" y="2150772"/>
                </a:cubicBezTo>
                <a:cubicBezTo>
                  <a:pt x="589330" y="2130050"/>
                  <a:pt x="648593" y="2148028"/>
                  <a:pt x="579549" y="2125015"/>
                </a:cubicBezTo>
                <a:cubicBezTo>
                  <a:pt x="487510" y="1986957"/>
                  <a:pt x="630839" y="2196479"/>
                  <a:pt x="515155" y="2047741"/>
                </a:cubicBezTo>
                <a:cubicBezTo>
                  <a:pt x="434250" y="1943720"/>
                  <a:pt x="499798" y="1994575"/>
                  <a:pt x="425003" y="1944710"/>
                </a:cubicBezTo>
                <a:cubicBezTo>
                  <a:pt x="394350" y="1852753"/>
                  <a:pt x="414306" y="1890028"/>
                  <a:pt x="373487" y="1828800"/>
                </a:cubicBezTo>
                <a:cubicBezTo>
                  <a:pt x="333213" y="1667705"/>
                  <a:pt x="384692" y="1868021"/>
                  <a:pt x="347729" y="1738648"/>
                </a:cubicBezTo>
                <a:cubicBezTo>
                  <a:pt x="308803" y="1602402"/>
                  <a:pt x="370305" y="1793494"/>
                  <a:pt x="309093" y="1609860"/>
                </a:cubicBezTo>
                <a:cubicBezTo>
                  <a:pt x="304800" y="1596981"/>
                  <a:pt x="303744" y="1582519"/>
                  <a:pt x="296214" y="1571223"/>
                </a:cubicBezTo>
                <a:lnTo>
                  <a:pt x="244698" y="1493950"/>
                </a:lnTo>
                <a:cubicBezTo>
                  <a:pt x="236112" y="1481071"/>
                  <a:pt x="229886" y="1466258"/>
                  <a:pt x="218941" y="1455313"/>
                </a:cubicBezTo>
                <a:cubicBezTo>
                  <a:pt x="158414" y="1394788"/>
                  <a:pt x="195458" y="1426779"/>
                  <a:pt x="103031" y="1365161"/>
                </a:cubicBezTo>
                <a:lnTo>
                  <a:pt x="64394" y="1339403"/>
                </a:lnTo>
              </a:path>
            </a:pathLst>
          </a:cu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378039" y="1970468"/>
            <a:ext cx="595751" cy="373487"/>
          </a:xfrm>
          <a:custGeom>
            <a:avLst/>
            <a:gdLst>
              <a:gd name="connsiteX0" fmla="*/ 0 w 595751"/>
              <a:gd name="connsiteY0" fmla="*/ 231819 h 373487"/>
              <a:gd name="connsiteX1" fmla="*/ 115910 w 595751"/>
              <a:gd name="connsiteY1" fmla="*/ 206062 h 373487"/>
              <a:gd name="connsiteX2" fmla="*/ 193184 w 595751"/>
              <a:gd name="connsiteY2" fmla="*/ 141667 h 373487"/>
              <a:gd name="connsiteX3" fmla="*/ 231820 w 595751"/>
              <a:gd name="connsiteY3" fmla="*/ 115909 h 373487"/>
              <a:gd name="connsiteX4" fmla="*/ 296215 w 595751"/>
              <a:gd name="connsiteY4" fmla="*/ 64394 h 373487"/>
              <a:gd name="connsiteX5" fmla="*/ 412124 w 595751"/>
              <a:gd name="connsiteY5" fmla="*/ 0 h 373487"/>
              <a:gd name="connsiteX6" fmla="*/ 592429 w 595751"/>
              <a:gd name="connsiteY6" fmla="*/ 12878 h 373487"/>
              <a:gd name="connsiteX7" fmla="*/ 553792 w 595751"/>
              <a:gd name="connsiteY7" fmla="*/ 38636 h 373487"/>
              <a:gd name="connsiteX8" fmla="*/ 437882 w 595751"/>
              <a:gd name="connsiteY8" fmla="*/ 77273 h 373487"/>
              <a:gd name="connsiteX9" fmla="*/ 399246 w 595751"/>
              <a:gd name="connsiteY9" fmla="*/ 90152 h 373487"/>
              <a:gd name="connsiteX10" fmla="*/ 309093 w 595751"/>
              <a:gd name="connsiteY10" fmla="*/ 206062 h 373487"/>
              <a:gd name="connsiteX11" fmla="*/ 206062 w 595751"/>
              <a:gd name="connsiteY11" fmla="*/ 296214 h 373487"/>
              <a:gd name="connsiteX12" fmla="*/ 115910 w 595751"/>
              <a:gd name="connsiteY12" fmla="*/ 321971 h 373487"/>
              <a:gd name="connsiteX13" fmla="*/ 38637 w 595751"/>
              <a:gd name="connsiteY13" fmla="*/ 347729 h 373487"/>
              <a:gd name="connsiteX14" fmla="*/ 0 w 595751"/>
              <a:gd name="connsiteY14" fmla="*/ 373487 h 373487"/>
              <a:gd name="connsiteX15" fmla="*/ 0 w 595751"/>
              <a:gd name="connsiteY15" fmla="*/ 231819 h 37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95751" h="373487">
                <a:moveTo>
                  <a:pt x="0" y="231819"/>
                </a:moveTo>
                <a:cubicBezTo>
                  <a:pt x="29672" y="226874"/>
                  <a:pt x="84208" y="221913"/>
                  <a:pt x="115910" y="206062"/>
                </a:cubicBezTo>
                <a:cubicBezTo>
                  <a:pt x="163872" y="182081"/>
                  <a:pt x="150462" y="177269"/>
                  <a:pt x="193184" y="141667"/>
                </a:cubicBezTo>
                <a:cubicBezTo>
                  <a:pt x="205075" y="131758"/>
                  <a:pt x="218941" y="124495"/>
                  <a:pt x="231820" y="115909"/>
                </a:cubicBezTo>
                <a:cubicBezTo>
                  <a:pt x="279414" y="44520"/>
                  <a:pt x="230347" y="100988"/>
                  <a:pt x="296215" y="64394"/>
                </a:cubicBezTo>
                <a:cubicBezTo>
                  <a:pt x="429064" y="-9412"/>
                  <a:pt x="324701" y="29139"/>
                  <a:pt x="412124" y="0"/>
                </a:cubicBezTo>
                <a:cubicBezTo>
                  <a:pt x="472226" y="4293"/>
                  <a:pt x="534297" y="-2976"/>
                  <a:pt x="592429" y="12878"/>
                </a:cubicBezTo>
                <a:cubicBezTo>
                  <a:pt x="607362" y="16951"/>
                  <a:pt x="567937" y="32349"/>
                  <a:pt x="553792" y="38636"/>
                </a:cubicBezTo>
                <a:cubicBezTo>
                  <a:pt x="553787" y="38638"/>
                  <a:pt x="457203" y="70833"/>
                  <a:pt x="437882" y="77273"/>
                </a:cubicBezTo>
                <a:lnTo>
                  <a:pt x="399246" y="90152"/>
                </a:lnTo>
                <a:cubicBezTo>
                  <a:pt x="269037" y="285463"/>
                  <a:pt x="409975" y="85004"/>
                  <a:pt x="309093" y="206062"/>
                </a:cubicBezTo>
                <a:cubicBezTo>
                  <a:pt x="268639" y="254606"/>
                  <a:pt x="291264" y="267813"/>
                  <a:pt x="206062" y="296214"/>
                </a:cubicBezTo>
                <a:cubicBezTo>
                  <a:pt x="76228" y="339493"/>
                  <a:pt x="277611" y="273461"/>
                  <a:pt x="115910" y="321971"/>
                </a:cubicBezTo>
                <a:cubicBezTo>
                  <a:pt x="89904" y="329773"/>
                  <a:pt x="61228" y="332668"/>
                  <a:pt x="38637" y="347729"/>
                </a:cubicBezTo>
                <a:lnTo>
                  <a:pt x="0" y="373487"/>
                </a:lnTo>
                <a:lnTo>
                  <a:pt x="0" y="231819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421254" y="2157211"/>
            <a:ext cx="552536" cy="15884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893885" y="2033788"/>
            <a:ext cx="159810" cy="1867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5" idx="57"/>
          </p:cNvCxnSpPr>
          <p:nvPr/>
        </p:nvCxnSpPr>
        <p:spPr>
          <a:xfrm flipV="1">
            <a:off x="1442434" y="2309611"/>
            <a:ext cx="683756" cy="2146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046285" y="2186188"/>
            <a:ext cx="159810" cy="1867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501159" y="2220532"/>
            <a:ext cx="552536" cy="15884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973790" y="2097109"/>
            <a:ext cx="159810" cy="1867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C:\Users\owner\AppData\Local\Microsoft\Windows\Temporary Internet Files\Content.IE5\RIZDD9A6\MC900432660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9161">
            <a:off x="-2117579" y="-2211364"/>
            <a:ext cx="2285714" cy="22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Diagonal Stripe 21"/>
          <p:cNvSpPr/>
          <p:nvPr/>
        </p:nvSpPr>
        <p:spPr>
          <a:xfrm rot="20063120" flipH="1">
            <a:off x="7867230" y="2146638"/>
            <a:ext cx="457200" cy="1600200"/>
          </a:xfrm>
          <a:prstGeom prst="diagStrip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 flipH="1">
            <a:off x="6400800" y="1067335"/>
            <a:ext cx="1326524" cy="2179752"/>
          </a:xfrm>
          <a:custGeom>
            <a:avLst/>
            <a:gdLst>
              <a:gd name="connsiteX0" fmla="*/ 0 w 1326524"/>
              <a:gd name="connsiteY0" fmla="*/ 1133341 h 2179752"/>
              <a:gd name="connsiteX1" fmla="*/ 103031 w 1326524"/>
              <a:gd name="connsiteY1" fmla="*/ 1056068 h 2179752"/>
              <a:gd name="connsiteX2" fmla="*/ 115910 w 1326524"/>
              <a:gd name="connsiteY2" fmla="*/ 1017431 h 2179752"/>
              <a:gd name="connsiteX3" fmla="*/ 141667 w 1326524"/>
              <a:gd name="connsiteY3" fmla="*/ 978795 h 2179752"/>
              <a:gd name="connsiteX4" fmla="*/ 154546 w 1326524"/>
              <a:gd name="connsiteY4" fmla="*/ 940158 h 2179752"/>
              <a:gd name="connsiteX5" fmla="*/ 206062 w 1326524"/>
              <a:gd name="connsiteY5" fmla="*/ 862885 h 2179752"/>
              <a:gd name="connsiteX6" fmla="*/ 244698 w 1326524"/>
              <a:gd name="connsiteY6" fmla="*/ 772733 h 2179752"/>
              <a:gd name="connsiteX7" fmla="*/ 270456 w 1326524"/>
              <a:gd name="connsiteY7" fmla="*/ 682581 h 2179752"/>
              <a:gd name="connsiteX8" fmla="*/ 296214 w 1326524"/>
              <a:gd name="connsiteY8" fmla="*/ 579550 h 2179752"/>
              <a:gd name="connsiteX9" fmla="*/ 309093 w 1326524"/>
              <a:gd name="connsiteY9" fmla="*/ 528034 h 2179752"/>
              <a:gd name="connsiteX10" fmla="*/ 334851 w 1326524"/>
              <a:gd name="connsiteY10" fmla="*/ 347730 h 2179752"/>
              <a:gd name="connsiteX11" fmla="*/ 347729 w 1326524"/>
              <a:gd name="connsiteY11" fmla="*/ 257578 h 2179752"/>
              <a:gd name="connsiteX12" fmla="*/ 360608 w 1326524"/>
              <a:gd name="connsiteY12" fmla="*/ 193184 h 2179752"/>
              <a:gd name="connsiteX13" fmla="*/ 425003 w 1326524"/>
              <a:gd name="connsiteY13" fmla="*/ 77274 h 2179752"/>
              <a:gd name="connsiteX14" fmla="*/ 463639 w 1326524"/>
              <a:gd name="connsiteY14" fmla="*/ 38637 h 2179752"/>
              <a:gd name="connsiteX15" fmla="*/ 540912 w 1326524"/>
              <a:gd name="connsiteY15" fmla="*/ 12879 h 2179752"/>
              <a:gd name="connsiteX16" fmla="*/ 579549 w 1326524"/>
              <a:gd name="connsiteY16" fmla="*/ 0 h 2179752"/>
              <a:gd name="connsiteX17" fmla="*/ 862884 w 1326524"/>
              <a:gd name="connsiteY17" fmla="*/ 12879 h 2179752"/>
              <a:gd name="connsiteX18" fmla="*/ 901521 w 1326524"/>
              <a:gd name="connsiteY18" fmla="*/ 25758 h 2179752"/>
              <a:gd name="connsiteX19" fmla="*/ 991673 w 1326524"/>
              <a:gd name="connsiteY19" fmla="*/ 51516 h 2179752"/>
              <a:gd name="connsiteX20" fmla="*/ 1068946 w 1326524"/>
              <a:gd name="connsiteY20" fmla="*/ 103031 h 2179752"/>
              <a:gd name="connsiteX21" fmla="*/ 1120462 w 1326524"/>
              <a:gd name="connsiteY21" fmla="*/ 128789 h 2179752"/>
              <a:gd name="connsiteX22" fmla="*/ 1197735 w 1326524"/>
              <a:gd name="connsiteY22" fmla="*/ 154547 h 2179752"/>
              <a:gd name="connsiteX23" fmla="*/ 1236372 w 1326524"/>
              <a:gd name="connsiteY23" fmla="*/ 180305 h 2179752"/>
              <a:gd name="connsiteX24" fmla="*/ 1262129 w 1326524"/>
              <a:gd name="connsiteY24" fmla="*/ 218941 h 2179752"/>
              <a:gd name="connsiteX25" fmla="*/ 1287887 w 1326524"/>
              <a:gd name="connsiteY25" fmla="*/ 334851 h 2179752"/>
              <a:gd name="connsiteX26" fmla="*/ 1300766 w 1326524"/>
              <a:gd name="connsiteY26" fmla="*/ 373488 h 2179752"/>
              <a:gd name="connsiteX27" fmla="*/ 1326524 w 1326524"/>
              <a:gd name="connsiteY27" fmla="*/ 489398 h 2179752"/>
              <a:gd name="connsiteX28" fmla="*/ 1313645 w 1326524"/>
              <a:gd name="connsiteY28" fmla="*/ 888643 h 2179752"/>
              <a:gd name="connsiteX29" fmla="*/ 1300766 w 1326524"/>
              <a:gd name="connsiteY29" fmla="*/ 927279 h 2179752"/>
              <a:gd name="connsiteX30" fmla="*/ 1275008 w 1326524"/>
              <a:gd name="connsiteY30" fmla="*/ 965916 h 2179752"/>
              <a:gd name="connsiteX31" fmla="*/ 1262129 w 1326524"/>
              <a:gd name="connsiteY31" fmla="*/ 1004553 h 2179752"/>
              <a:gd name="connsiteX32" fmla="*/ 1223493 w 1326524"/>
              <a:gd name="connsiteY32" fmla="*/ 1043189 h 2179752"/>
              <a:gd name="connsiteX33" fmla="*/ 1159098 w 1326524"/>
              <a:gd name="connsiteY33" fmla="*/ 1107584 h 2179752"/>
              <a:gd name="connsiteX34" fmla="*/ 1107583 w 1326524"/>
              <a:gd name="connsiteY34" fmla="*/ 1171978 h 2179752"/>
              <a:gd name="connsiteX35" fmla="*/ 1094704 w 1326524"/>
              <a:gd name="connsiteY35" fmla="*/ 1223493 h 2179752"/>
              <a:gd name="connsiteX36" fmla="*/ 1120462 w 1326524"/>
              <a:gd name="connsiteY36" fmla="*/ 1365161 h 2179752"/>
              <a:gd name="connsiteX37" fmla="*/ 1159098 w 1326524"/>
              <a:gd name="connsiteY37" fmla="*/ 1403798 h 2179752"/>
              <a:gd name="connsiteX38" fmla="*/ 1197735 w 1326524"/>
              <a:gd name="connsiteY38" fmla="*/ 1519708 h 2179752"/>
              <a:gd name="connsiteX39" fmla="*/ 1210614 w 1326524"/>
              <a:gd name="connsiteY39" fmla="*/ 1558344 h 2179752"/>
              <a:gd name="connsiteX40" fmla="*/ 1223493 w 1326524"/>
              <a:gd name="connsiteY40" fmla="*/ 1596981 h 2179752"/>
              <a:gd name="connsiteX41" fmla="*/ 1210614 w 1326524"/>
              <a:gd name="connsiteY41" fmla="*/ 1983347 h 2179752"/>
              <a:gd name="connsiteX42" fmla="*/ 1197735 w 1326524"/>
              <a:gd name="connsiteY42" fmla="*/ 2021984 h 2179752"/>
              <a:gd name="connsiteX43" fmla="*/ 1133341 w 1326524"/>
              <a:gd name="connsiteY43" fmla="*/ 2073499 h 2179752"/>
              <a:gd name="connsiteX44" fmla="*/ 1056067 w 1326524"/>
              <a:gd name="connsiteY44" fmla="*/ 2125015 h 2179752"/>
              <a:gd name="connsiteX45" fmla="*/ 978794 w 1326524"/>
              <a:gd name="connsiteY45" fmla="*/ 2150772 h 2179752"/>
              <a:gd name="connsiteX46" fmla="*/ 940158 w 1326524"/>
              <a:gd name="connsiteY46" fmla="*/ 2176530 h 2179752"/>
              <a:gd name="connsiteX47" fmla="*/ 682580 w 1326524"/>
              <a:gd name="connsiteY47" fmla="*/ 2150772 h 2179752"/>
              <a:gd name="connsiteX48" fmla="*/ 579549 w 1326524"/>
              <a:gd name="connsiteY48" fmla="*/ 2125015 h 2179752"/>
              <a:gd name="connsiteX49" fmla="*/ 515155 w 1326524"/>
              <a:gd name="connsiteY49" fmla="*/ 2047741 h 2179752"/>
              <a:gd name="connsiteX50" fmla="*/ 425003 w 1326524"/>
              <a:gd name="connsiteY50" fmla="*/ 1944710 h 2179752"/>
              <a:gd name="connsiteX51" fmla="*/ 373487 w 1326524"/>
              <a:gd name="connsiteY51" fmla="*/ 1828800 h 2179752"/>
              <a:gd name="connsiteX52" fmla="*/ 347729 w 1326524"/>
              <a:gd name="connsiteY52" fmla="*/ 1738648 h 2179752"/>
              <a:gd name="connsiteX53" fmla="*/ 309093 w 1326524"/>
              <a:gd name="connsiteY53" fmla="*/ 1609860 h 2179752"/>
              <a:gd name="connsiteX54" fmla="*/ 296214 w 1326524"/>
              <a:gd name="connsiteY54" fmla="*/ 1571223 h 2179752"/>
              <a:gd name="connsiteX55" fmla="*/ 244698 w 1326524"/>
              <a:gd name="connsiteY55" fmla="*/ 1493950 h 2179752"/>
              <a:gd name="connsiteX56" fmla="*/ 218941 w 1326524"/>
              <a:gd name="connsiteY56" fmla="*/ 1455313 h 2179752"/>
              <a:gd name="connsiteX57" fmla="*/ 103031 w 1326524"/>
              <a:gd name="connsiteY57" fmla="*/ 1365161 h 2179752"/>
              <a:gd name="connsiteX58" fmla="*/ 64394 w 1326524"/>
              <a:gd name="connsiteY58" fmla="*/ 1339403 h 21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326524" h="2179752">
                <a:moveTo>
                  <a:pt x="0" y="1133341"/>
                </a:moveTo>
                <a:cubicBezTo>
                  <a:pt x="36998" y="1111143"/>
                  <a:pt x="77992" y="1093626"/>
                  <a:pt x="103031" y="1056068"/>
                </a:cubicBezTo>
                <a:cubicBezTo>
                  <a:pt x="110561" y="1044772"/>
                  <a:pt x="109839" y="1029573"/>
                  <a:pt x="115910" y="1017431"/>
                </a:cubicBezTo>
                <a:cubicBezTo>
                  <a:pt x="122832" y="1003587"/>
                  <a:pt x="134745" y="992639"/>
                  <a:pt x="141667" y="978795"/>
                </a:cubicBezTo>
                <a:cubicBezTo>
                  <a:pt x="147738" y="966653"/>
                  <a:pt x="147953" y="952025"/>
                  <a:pt x="154546" y="940158"/>
                </a:cubicBezTo>
                <a:cubicBezTo>
                  <a:pt x="169580" y="913097"/>
                  <a:pt x="196273" y="892253"/>
                  <a:pt x="206062" y="862885"/>
                </a:cubicBezTo>
                <a:cubicBezTo>
                  <a:pt x="236266" y="772274"/>
                  <a:pt x="196955" y="884135"/>
                  <a:pt x="244698" y="772733"/>
                </a:cubicBezTo>
                <a:cubicBezTo>
                  <a:pt x="257932" y="741853"/>
                  <a:pt x="261119" y="715259"/>
                  <a:pt x="270456" y="682581"/>
                </a:cubicBezTo>
                <a:cubicBezTo>
                  <a:pt x="304976" y="561763"/>
                  <a:pt x="256940" y="756283"/>
                  <a:pt x="296214" y="579550"/>
                </a:cubicBezTo>
                <a:cubicBezTo>
                  <a:pt x="300054" y="562271"/>
                  <a:pt x="306183" y="545494"/>
                  <a:pt x="309093" y="528034"/>
                </a:cubicBezTo>
                <a:cubicBezTo>
                  <a:pt x="319074" y="468149"/>
                  <a:pt x="326265" y="407831"/>
                  <a:pt x="334851" y="347730"/>
                </a:cubicBezTo>
                <a:cubicBezTo>
                  <a:pt x="339144" y="317679"/>
                  <a:pt x="341776" y="287344"/>
                  <a:pt x="347729" y="257578"/>
                </a:cubicBezTo>
                <a:cubicBezTo>
                  <a:pt x="352022" y="236113"/>
                  <a:pt x="355299" y="214420"/>
                  <a:pt x="360608" y="193184"/>
                </a:cubicBezTo>
                <a:cubicBezTo>
                  <a:pt x="371405" y="149996"/>
                  <a:pt x="393027" y="109251"/>
                  <a:pt x="425003" y="77274"/>
                </a:cubicBezTo>
                <a:cubicBezTo>
                  <a:pt x="437882" y="64395"/>
                  <a:pt x="447718" y="47482"/>
                  <a:pt x="463639" y="38637"/>
                </a:cubicBezTo>
                <a:cubicBezTo>
                  <a:pt x="487373" y="25451"/>
                  <a:pt x="515154" y="21465"/>
                  <a:pt x="540912" y="12879"/>
                </a:cubicBezTo>
                <a:lnTo>
                  <a:pt x="579549" y="0"/>
                </a:lnTo>
                <a:cubicBezTo>
                  <a:pt x="673994" y="4293"/>
                  <a:pt x="768643" y="5340"/>
                  <a:pt x="862884" y="12879"/>
                </a:cubicBezTo>
                <a:cubicBezTo>
                  <a:pt x="876416" y="13962"/>
                  <a:pt x="888468" y="22028"/>
                  <a:pt x="901521" y="25758"/>
                </a:cubicBezTo>
                <a:cubicBezTo>
                  <a:pt x="915251" y="29681"/>
                  <a:pt x="975326" y="42434"/>
                  <a:pt x="991673" y="51516"/>
                </a:cubicBezTo>
                <a:cubicBezTo>
                  <a:pt x="1018734" y="66550"/>
                  <a:pt x="1041257" y="89187"/>
                  <a:pt x="1068946" y="103031"/>
                </a:cubicBezTo>
                <a:cubicBezTo>
                  <a:pt x="1086118" y="111617"/>
                  <a:pt x="1102636" y="121659"/>
                  <a:pt x="1120462" y="128789"/>
                </a:cubicBezTo>
                <a:cubicBezTo>
                  <a:pt x="1145671" y="138873"/>
                  <a:pt x="1175144" y="139486"/>
                  <a:pt x="1197735" y="154547"/>
                </a:cubicBezTo>
                <a:lnTo>
                  <a:pt x="1236372" y="180305"/>
                </a:lnTo>
                <a:cubicBezTo>
                  <a:pt x="1244958" y="193184"/>
                  <a:pt x="1256032" y="204714"/>
                  <a:pt x="1262129" y="218941"/>
                </a:cubicBezTo>
                <a:cubicBezTo>
                  <a:pt x="1270061" y="237450"/>
                  <a:pt x="1284220" y="320181"/>
                  <a:pt x="1287887" y="334851"/>
                </a:cubicBezTo>
                <a:cubicBezTo>
                  <a:pt x="1291180" y="348021"/>
                  <a:pt x="1297821" y="360236"/>
                  <a:pt x="1300766" y="373488"/>
                </a:cubicBezTo>
                <a:cubicBezTo>
                  <a:pt x="1330988" y="509484"/>
                  <a:pt x="1297531" y="402420"/>
                  <a:pt x="1326524" y="489398"/>
                </a:cubicBezTo>
                <a:cubicBezTo>
                  <a:pt x="1322231" y="622480"/>
                  <a:pt x="1321464" y="755722"/>
                  <a:pt x="1313645" y="888643"/>
                </a:cubicBezTo>
                <a:cubicBezTo>
                  <a:pt x="1312848" y="902195"/>
                  <a:pt x="1306837" y="915137"/>
                  <a:pt x="1300766" y="927279"/>
                </a:cubicBezTo>
                <a:cubicBezTo>
                  <a:pt x="1293844" y="941123"/>
                  <a:pt x="1281930" y="952071"/>
                  <a:pt x="1275008" y="965916"/>
                </a:cubicBezTo>
                <a:cubicBezTo>
                  <a:pt x="1268937" y="978058"/>
                  <a:pt x="1269659" y="993257"/>
                  <a:pt x="1262129" y="1004553"/>
                </a:cubicBezTo>
                <a:cubicBezTo>
                  <a:pt x="1252026" y="1019707"/>
                  <a:pt x="1235153" y="1029197"/>
                  <a:pt x="1223493" y="1043189"/>
                </a:cubicBezTo>
                <a:cubicBezTo>
                  <a:pt x="1169831" y="1107584"/>
                  <a:pt x="1229932" y="1060361"/>
                  <a:pt x="1159098" y="1107584"/>
                </a:cubicBezTo>
                <a:cubicBezTo>
                  <a:pt x="1117000" y="1233885"/>
                  <a:pt x="1185252" y="1055477"/>
                  <a:pt x="1107583" y="1171978"/>
                </a:cubicBezTo>
                <a:cubicBezTo>
                  <a:pt x="1097765" y="1186705"/>
                  <a:pt x="1098997" y="1206321"/>
                  <a:pt x="1094704" y="1223493"/>
                </a:cubicBezTo>
                <a:cubicBezTo>
                  <a:pt x="1095250" y="1227863"/>
                  <a:pt x="1102136" y="1337671"/>
                  <a:pt x="1120462" y="1365161"/>
                </a:cubicBezTo>
                <a:cubicBezTo>
                  <a:pt x="1130565" y="1380316"/>
                  <a:pt x="1146219" y="1390919"/>
                  <a:pt x="1159098" y="1403798"/>
                </a:cubicBezTo>
                <a:lnTo>
                  <a:pt x="1197735" y="1519708"/>
                </a:lnTo>
                <a:lnTo>
                  <a:pt x="1210614" y="1558344"/>
                </a:lnTo>
                <a:lnTo>
                  <a:pt x="1223493" y="1596981"/>
                </a:lnTo>
                <a:cubicBezTo>
                  <a:pt x="1219200" y="1725770"/>
                  <a:pt x="1218409" y="1854723"/>
                  <a:pt x="1210614" y="1983347"/>
                </a:cubicBezTo>
                <a:cubicBezTo>
                  <a:pt x="1209793" y="1996898"/>
                  <a:pt x="1203806" y="2009842"/>
                  <a:pt x="1197735" y="2021984"/>
                </a:cubicBezTo>
                <a:cubicBezTo>
                  <a:pt x="1166617" y="2084219"/>
                  <a:pt x="1184757" y="2044934"/>
                  <a:pt x="1133341" y="2073499"/>
                </a:cubicBezTo>
                <a:cubicBezTo>
                  <a:pt x="1106280" y="2088533"/>
                  <a:pt x="1085436" y="2115226"/>
                  <a:pt x="1056067" y="2125015"/>
                </a:cubicBezTo>
                <a:lnTo>
                  <a:pt x="978794" y="2150772"/>
                </a:lnTo>
                <a:cubicBezTo>
                  <a:pt x="965915" y="2159358"/>
                  <a:pt x="955615" y="2175716"/>
                  <a:pt x="940158" y="2176530"/>
                </a:cubicBezTo>
                <a:cubicBezTo>
                  <a:pt x="763671" y="2185819"/>
                  <a:pt x="788712" y="2174357"/>
                  <a:pt x="682580" y="2150772"/>
                </a:cubicBezTo>
                <a:cubicBezTo>
                  <a:pt x="589330" y="2130050"/>
                  <a:pt x="648593" y="2148028"/>
                  <a:pt x="579549" y="2125015"/>
                </a:cubicBezTo>
                <a:cubicBezTo>
                  <a:pt x="487510" y="1986957"/>
                  <a:pt x="630839" y="2196479"/>
                  <a:pt x="515155" y="2047741"/>
                </a:cubicBezTo>
                <a:cubicBezTo>
                  <a:pt x="434250" y="1943720"/>
                  <a:pt x="499798" y="1994575"/>
                  <a:pt x="425003" y="1944710"/>
                </a:cubicBezTo>
                <a:cubicBezTo>
                  <a:pt x="394350" y="1852753"/>
                  <a:pt x="414306" y="1890028"/>
                  <a:pt x="373487" y="1828800"/>
                </a:cubicBezTo>
                <a:cubicBezTo>
                  <a:pt x="333213" y="1667705"/>
                  <a:pt x="384692" y="1868021"/>
                  <a:pt x="347729" y="1738648"/>
                </a:cubicBezTo>
                <a:cubicBezTo>
                  <a:pt x="308803" y="1602402"/>
                  <a:pt x="370305" y="1793494"/>
                  <a:pt x="309093" y="1609860"/>
                </a:cubicBezTo>
                <a:cubicBezTo>
                  <a:pt x="304800" y="1596981"/>
                  <a:pt x="303744" y="1582519"/>
                  <a:pt x="296214" y="1571223"/>
                </a:cubicBezTo>
                <a:lnTo>
                  <a:pt x="244698" y="1493950"/>
                </a:lnTo>
                <a:cubicBezTo>
                  <a:pt x="236112" y="1481071"/>
                  <a:pt x="229886" y="1466258"/>
                  <a:pt x="218941" y="1455313"/>
                </a:cubicBezTo>
                <a:cubicBezTo>
                  <a:pt x="158414" y="1394788"/>
                  <a:pt x="195458" y="1426779"/>
                  <a:pt x="103031" y="1365161"/>
                </a:cubicBezTo>
                <a:lnTo>
                  <a:pt x="64394" y="1339403"/>
                </a:lnTo>
              </a:path>
            </a:pathLst>
          </a:cu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flipH="1">
            <a:off x="7131573" y="2057386"/>
            <a:ext cx="595751" cy="373487"/>
          </a:xfrm>
          <a:custGeom>
            <a:avLst/>
            <a:gdLst>
              <a:gd name="connsiteX0" fmla="*/ 0 w 595751"/>
              <a:gd name="connsiteY0" fmla="*/ 231819 h 373487"/>
              <a:gd name="connsiteX1" fmla="*/ 115910 w 595751"/>
              <a:gd name="connsiteY1" fmla="*/ 206062 h 373487"/>
              <a:gd name="connsiteX2" fmla="*/ 193184 w 595751"/>
              <a:gd name="connsiteY2" fmla="*/ 141667 h 373487"/>
              <a:gd name="connsiteX3" fmla="*/ 231820 w 595751"/>
              <a:gd name="connsiteY3" fmla="*/ 115909 h 373487"/>
              <a:gd name="connsiteX4" fmla="*/ 296215 w 595751"/>
              <a:gd name="connsiteY4" fmla="*/ 64394 h 373487"/>
              <a:gd name="connsiteX5" fmla="*/ 412124 w 595751"/>
              <a:gd name="connsiteY5" fmla="*/ 0 h 373487"/>
              <a:gd name="connsiteX6" fmla="*/ 592429 w 595751"/>
              <a:gd name="connsiteY6" fmla="*/ 12878 h 373487"/>
              <a:gd name="connsiteX7" fmla="*/ 553792 w 595751"/>
              <a:gd name="connsiteY7" fmla="*/ 38636 h 373487"/>
              <a:gd name="connsiteX8" fmla="*/ 437882 w 595751"/>
              <a:gd name="connsiteY8" fmla="*/ 77273 h 373487"/>
              <a:gd name="connsiteX9" fmla="*/ 399246 w 595751"/>
              <a:gd name="connsiteY9" fmla="*/ 90152 h 373487"/>
              <a:gd name="connsiteX10" fmla="*/ 309093 w 595751"/>
              <a:gd name="connsiteY10" fmla="*/ 206062 h 373487"/>
              <a:gd name="connsiteX11" fmla="*/ 206062 w 595751"/>
              <a:gd name="connsiteY11" fmla="*/ 296214 h 373487"/>
              <a:gd name="connsiteX12" fmla="*/ 115910 w 595751"/>
              <a:gd name="connsiteY12" fmla="*/ 321971 h 373487"/>
              <a:gd name="connsiteX13" fmla="*/ 38637 w 595751"/>
              <a:gd name="connsiteY13" fmla="*/ 347729 h 373487"/>
              <a:gd name="connsiteX14" fmla="*/ 0 w 595751"/>
              <a:gd name="connsiteY14" fmla="*/ 373487 h 373487"/>
              <a:gd name="connsiteX15" fmla="*/ 0 w 595751"/>
              <a:gd name="connsiteY15" fmla="*/ 231819 h 37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95751" h="373487">
                <a:moveTo>
                  <a:pt x="0" y="231819"/>
                </a:moveTo>
                <a:cubicBezTo>
                  <a:pt x="29672" y="226874"/>
                  <a:pt x="84208" y="221913"/>
                  <a:pt x="115910" y="206062"/>
                </a:cubicBezTo>
                <a:cubicBezTo>
                  <a:pt x="163872" y="182081"/>
                  <a:pt x="150462" y="177269"/>
                  <a:pt x="193184" y="141667"/>
                </a:cubicBezTo>
                <a:cubicBezTo>
                  <a:pt x="205075" y="131758"/>
                  <a:pt x="218941" y="124495"/>
                  <a:pt x="231820" y="115909"/>
                </a:cubicBezTo>
                <a:cubicBezTo>
                  <a:pt x="279414" y="44520"/>
                  <a:pt x="230347" y="100988"/>
                  <a:pt x="296215" y="64394"/>
                </a:cubicBezTo>
                <a:cubicBezTo>
                  <a:pt x="429064" y="-9412"/>
                  <a:pt x="324701" y="29139"/>
                  <a:pt x="412124" y="0"/>
                </a:cubicBezTo>
                <a:cubicBezTo>
                  <a:pt x="472226" y="4293"/>
                  <a:pt x="534297" y="-2976"/>
                  <a:pt x="592429" y="12878"/>
                </a:cubicBezTo>
                <a:cubicBezTo>
                  <a:pt x="607362" y="16951"/>
                  <a:pt x="567937" y="32349"/>
                  <a:pt x="553792" y="38636"/>
                </a:cubicBezTo>
                <a:cubicBezTo>
                  <a:pt x="553787" y="38638"/>
                  <a:pt x="457203" y="70833"/>
                  <a:pt x="437882" y="77273"/>
                </a:cubicBezTo>
                <a:lnTo>
                  <a:pt x="399246" y="90152"/>
                </a:lnTo>
                <a:cubicBezTo>
                  <a:pt x="269037" y="285463"/>
                  <a:pt x="409975" y="85004"/>
                  <a:pt x="309093" y="206062"/>
                </a:cubicBezTo>
                <a:cubicBezTo>
                  <a:pt x="268639" y="254606"/>
                  <a:pt x="291264" y="267813"/>
                  <a:pt x="206062" y="296214"/>
                </a:cubicBezTo>
                <a:cubicBezTo>
                  <a:pt x="76228" y="339493"/>
                  <a:pt x="277611" y="273461"/>
                  <a:pt x="115910" y="321971"/>
                </a:cubicBezTo>
                <a:cubicBezTo>
                  <a:pt x="89904" y="329773"/>
                  <a:pt x="61228" y="332668"/>
                  <a:pt x="38637" y="347729"/>
                </a:cubicBezTo>
                <a:lnTo>
                  <a:pt x="0" y="373487"/>
                </a:lnTo>
                <a:lnTo>
                  <a:pt x="0" y="231819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23" idx="57"/>
          </p:cNvCxnSpPr>
          <p:nvPr/>
        </p:nvCxnSpPr>
        <p:spPr>
          <a:xfrm flipH="1" flipV="1">
            <a:off x="7131573" y="2343955"/>
            <a:ext cx="492720" cy="8854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064062" y="2236631"/>
            <a:ext cx="174938" cy="194242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H="1" flipV="1">
            <a:off x="6992640" y="2335101"/>
            <a:ext cx="492720" cy="8854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6925129" y="2227777"/>
            <a:ext cx="174938" cy="194242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H="1" flipV="1">
            <a:off x="7064062" y="2239582"/>
            <a:ext cx="492720" cy="8854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6996551" y="2132258"/>
            <a:ext cx="174938" cy="194242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C:\Users\owner\AppData\Local\Microsoft\Windows\Temporary Internet Files\Content.IE5\IGP20XTP\MC900297967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76702">
            <a:off x="4302965" y="-3119059"/>
            <a:ext cx="4049415" cy="182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38200" y="4419600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Mendel brushed the stamen (containing sperm) from tall plants onto the stigma (containing  egg cells) of short plants to make offspring.</a:t>
            </a:r>
          </a:p>
          <a:p>
            <a:r>
              <a:rPr lang="en-US" dirty="0" smtClean="0"/>
              <a:t>- Why did he cut the stamen from the other plant? 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38200" y="5562600"/>
            <a:ext cx="7010400" cy="381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These plants become known as the P generation – parent generation.</a:t>
            </a:r>
            <a:endParaRPr lang="en-US" dirty="0"/>
          </a:p>
        </p:txBody>
      </p:sp>
      <p:pic>
        <p:nvPicPr>
          <p:cNvPr id="3" name="MS900097493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3247087"/>
            <a:ext cx="609600" cy="609600"/>
          </a:xfrm>
          <a:prstGeom prst="rect">
            <a:avLst/>
          </a:prstGeom>
        </p:spPr>
      </p:pic>
      <p:pic>
        <p:nvPicPr>
          <p:cNvPr id="7" name="MS900388511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9943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77778E-6 C 0.00851 0.01112 0.01719 0.02315 0.02882 0.02801 C 0.04774 0.05325 0.06007 0.08774 0.075 0.11783 C 0.0934 0.15487 0.06111 0.0963 0.09427 0.15371 C 0.09618 0.15718 0.1 0.16413 0.1 0.16413 C 0.10295 0.1794 0.10781 0.19167 0.11354 0.2051 C 0.11892 0.21783 0.12083 0.22778 0.12882 0.23843 C 0.13108 0.24746 0.13142 0.25463 0.13663 0.26135 C 0.14132 0.28079 0.13437 0.25788 0.14427 0.27431 C 0.14549 0.27639 0.14514 0.27963 0.14618 0.28195 C 0.15087 0.29329 0.15208 0.29746 0.15955 0.30255 C 0.16146 0.30371 0.16371 0.30371 0.16545 0.3051 C 0.16944 0.30811 0.17691 0.31528 0.17691 0.31528 C 0.17934 0.32477 0.17795 0.32315 0.18472 0.33079 C 0.19097 0.33774 0.19045 0.33241 0.19045 0.33843 L 0.17309 0.32038 " pathEditMode="relative" ptsTypes="ffffffffffffffAA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C 0.00052 0.01319 0.00018 -3.7037E-7 0.00052 0.02708 C 0.0007 0.0544 0.00157 0.08079 0.00191 0.10741 C 0.00191 0.1588 0.00677 0.46574 0.00035 0.61505 C -2.77778E-6 0.6331 -0.00034 0.65208 -0.00052 0.67014 C -0.00052 0.70162 -0.00052 0.73218 -0.00034 0.76366 C -0.00034 0.77199 0.00035 0.78727 0.00035 0.78796 C 0.00052 0.80556 0.00174 0.85232 -0.00104 0.85232 L -0.00156 0.82083 " pathEditMode="relative" rAng="0" ptsTypes="fffffff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426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C 0.0007 0.0132 0.00018 -3.33333E-6 0.00052 0.02709 C 0.00087 0.0544 0.00174 0.08079 0.00226 0.10741 C 0.00226 0.1588 0.00781 0.46574 0.00035 0.61505 C -1.94444E-6 0.63311 -0.00052 0.65209 -0.00069 0.67014 C -0.00069 0.70162 -0.00069 0.73218 -0.00052 0.76366 C -0.00035 0.77199 0.00035 0.78727 0.00035 0.78797 C 0.00052 0.80556 0.00191 0.85232 -0.00121 0.85232 L -0.00191 0.82084 " pathEditMode="relative" rAng="0" ptsTypes="fffffff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426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C 0.00052 0.01319 0.00018 -3.7037E-7 0.00052 0.02708 C 0.0007 0.0544 0.00157 0.08079 0.00191 0.10741 C 0.00191 0.1588 0.00677 0.46574 0.00035 0.61505 C -3.05556E-6 0.6331 -0.00034 0.65208 -0.00052 0.67014 C -0.00052 0.70162 -0.00052 0.73218 -0.00034 0.76366 C -0.00034 0.77199 0.00035 0.78727 0.00035 0.78796 C 0.00052 0.80556 0.00174 0.85232 -0.00104 0.85232 L -0.00156 0.82083 " pathEditMode="relative" rAng="0" ptsTypes="fffffff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426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C 0.00052 0.0132 0.00017 -2.59259E-6 0.00052 0.02709 C 0.00069 0.0544 0.00156 0.08079 0.00191 0.10741 C 0.00191 0.1588 0.00677 0.46574 0.00035 0.61505 C 1.66667E-6 0.6331 -0.00035 0.65209 -0.00052 0.67014 C -0.00052 0.70162 -0.00052 0.73218 -0.00035 0.76366 C -0.00035 0.77199 0.00035 0.78727 0.00035 0.78797 C 0.00052 0.80556 0.00173 0.85232 -0.00104 0.85232 L -0.00156 0.82084 " pathEditMode="relative" rAng="0" ptsTypes="fffffff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426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C 0.00052 0.0132 0.00018 -1.11111E-6 0.00052 0.02708 C 0.0007 0.0544 0.00157 0.08079 0.00191 0.10741 C 0.00191 0.1588 0.00677 0.46574 0.00035 0.61505 C -2.5E-6 0.6331 -0.00034 0.65208 -0.00052 0.67014 C -0.00052 0.70162 -0.00052 0.73218 -0.00034 0.76366 C -0.00034 0.77199 0.00035 0.78727 0.00035 0.78796 C 0.00052 0.80556 0.00174 0.85232 -0.00104 0.85232 L -0.00156 0.82083 " pathEditMode="relative" rAng="0" ptsTypes="fffffff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426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0053 0.0132 0.00018 -3.33333E-6 0.00053 0.02709 C 0.0007 0.0544 0.00157 0.08079 0.00191 0.10741 C 0.00191 0.1588 0.00678 0.46574 0.00035 0.61505 C -4.16667E-6 0.63311 -0.00034 0.65209 -0.00052 0.67014 C -0.00052 0.70162 -0.00052 0.73218 -0.00034 0.76366 C -0.00034 0.77199 0.00035 0.78727 0.00035 0.78797 C 0.00053 0.80556 0.00174 0.85232 -0.00104 0.85232 L -0.00156 0.82084 " pathEditMode="relative" rAng="0" ptsTypes="fffffff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426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-0.00747 0.00625 -0.00886 0.0162 -0.01094 0.02685 C -0.01181 0.03866 -0.01198 0.05 -0.01493 0.06111 C -0.01372 0.12523 -0.01545 0.17014 0.00937 0.22315 C 0.01389 0.24606 0.01736 0.25555 0.02691 0.27546 C 0.02986 0.29028 0.02621 0.27592 0.03107 0.28796 C 0.03351 0.29421 0.03489 0.30347 0.03646 0.30972 C 0.03802 0.31528 0.04323 0.32569 0.04323 0.32592 C 0.04531 0.33426 0.04618 0.34375 0.05 0.35092 C 0.04844 0.3368 0.04965 0.34236 0.04722 0.3331 C 0.04496 0.34467 0.04201 0.35301 0.0526 0.35671 C 0.0651 0.35393 0.06267 0.3537 0.06076 0.3368 C 0.05989 0.33912 0.05833 0.3412 0.05798 0.34375 C 0.05781 0.3456 0.05798 0.35 0.05937 0.34954 C 0.06111 0.34861 0.06024 0.34444 0.06076 0.34236 C 0.06024 0.33958 0.06094 0.33634 0.05937 0.33495 C 0.05833 0.3338 0.05555 0.33495 0.05538 0.3368 C 0.05503 0.34143 0.05712 0.3463 0.05798 0.35092 C 0.05764 0.35301 0.05555 0.35555 0.05677 0.35671 C 0.05833 0.3581 0.06128 0.35717 0.06215 0.35486 C 0.06319 0.35185 0.06128 0.34884 0.06076 0.3456 C 0.05538 0.34838 0.05434 0.35139 0.0526 0.35833 C 0.05486 0.36736 0.05746 0.36458 0.06354 0.36759 C 0.0651 0.37662 0.06493 0.38495 0.06892 0.39259 C 0.0691 0.39259 0.07691 0.38727 0.0743 0.38356 C 0.07326 0.38217 0.07153 0.38495 0.07014 0.38542 C 0.05989 0.3993 0.06944 0.38704 0.06892 0.38542 C 0.06805 0.3831 0.06528 0.38426 0.06354 0.38356 C 0.05989 0.38426 0.05607 0.38356 0.0526 0.38542 C 0.05087 0.38634 0.04722 0.38912 0.04861 0.39074 C 0.05 0.39282 0.05226 0.38842 0.05399 0.38727 C 0.05729 0.38102 0.06146 0.375 0.05538 0.36551 C 0.05382 0.36319 0.05087 0.36782 0.04861 0.36921 C 0.04601 0.37917 0.04826 0.38217 0.04184 0.37801 C 0.04045 0.37708 0.03923 0.37592 0.03785 0.37477 C 0.02639 0.37917 0.04045 0.37292 0.04045 0.37801 C 0.04045 0.38125 0.03594 0.37917 0.03368 0.38009 C 0.03194 0.38032 0.03003 0.38125 0.0283 0.38194 C 0.01024 0.38032 -0.00643 0.37685 -0.02431 0.37477 C -0.06042 0.3588 -0.09879 0.35393 -0.13646 0.34954 C -0.15816 0.34236 -0.18056 0.33495 -0.20278 0.33148 C -0.21406 0.32592 -0.22726 0.32778 -0.23924 0.3243 C -0.24705 0.32222 -0.25452 0.31736 -0.26215 0.31528 C -0.28542 0.30903 -0.30747 0.30463 -0.33108 0.30255 C -0.34479 0.29722 -0.35886 0.29653 -0.37309 0.29537 C -0.38646 0.29167 -0.4 0.2912 -0.41354 0.29005 C -0.43611 0.29074 -0.45851 0.29074 -0.48108 0.2919 C -0.49757 0.29236 -0.47066 0.29537 -0.49462 0.30069 C -0.50347 0.30278 -0.51077 0.3044 -0.51893 0.30787 C -0.52535 0.3162 -0.52952 0.32153 -0.53524 0.33148 C -0.53559 0.3331 -0.53785 0.3368 -0.53646 0.3368 C -0.53455 0.3368 -0.53299 0.3338 -0.53247 0.33148 C -0.53195 0.32963 -0.53333 0.32778 -0.53386 0.32569 C -0.53438 0.32847 -0.53559 0.33079 -0.53524 0.3331 C -0.53507 0.33518 -0.53403 0.33912 -0.53247 0.33842 C -0.53056 0.33796 -0.53073 0.3338 -0.52986 0.33148 C -0.53212 0.3206 -0.53542 0.32245 -0.54323 0.3243 C -0.54288 0.32731 -0.5441 0.33194 -0.54202 0.3331 C -0.52917 0.33935 -0.52917 0.33426 -0.52708 0.32569 C -0.51702 0.33518 -0.52691 0.32778 -0.52431 0.3243 C -0.52327 0.32268 -0.5217 0.32546 -0.52031 0.32569 C -0.51893 0.32454 -0.51667 0.32454 -0.51632 0.32245 C -0.51597 0.32037 -0.51823 0.31898 -0.51893 0.31713 C -0.52118 0.31065 -0.52396 0.30208 -0.5257 0.29537 C -0.52708 0.27824 -0.52795 0.27338 -0.53386 0.25926 C -0.53663 0.25231 -0.53733 0.24606 -0.54063 0.23958 C -0.54479 0.19676 -0.53733 0.1463 -0.55278 0.10625 C -0.55486 0.09305 -0.55504 0.07708 -0.55955 0.06458 C -0.56458 0.05116 -0.57222 0.04259 -0.57986 0.03241 C -0.59011 0.01898 -0.57882 0.03102 -0.58646 0.01967 C -0.5934 0.00949 -0.60087 -0.00116 -0.60816 -0.01088 C -0.6132 -0.02431 -0.62014 -0.03519 -0.62708 -0.04699 C -0.63004 -0.05208 -0.63177 -0.05857 -0.63524 -0.0632 C -0.63785 -0.0669 -0.64115 -0.06968 -0.64323 -0.07408 C -0.64931 -0.08704 -0.65139 -0.0912 -0.66094 -0.09908 C -0.66493 -0.10764 -0.67014 -0.11458 -0.67431 -0.12269 C -0.68229 -0.13773 -0.67327 -0.12292 -0.67847 -0.13519 C -0.68125 -0.14167 -0.6849 -0.14884 -0.68785 -0.15509 C -0.69462 -0.16945 -0.68924 -0.15579 -0.69601 -0.16759 C -0.70191 -0.17778 -0.70677 -0.18912 -0.71215 -0.2 C -0.71389 -0.21088 -0.71875 -0.22222 -0.72431 -0.23079 C -0.72656 -0.23449 -0.73247 -0.24144 -0.73247 -0.2412 C -0.7342 -0.24838 -0.73802 -0.25116 -0.74063 -0.25764 C -0.74375 -0.26528 -0.75226 -0.28403 -0.75382 -0.2919 C -0.75452 -0.29375 -0.75434 -0.29607 -0.75538 -0.29745 C -0.75677 -0.29931 -0.7592 -0.29908 -0.76094 -0.29908 L -0.78646 -0.32986 " pathEditMode="relative" rAng="0" ptsTypes="fffffffffffffffffffffffffffffffffffffffffffffffffffffffffffffffffffffffffffffffffffffAA">
                                      <p:cBhvr>
                                        <p:cTn id="65" dur="2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86" y="347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8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7" grpId="0" animBg="1"/>
      <p:bldP spid="17" grpId="1" animBg="1"/>
      <p:bldP spid="22" grpId="0" animBg="1"/>
      <p:bldP spid="23" grpId="0" animBg="1"/>
      <p:bldP spid="24" grpId="0" animBg="1"/>
      <p:bldP spid="20" grpId="0" animBg="1"/>
      <p:bldP spid="41" grpId="0" animBg="1"/>
      <p:bldP spid="43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3572" y="-152400"/>
            <a:ext cx="8229600" cy="1143000"/>
          </a:xfrm>
        </p:spPr>
        <p:txBody>
          <a:bodyPr/>
          <a:lstStyle/>
          <a:p>
            <a:r>
              <a:rPr lang="en-US" dirty="0" smtClean="0"/>
              <a:t>What do you think happened?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5257" y="649514"/>
            <a:ext cx="4114800" cy="838199"/>
          </a:xfrm>
        </p:spPr>
        <p:txBody>
          <a:bodyPr/>
          <a:lstStyle/>
          <a:p>
            <a:r>
              <a:rPr lang="en-US" dirty="0" smtClean="0"/>
              <a:t>He got all tall plants</a:t>
            </a:r>
            <a:endParaRPr lang="en-US" dirty="0"/>
          </a:p>
        </p:txBody>
      </p:sp>
      <p:pic>
        <p:nvPicPr>
          <p:cNvPr id="6146" name="Picture 2" descr="http://3.bp.blogspot.com/_g9a0yt4CKPs/TSYVv_VnYOI/AAAAAAAAAK4/gX5QoZlsXjA/s1600/mendel2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3" r="50897"/>
          <a:stretch/>
        </p:blipFill>
        <p:spPr bwMode="auto">
          <a:xfrm>
            <a:off x="36285" y="2590800"/>
            <a:ext cx="259805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3.bp.blogspot.com/_g9a0yt4CKPs/TSYVv_VnYOI/AAAAAAAAAK4/gX5QoZlsXjA/s1600/mendel2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3" r="50897"/>
          <a:stretch/>
        </p:blipFill>
        <p:spPr bwMode="auto">
          <a:xfrm>
            <a:off x="2362200" y="2590800"/>
            <a:ext cx="259805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3.bp.blogspot.com/_g9a0yt4CKPs/TSYVv_VnYOI/AAAAAAAAAK4/gX5QoZlsXjA/s1600/mendel2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3" r="50897"/>
          <a:stretch/>
        </p:blipFill>
        <p:spPr bwMode="auto">
          <a:xfrm>
            <a:off x="7010400" y="2612571"/>
            <a:ext cx="259805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3.bp.blogspot.com/_g9a0yt4CKPs/TSYVv_VnYOI/AAAAAAAAAK4/gX5QoZlsXjA/s1600/mendel2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3" r="50897"/>
          <a:stretch/>
        </p:blipFill>
        <p:spPr bwMode="auto">
          <a:xfrm>
            <a:off x="4572000" y="2612571"/>
            <a:ext cx="259805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s2.mm.bing.net/th?id=I.4542379676008597&amp;pid=1.7&amp;w=139&amp;h=140&amp;c=7&amp;rs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8" y="685800"/>
            <a:ext cx="1801360" cy="181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84" y="1592960"/>
            <a:ext cx="636451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These first offspring (children) of the Parental (P) plants are called the </a:t>
            </a:r>
            <a:r>
              <a:rPr lang="en-US" sz="2000" b="1" u="sng" dirty="0" smtClean="0"/>
              <a:t>F1 generation </a:t>
            </a:r>
            <a:endParaRPr lang="en-US" sz="2000" b="1" u="sng" dirty="0"/>
          </a:p>
        </p:txBody>
      </p:sp>
      <p:pic>
        <p:nvPicPr>
          <p:cNvPr id="8" name="MS900388506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2688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9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12652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 actually tested 7 different traits…only trait kept showing just like the tall ones</a:t>
            </a:r>
            <a:endParaRPr lang="en-US" dirty="0"/>
          </a:p>
        </p:txBody>
      </p:sp>
      <p:pic>
        <p:nvPicPr>
          <p:cNvPr id="7170" name="Picture 2" descr="http://blog.scs.sk.ca/bwapple/image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/>
          <a:stretch/>
        </p:blipFill>
        <p:spPr bwMode="auto">
          <a:xfrm>
            <a:off x="185057" y="1524000"/>
            <a:ext cx="8839200" cy="51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5057" y="1905000"/>
            <a:ext cx="8839200" cy="243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3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15916</TotalTime>
  <Words>1511</Words>
  <Application>Microsoft Office PowerPoint</Application>
  <PresentationFormat>On-screen Show (4:3)</PresentationFormat>
  <Paragraphs>354</Paragraphs>
  <Slides>59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59</vt:i4>
      </vt:variant>
    </vt:vector>
  </HeadingPairs>
  <TitlesOfParts>
    <vt:vector size="75" baseType="lpstr">
      <vt:lpstr>Arial</vt:lpstr>
      <vt:lpstr>Calibri</vt:lpstr>
      <vt:lpstr>Century Gothic</vt:lpstr>
      <vt:lpstr>Georgia</vt:lpstr>
      <vt:lpstr>Segoe Print</vt:lpstr>
      <vt:lpstr>Verdana</vt:lpstr>
      <vt:lpstr>Wingdings</vt:lpstr>
      <vt:lpstr>Wingdings 2</vt:lpstr>
      <vt:lpstr>Office Theme</vt:lpstr>
      <vt:lpstr>Civic</vt:lpstr>
      <vt:lpstr>1_Office Theme</vt:lpstr>
      <vt:lpstr>2_Office Theme</vt:lpstr>
      <vt:lpstr>3_Office Theme</vt:lpstr>
      <vt:lpstr>4_Office Theme</vt:lpstr>
      <vt:lpstr>5_Office Theme</vt:lpstr>
      <vt:lpstr>Verve</vt:lpstr>
      <vt:lpstr>Now that we know all living things use a genetic code, we head into genetics…here’s an interesting thought</vt:lpstr>
      <vt:lpstr>Chapter 11</vt:lpstr>
      <vt:lpstr>DNA</vt:lpstr>
      <vt:lpstr>Gregor Mendel (1822-1884)</vt:lpstr>
      <vt:lpstr>What Gregor did…</vt:lpstr>
      <vt:lpstr>What he did…</vt:lpstr>
      <vt:lpstr>What he did…</vt:lpstr>
      <vt:lpstr>What do you think happened?</vt:lpstr>
      <vt:lpstr>He actually tested 7 different traits…only trait kept showing just like the tall ones</vt:lpstr>
      <vt:lpstr>So what happened….why all tall?</vt:lpstr>
      <vt:lpstr>So what happened….</vt:lpstr>
      <vt:lpstr>Eye Color</vt:lpstr>
      <vt:lpstr>Handedness</vt:lpstr>
      <vt:lpstr>Ears</vt:lpstr>
      <vt:lpstr>Tongue </vt:lpstr>
      <vt:lpstr>Pinkies </vt:lpstr>
      <vt:lpstr>Thumb</vt:lpstr>
      <vt:lpstr>Peak</vt:lpstr>
      <vt:lpstr>Last one…. Clasp your hands QUICK and hold it </vt:lpstr>
      <vt:lpstr>Does the recessive just….disappear? </vt:lpstr>
      <vt:lpstr>Why…</vt:lpstr>
      <vt:lpstr>Genetics and Probability are related…..so lets review</vt:lpstr>
      <vt:lpstr>Genetics and Probability: Section 2</vt:lpstr>
      <vt:lpstr>Interesting stuff</vt:lpstr>
      <vt:lpstr>Before we look at predicting…some important terms to know…</vt:lpstr>
      <vt:lpstr>Before we look at predicting…some important terms to know…</vt:lpstr>
      <vt:lpstr>Before we look at predicting…some important terms to know…</vt:lpstr>
      <vt:lpstr>Before we look at predicting…some important terms to know…</vt:lpstr>
      <vt:lpstr>Focus questions</vt:lpstr>
      <vt:lpstr>Practice…practice…practice</vt:lpstr>
      <vt:lpstr>Practice…practice…practice</vt:lpstr>
      <vt:lpstr>Practice…practice…practice</vt:lpstr>
      <vt:lpstr>Practice…practice…practice</vt:lpstr>
      <vt:lpstr>The Punnett Square</vt:lpstr>
      <vt:lpstr>The Punnett square</vt:lpstr>
      <vt:lpstr>Example: Tallness (T)  (t)</vt:lpstr>
      <vt:lpstr>PowerPoint Presentation</vt:lpstr>
      <vt:lpstr>Practice</vt:lpstr>
      <vt:lpstr>PowerPoint Presentation</vt:lpstr>
      <vt:lpstr>Review questions</vt:lpstr>
      <vt:lpstr>PowerPoint Presentation</vt:lpstr>
      <vt:lpstr>Section 3: Exploring Mendelian Genetics</vt:lpstr>
      <vt:lpstr>Two factor crosses</vt:lpstr>
      <vt:lpstr>Two factor crosses</vt:lpstr>
      <vt:lpstr>Now filling it in…just write what is there</vt:lpstr>
      <vt:lpstr>All the offspring were all the same…</vt:lpstr>
      <vt:lpstr>The F1 cross with two genes</vt:lpstr>
      <vt:lpstr>What happened…</vt:lpstr>
      <vt:lpstr>Exceptions to the rule..</vt:lpstr>
      <vt:lpstr>PowerPoint Presentation</vt:lpstr>
      <vt:lpstr>PowerPoint Presentation</vt:lpstr>
      <vt:lpstr>Sometimes alleles are both dominant</vt:lpstr>
      <vt:lpstr>More than one allele</vt:lpstr>
      <vt:lpstr>More than one gene..</vt:lpstr>
      <vt:lpstr>Last section: Pedigrees</vt:lpstr>
      <vt:lpstr>PowerPoint Presentation</vt:lpstr>
      <vt:lpstr>PowerPoint Presentation</vt:lpstr>
      <vt:lpstr>Try this one: hint…ONE OF THEM has more than one possible genotype. The trait is hairy knuckles (h).</vt:lpstr>
      <vt:lpstr>End of the chapter…lets celebrate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Entertaining</dc:title>
  <dc:creator>PeJe</dc:creator>
  <cp:lastModifiedBy>Owner</cp:lastModifiedBy>
  <cp:revision>40</cp:revision>
  <dcterms:created xsi:type="dcterms:W3CDTF">2012-11-24T17:31:59Z</dcterms:created>
  <dcterms:modified xsi:type="dcterms:W3CDTF">2017-09-28T23:26:34Z</dcterms:modified>
</cp:coreProperties>
</file>