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6" r:id="rId23"/>
    <p:sldId id="277"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3" r:id="rId58"/>
    <p:sldId id="312" r:id="rId59"/>
    <p:sldId id="314" r:id="rId60"/>
    <p:sldId id="315" r:id="rId61"/>
    <p:sldId id="316" r:id="rId62"/>
    <p:sldId id="317" r:id="rId63"/>
    <p:sldId id="318" r:id="rId64"/>
    <p:sldId id="319" r:id="rId65"/>
    <p:sldId id="320" r:id="rId66"/>
    <p:sldId id="321" r:id="rId67"/>
    <p:sldId id="322" r:id="rId68"/>
    <p:sldId id="323" r:id="rId69"/>
    <p:sldId id="324" r:id="rId7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4/12/2022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mc.vanderbilt.edu/documents/cqa/files/Modified%20Diets%20Handouts.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nutritiondiva.quickanddirtytips.com/relieving-constipation.aspx" TargetMode="External"/><Relationship Id="rId2" Type="http://schemas.openxmlformats.org/officeDocument/2006/relationships/hyperlink" Target="http://nutritiondiva.quickanddirtytips.com/got-gas.aspx" TargetMode="External"/><Relationship Id="rId1" Type="http://schemas.openxmlformats.org/officeDocument/2006/relationships/slideLayout" Target="../slideLayouts/slideLayout2.xml"/><Relationship Id="rId4" Type="http://schemas.openxmlformats.org/officeDocument/2006/relationships/hyperlink" Target="https://livinghappywithibs.com/2013/04/21/foodmap-food-list/"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www.nutritionmd.org/health_care_providers/respiratory/cystic_fibrosis_nutrition.html"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Diet Therapy</a:t>
            </a:r>
            <a:endParaRPr lang="en-US" dirty="0"/>
          </a:p>
        </p:txBody>
      </p:sp>
      <p:sp>
        <p:nvSpPr>
          <p:cNvPr id="3" name="Subtitle 2"/>
          <p:cNvSpPr>
            <a:spLocks noGrp="1"/>
          </p:cNvSpPr>
          <p:nvPr>
            <p:ph type="subTitle" idx="1"/>
          </p:nvPr>
        </p:nvSpPr>
        <p:spPr/>
        <p:txBody>
          <a:bodyPr/>
          <a:lstStyle/>
          <a:p>
            <a:r>
              <a:rPr lang="en-US" dirty="0" smtClean="0"/>
              <a:t>Karen Malt, MSN, RN</a:t>
            </a:r>
            <a:endParaRPr lang="en-US" dirty="0"/>
          </a:p>
        </p:txBody>
      </p:sp>
    </p:spTree>
    <p:extLst>
      <p:ext uri="{BB962C8B-B14F-4D97-AF65-F5344CB8AC3E}">
        <p14:creationId xmlns:p14="http://schemas.microsoft.com/office/powerpoint/2010/main" val="2322607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a:t>
            </a:r>
            <a:endParaRPr lang="en-US" dirty="0"/>
          </a:p>
        </p:txBody>
      </p:sp>
      <p:sp>
        <p:nvSpPr>
          <p:cNvPr id="3" name="Content Placeholder 2"/>
          <p:cNvSpPr>
            <a:spLocks noGrp="1"/>
          </p:cNvSpPr>
          <p:nvPr>
            <p:ph idx="1"/>
          </p:nvPr>
        </p:nvSpPr>
        <p:spPr>
          <a:xfrm>
            <a:off x="2589212" y="1701800"/>
            <a:ext cx="8915400" cy="4209422"/>
          </a:xfrm>
        </p:spPr>
        <p:txBody>
          <a:bodyPr/>
          <a:lstStyle/>
          <a:p>
            <a:r>
              <a:rPr lang="en-US" sz="2800" b="1" dirty="0"/>
              <a:t>Bolus – </a:t>
            </a:r>
            <a:r>
              <a:rPr lang="en-US" sz="2000" b="1" dirty="0"/>
              <a:t>The instillation of liquid nourishment in less than 30 minutes four to six times per day</a:t>
            </a:r>
            <a:r>
              <a:rPr lang="en-US" sz="2000" b="1" dirty="0" smtClean="0"/>
              <a:t>. Giving a volume of feeding solution by gravity via syringe over approximately 15 minutes.  A client is fed only 4 – 6 times per day.  Feedings given by this method are frequently poorly tolerated, and clients complain of abdominal discomfort, nausea, fullness, and cramping.  Some clients tolerate bolus feedings after a period of adjustment in which the volume is slowly increased.  Clients on bolus feedings should not recline for 2 hours after a feeding.  Tubes should be irrigated after each feeding to prevent contamination. The client with normal gastric function can usually tolerate 500 mL of formula at each feeding. </a:t>
            </a:r>
            <a:endParaRPr lang="en-US" sz="2000" b="1" dirty="0"/>
          </a:p>
          <a:p>
            <a:endParaRPr lang="en-US" dirty="0"/>
          </a:p>
        </p:txBody>
      </p:sp>
    </p:spTree>
    <p:extLst>
      <p:ext uri="{BB962C8B-B14F-4D97-AF65-F5344CB8AC3E}">
        <p14:creationId xmlns:p14="http://schemas.microsoft.com/office/powerpoint/2010/main" val="19276170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 </a:t>
            </a:r>
            <a:endParaRPr lang="en-US" dirty="0"/>
          </a:p>
        </p:txBody>
      </p:sp>
      <p:sp>
        <p:nvSpPr>
          <p:cNvPr id="3" name="Content Placeholder 2"/>
          <p:cNvSpPr>
            <a:spLocks noGrp="1"/>
          </p:cNvSpPr>
          <p:nvPr>
            <p:ph idx="1"/>
          </p:nvPr>
        </p:nvSpPr>
        <p:spPr>
          <a:xfrm>
            <a:off x="2589212" y="1701800"/>
            <a:ext cx="8915400" cy="4209422"/>
          </a:xfrm>
        </p:spPr>
        <p:txBody>
          <a:bodyPr/>
          <a:lstStyle/>
          <a:p>
            <a:r>
              <a:rPr lang="en-US" b="1" dirty="0" smtClean="0"/>
              <a:t>Parenteral Nutrition </a:t>
            </a:r>
            <a:r>
              <a:rPr lang="en-US" dirty="0" smtClean="0"/>
              <a:t>– Nutrients are delivered to the client through the veins (Intravenously).  PN is normally used in acute care settings.  Review circumstances for use on page 323 Lutz, Mazur, Litch 2015.  </a:t>
            </a:r>
          </a:p>
          <a:p>
            <a:r>
              <a:rPr lang="en-US" b="1" dirty="0" smtClean="0"/>
              <a:t>Peripheral Parenteral Nutrition (PPN) </a:t>
            </a:r>
            <a:r>
              <a:rPr lang="en-US" dirty="0" smtClean="0"/>
              <a:t>– means to feed the client via a vein away from the center of the body in a line terminating in a peripheral site.</a:t>
            </a:r>
          </a:p>
          <a:p>
            <a:r>
              <a:rPr lang="en-US" b="1" dirty="0" smtClean="0"/>
              <a:t>Central Parenteral Nutrition (CPN) </a:t>
            </a:r>
            <a:r>
              <a:rPr lang="en-US" dirty="0" smtClean="0"/>
              <a:t>– the client is fed via a central vein.  Clients are also fed via a central line that has been inserted peripherally and threaded into the subclavian or jugular veins.  This is called a peripherally inserted central catheter or a </a:t>
            </a:r>
            <a:r>
              <a:rPr lang="en-US" b="1" dirty="0" smtClean="0"/>
              <a:t>PICC line</a:t>
            </a:r>
            <a:r>
              <a:rPr lang="en-US" dirty="0" smtClean="0"/>
              <a:t>.  </a:t>
            </a:r>
          </a:p>
          <a:p>
            <a:pPr lvl="1"/>
            <a:r>
              <a:rPr lang="en-US" b="1" dirty="0" smtClean="0"/>
              <a:t>NOTE: CPN, PPN, PICC can all be used to provide partial or total daily nutritional requirements.  Clients who should not be fed through the GI tract are candidates for CPN, PPN, or PICC.</a:t>
            </a:r>
          </a:p>
          <a:p>
            <a:endParaRPr lang="en-US" dirty="0"/>
          </a:p>
        </p:txBody>
      </p:sp>
    </p:spTree>
    <p:extLst>
      <p:ext uri="{BB962C8B-B14F-4D97-AF65-F5344CB8AC3E}">
        <p14:creationId xmlns:p14="http://schemas.microsoft.com/office/powerpoint/2010/main" val="4026458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a:t>
            </a:r>
            <a:endParaRPr lang="en-US" dirty="0"/>
          </a:p>
        </p:txBody>
      </p:sp>
      <p:sp>
        <p:nvSpPr>
          <p:cNvPr id="3" name="Content Placeholder 2"/>
          <p:cNvSpPr>
            <a:spLocks noGrp="1"/>
          </p:cNvSpPr>
          <p:nvPr>
            <p:ph idx="1"/>
          </p:nvPr>
        </p:nvSpPr>
        <p:spPr>
          <a:xfrm>
            <a:off x="2589212" y="1574800"/>
            <a:ext cx="8915400" cy="5130800"/>
          </a:xfrm>
        </p:spPr>
        <p:txBody>
          <a:bodyPr/>
          <a:lstStyle/>
          <a:p>
            <a:r>
              <a:rPr lang="en-US" b="1" dirty="0" smtClean="0"/>
              <a:t>Peripheral Parenteral Nutrition </a:t>
            </a:r>
            <a:r>
              <a:rPr lang="en-US" dirty="0" smtClean="0"/>
              <a:t>– (PPN) – routine in some health care institutions.  IV solutions usually containing water, dextrose, electrolytes, and occasionally other nutrients, are used to maintain fluid, electrolyte, and acid-base balance.  IV solutions do contain kilocalories (a unit of energy of 1,000 calories).  </a:t>
            </a:r>
          </a:p>
          <a:p>
            <a:pPr lvl="1"/>
            <a:r>
              <a:rPr lang="en-US" sz="1800" dirty="0" smtClean="0"/>
              <a:t>Amino Acids and Fats can be supplied peripherally.  To prevent ketosis (when the body does not have enough glucose for energy, it burns stored fats instead, this results in a build up of acids called ketones within the body.  Some people encourage ketosis by following a diet called the ketogenic or low-carb diet), Intravenous lipid emulsions should contribute no more than 60% of the total kilocalories provided.  Dextrose concentrations are limited to approximately 10%, because peripheral veins cannot withstand greater concentrations.  </a:t>
            </a:r>
          </a:p>
          <a:p>
            <a:pPr lvl="2"/>
            <a:r>
              <a:rPr lang="en-US" sz="1800" dirty="0" smtClean="0"/>
              <a:t>Overall, Lipids, amino acids, dextrose, electrolytes, trace elements, and vitamins are all incorporated into one container.</a:t>
            </a:r>
            <a:endParaRPr lang="en-US" sz="1800" dirty="0"/>
          </a:p>
        </p:txBody>
      </p:sp>
    </p:spTree>
    <p:extLst>
      <p:ext uri="{BB962C8B-B14F-4D97-AF65-F5344CB8AC3E}">
        <p14:creationId xmlns:p14="http://schemas.microsoft.com/office/powerpoint/2010/main" val="10259006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a:t>
            </a:r>
            <a:endParaRPr lang="en-US" dirty="0"/>
          </a:p>
        </p:txBody>
      </p:sp>
      <p:sp>
        <p:nvSpPr>
          <p:cNvPr id="3" name="Content Placeholder 2"/>
          <p:cNvSpPr>
            <a:spLocks noGrp="1"/>
          </p:cNvSpPr>
          <p:nvPr>
            <p:ph idx="1"/>
          </p:nvPr>
        </p:nvSpPr>
        <p:spPr>
          <a:xfrm>
            <a:off x="2589212" y="1333500"/>
            <a:ext cx="8915400" cy="5422900"/>
          </a:xfrm>
        </p:spPr>
        <p:txBody>
          <a:bodyPr>
            <a:normAutofit/>
          </a:bodyPr>
          <a:lstStyle/>
          <a:p>
            <a:r>
              <a:rPr lang="en-US" b="1" dirty="0" smtClean="0"/>
              <a:t>CPN and PICC Lines – </a:t>
            </a:r>
          </a:p>
          <a:p>
            <a:pPr lvl="1"/>
            <a:r>
              <a:rPr lang="en-US" sz="2400" dirty="0" smtClean="0"/>
              <a:t>When nutrients are infused into a terminal central vein, parenteral nutrition is often referred  to as CPN.  The Superior Vena Cava, one of the largest diameter veins in the human body, is commonly used for CPN.  </a:t>
            </a:r>
          </a:p>
          <a:p>
            <a:pPr lvl="2"/>
            <a:r>
              <a:rPr lang="en-US" sz="2400" dirty="0" smtClean="0"/>
              <a:t>NOTE: CPN can deliver greater nutrient loads because the blood flow in the superior vena cava  rapidly dilutes these solutions.  CPN solution must be sterile, CPN requires close monitoring, and the therapy is costly. The nurse and dietician are typically responsible for educating the client going home on parenteral nutrition.  </a:t>
            </a:r>
            <a:endParaRPr lang="en-US" sz="2400" dirty="0"/>
          </a:p>
        </p:txBody>
      </p:sp>
    </p:spTree>
    <p:extLst>
      <p:ext uri="{BB962C8B-B14F-4D97-AF65-F5344CB8AC3E}">
        <p14:creationId xmlns:p14="http://schemas.microsoft.com/office/powerpoint/2010/main" val="3708794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a:t>
            </a:r>
            <a:endParaRPr lang="en-US" dirty="0"/>
          </a:p>
        </p:txBody>
      </p:sp>
      <p:sp>
        <p:nvSpPr>
          <p:cNvPr id="3" name="Content Placeholder 2"/>
          <p:cNvSpPr>
            <a:spLocks noGrp="1"/>
          </p:cNvSpPr>
          <p:nvPr>
            <p:ph idx="1"/>
          </p:nvPr>
        </p:nvSpPr>
        <p:spPr>
          <a:xfrm>
            <a:off x="2589212" y="1384300"/>
            <a:ext cx="8915400" cy="5384800"/>
          </a:xfrm>
        </p:spPr>
        <p:txBody>
          <a:bodyPr>
            <a:normAutofit/>
          </a:bodyPr>
          <a:lstStyle/>
          <a:p>
            <a:r>
              <a:rPr lang="en-US" dirty="0" smtClean="0"/>
              <a:t>Careful administration of the central line solution is important.  Most institutions have a strict protocol that must be followed by all health care team members.  A </a:t>
            </a:r>
            <a:r>
              <a:rPr lang="en-US" b="1" dirty="0" smtClean="0"/>
              <a:t>protocol is a description of steps for performing a procedure.</a:t>
            </a:r>
          </a:p>
          <a:p>
            <a:r>
              <a:rPr lang="en-US" sz="2400" dirty="0" smtClean="0"/>
              <a:t>CPN Protocols include the following; </a:t>
            </a:r>
          </a:p>
          <a:p>
            <a:pPr lvl="1"/>
            <a:r>
              <a:rPr lang="en-US" sz="2400" dirty="0" smtClean="0"/>
              <a:t>A SLOW START</a:t>
            </a:r>
          </a:p>
          <a:p>
            <a:pPr lvl="1"/>
            <a:r>
              <a:rPr lang="en-US" sz="2400" dirty="0" smtClean="0"/>
              <a:t>A strict schedule</a:t>
            </a:r>
          </a:p>
          <a:p>
            <a:pPr lvl="1"/>
            <a:r>
              <a:rPr lang="en-US" sz="2400" dirty="0" smtClean="0"/>
              <a:t>Close monitoring</a:t>
            </a:r>
          </a:p>
          <a:p>
            <a:pPr lvl="1"/>
            <a:r>
              <a:rPr lang="en-US" sz="2400" dirty="0" smtClean="0"/>
              <a:t>Instructions for increasing the volume</a:t>
            </a:r>
          </a:p>
          <a:p>
            <a:pPr lvl="1"/>
            <a:r>
              <a:rPr lang="en-US" sz="2400" dirty="0" smtClean="0"/>
              <a:t>Maintenance of a constant rate</a:t>
            </a:r>
          </a:p>
          <a:p>
            <a:pPr lvl="1"/>
            <a:r>
              <a:rPr lang="en-US" sz="2400" dirty="0" smtClean="0"/>
              <a:t>Instructions for a slow withdrawal.</a:t>
            </a:r>
            <a:endParaRPr lang="en-US" sz="2400" dirty="0"/>
          </a:p>
        </p:txBody>
      </p:sp>
    </p:spTree>
    <p:extLst>
      <p:ext uri="{BB962C8B-B14F-4D97-AF65-F5344CB8AC3E}">
        <p14:creationId xmlns:p14="http://schemas.microsoft.com/office/powerpoint/2010/main" val="2024016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 </a:t>
            </a:r>
            <a:endParaRPr lang="en-US" dirty="0"/>
          </a:p>
        </p:txBody>
      </p:sp>
      <p:sp>
        <p:nvSpPr>
          <p:cNvPr id="3" name="Content Placeholder 2"/>
          <p:cNvSpPr>
            <a:spLocks noGrp="1"/>
          </p:cNvSpPr>
          <p:nvPr>
            <p:ph idx="1"/>
          </p:nvPr>
        </p:nvSpPr>
        <p:spPr>
          <a:xfrm>
            <a:off x="2589212" y="1574800"/>
            <a:ext cx="8915400" cy="4336422"/>
          </a:xfrm>
        </p:spPr>
        <p:txBody>
          <a:bodyPr/>
          <a:lstStyle/>
          <a:p>
            <a:r>
              <a:rPr lang="en-US" sz="2000" b="1" dirty="0" smtClean="0"/>
              <a:t>Oral Delivery </a:t>
            </a:r>
            <a:r>
              <a:rPr lang="en-US" dirty="0" smtClean="0"/>
              <a:t>– </a:t>
            </a:r>
          </a:p>
          <a:p>
            <a:pPr lvl="1"/>
            <a:r>
              <a:rPr lang="en-US" sz="1800" dirty="0" smtClean="0"/>
              <a:t>Most institutionalized clients are fed orally.  This is the optimal way to eat, not only to obtain the nutritional value of the food eaten, but also to satisfy the psychological and physical pleasure of eating.</a:t>
            </a:r>
          </a:p>
          <a:p>
            <a:pPr lvl="2"/>
            <a:r>
              <a:rPr lang="en-US" sz="2000" b="1" dirty="0" smtClean="0"/>
              <a:t>The Menu-</a:t>
            </a:r>
          </a:p>
          <a:p>
            <a:pPr lvl="3"/>
            <a:r>
              <a:rPr lang="en-US" sz="2000" b="1" dirty="0" smtClean="0"/>
              <a:t>Selective</a:t>
            </a:r>
            <a:r>
              <a:rPr lang="en-US" sz="2000" dirty="0" smtClean="0"/>
              <a:t> – similar to a restaurant menu where the client chooses the food they would enjoy eating.</a:t>
            </a:r>
          </a:p>
          <a:p>
            <a:pPr lvl="3"/>
            <a:r>
              <a:rPr lang="en-US" sz="2000" b="1" dirty="0" smtClean="0"/>
              <a:t>Non-Selective</a:t>
            </a:r>
            <a:r>
              <a:rPr lang="en-US" sz="2000" dirty="0" smtClean="0"/>
              <a:t> – one kind of meal is served and given to all of the clients.</a:t>
            </a:r>
            <a:endParaRPr lang="en-US" sz="2000" dirty="0"/>
          </a:p>
        </p:txBody>
      </p:sp>
    </p:spTree>
    <p:extLst>
      <p:ext uri="{BB962C8B-B14F-4D97-AF65-F5344CB8AC3E}">
        <p14:creationId xmlns:p14="http://schemas.microsoft.com/office/powerpoint/2010/main" val="1825133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a:t>
            </a:r>
            <a:endParaRPr lang="en-US" dirty="0"/>
          </a:p>
        </p:txBody>
      </p:sp>
      <p:sp>
        <p:nvSpPr>
          <p:cNvPr id="3" name="Content Placeholder 2"/>
          <p:cNvSpPr>
            <a:spLocks noGrp="1"/>
          </p:cNvSpPr>
          <p:nvPr>
            <p:ph idx="1"/>
          </p:nvPr>
        </p:nvSpPr>
        <p:spPr>
          <a:xfrm>
            <a:off x="2589212" y="2133600"/>
            <a:ext cx="8915400" cy="4191000"/>
          </a:xfrm>
        </p:spPr>
        <p:txBody>
          <a:bodyPr/>
          <a:lstStyle/>
          <a:p>
            <a:r>
              <a:rPr lang="en-US" sz="2400" b="1" dirty="0" smtClean="0"/>
              <a:t>Eating Environment – </a:t>
            </a:r>
          </a:p>
          <a:p>
            <a:pPr lvl="1"/>
            <a:r>
              <a:rPr lang="en-US" sz="2400" dirty="0" smtClean="0"/>
              <a:t>Pleasant Environment such as pleasant odors, sounds, lighting, sights. </a:t>
            </a:r>
          </a:p>
          <a:p>
            <a:pPr lvl="2"/>
            <a:r>
              <a:rPr lang="en-US" sz="2400" dirty="0" smtClean="0"/>
              <a:t>How can we promote a pleasant eating environment in a clients room?  What factors can contribute to an unpleasant eating environment? </a:t>
            </a:r>
          </a:p>
        </p:txBody>
      </p:sp>
    </p:spTree>
    <p:extLst>
      <p:ext uri="{BB962C8B-B14F-4D97-AF65-F5344CB8AC3E}">
        <p14:creationId xmlns:p14="http://schemas.microsoft.com/office/powerpoint/2010/main" val="1721438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 </a:t>
            </a:r>
            <a:endParaRPr lang="en-US" dirty="0"/>
          </a:p>
        </p:txBody>
      </p:sp>
      <p:sp>
        <p:nvSpPr>
          <p:cNvPr id="3" name="Content Placeholder 2"/>
          <p:cNvSpPr>
            <a:spLocks noGrp="1"/>
          </p:cNvSpPr>
          <p:nvPr>
            <p:ph idx="1"/>
          </p:nvPr>
        </p:nvSpPr>
        <p:spPr>
          <a:xfrm>
            <a:off x="2589212" y="1689100"/>
            <a:ext cx="8915400" cy="4222122"/>
          </a:xfrm>
        </p:spPr>
        <p:txBody>
          <a:bodyPr>
            <a:normAutofit lnSpcReduction="10000"/>
          </a:bodyPr>
          <a:lstStyle/>
          <a:p>
            <a:r>
              <a:rPr lang="en-US" sz="2400" b="1" dirty="0" smtClean="0"/>
              <a:t>Assisted Feeding </a:t>
            </a:r>
            <a:r>
              <a:rPr lang="en-US" dirty="0" smtClean="0"/>
              <a:t>– </a:t>
            </a:r>
          </a:p>
          <a:p>
            <a:pPr lvl="1"/>
            <a:r>
              <a:rPr lang="en-US" sz="2400" dirty="0" smtClean="0"/>
              <a:t>Food should be offered in “bite size” portions and in the order the client prefers.  Clients should not be rushed. Talking with clients during mealtime makes it pleasant.  Personnel are encouraged “sit” while feeding the client because this indicates a willingness to spend time with them and encourages relaxation.  </a:t>
            </a:r>
          </a:p>
          <a:p>
            <a:pPr lvl="1"/>
            <a:r>
              <a:rPr lang="en-US" sz="2400" dirty="0" smtClean="0"/>
              <a:t>In a long-term care facility, a client’s ability to feed himself or herself should be re-evaluated at regular intervals.  Safe food temperatures should be determined along with the dietary staff.  </a:t>
            </a:r>
            <a:endParaRPr lang="en-US" sz="2400" dirty="0"/>
          </a:p>
        </p:txBody>
      </p:sp>
    </p:spTree>
    <p:extLst>
      <p:ext uri="{BB962C8B-B14F-4D97-AF65-F5344CB8AC3E}">
        <p14:creationId xmlns:p14="http://schemas.microsoft.com/office/powerpoint/2010/main" val="3371916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a:t>
            </a:r>
            <a:endParaRPr lang="en-US" dirty="0"/>
          </a:p>
        </p:txBody>
      </p:sp>
      <p:sp>
        <p:nvSpPr>
          <p:cNvPr id="3" name="Content Placeholder 2"/>
          <p:cNvSpPr>
            <a:spLocks noGrp="1"/>
          </p:cNvSpPr>
          <p:nvPr>
            <p:ph idx="1"/>
          </p:nvPr>
        </p:nvSpPr>
        <p:spPr>
          <a:xfrm>
            <a:off x="2589212" y="2133600"/>
            <a:ext cx="8915400" cy="4445000"/>
          </a:xfrm>
        </p:spPr>
        <p:txBody>
          <a:bodyPr/>
          <a:lstStyle/>
          <a:p>
            <a:r>
              <a:rPr lang="en-US" b="1" dirty="0" smtClean="0"/>
              <a:t>Assisting the Disabled Client – </a:t>
            </a:r>
          </a:p>
          <a:p>
            <a:pPr lvl="1"/>
            <a:r>
              <a:rPr lang="en-US" dirty="0" smtClean="0"/>
              <a:t>A disabled client may need total or only partial assistance through the meal.  </a:t>
            </a:r>
          </a:p>
          <a:p>
            <a:pPr lvl="2"/>
            <a:r>
              <a:rPr lang="en-US" sz="1600" dirty="0" smtClean="0"/>
              <a:t>Partial assistance – opening cartons, cutting meat, etc.</a:t>
            </a:r>
          </a:p>
          <a:p>
            <a:pPr lvl="2"/>
            <a:r>
              <a:rPr lang="en-US" sz="1600" dirty="0" smtClean="0"/>
              <a:t>Visually impaired clients may need assistance in knowing where the food is on the tray.</a:t>
            </a:r>
          </a:p>
          <a:p>
            <a:pPr lvl="2"/>
            <a:r>
              <a:rPr lang="en-US" sz="1600" dirty="0" smtClean="0"/>
              <a:t>A large napkin or clothing protector may be worn by a client who is slow, or messy.  Offer hot beverages in small amounts to avoid an accident.</a:t>
            </a:r>
          </a:p>
          <a:p>
            <a:pPr lvl="2"/>
            <a:r>
              <a:rPr lang="en-US" sz="1600" dirty="0" smtClean="0"/>
              <a:t>Disabled clients may handle “finger food” better.</a:t>
            </a:r>
          </a:p>
          <a:p>
            <a:pPr lvl="2"/>
            <a:r>
              <a:rPr lang="en-US" sz="1600" dirty="0" smtClean="0"/>
              <a:t>Some clients tolerate liquids that are thicker versus thinner.</a:t>
            </a:r>
          </a:p>
          <a:p>
            <a:pPr lvl="2"/>
            <a:r>
              <a:rPr lang="en-US" sz="1600" dirty="0" smtClean="0"/>
              <a:t>Watch for s/s of dysphagia, notify the Licensed Speech Pathologist to evaluate swallowing/gag reflex.  The Occupational Therapist has skill in assisting clients with assistive devices for feeding.</a:t>
            </a:r>
            <a:endParaRPr lang="en-US" sz="1600" dirty="0"/>
          </a:p>
        </p:txBody>
      </p:sp>
    </p:spTree>
    <p:extLst>
      <p:ext uri="{BB962C8B-B14F-4D97-AF65-F5344CB8AC3E}">
        <p14:creationId xmlns:p14="http://schemas.microsoft.com/office/powerpoint/2010/main" val="41010327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 </a:t>
            </a:r>
            <a:endParaRPr lang="en-US" dirty="0"/>
          </a:p>
        </p:txBody>
      </p:sp>
      <p:sp>
        <p:nvSpPr>
          <p:cNvPr id="3" name="Content Placeholder 2"/>
          <p:cNvSpPr>
            <a:spLocks noGrp="1"/>
          </p:cNvSpPr>
          <p:nvPr>
            <p:ph idx="1"/>
          </p:nvPr>
        </p:nvSpPr>
        <p:spPr>
          <a:xfrm>
            <a:off x="2589212" y="1524000"/>
            <a:ext cx="8915400" cy="4387222"/>
          </a:xfrm>
        </p:spPr>
        <p:txBody>
          <a:bodyPr/>
          <a:lstStyle/>
          <a:p>
            <a:r>
              <a:rPr lang="en-US" b="1" dirty="0" smtClean="0"/>
              <a:t>Supplemental Feedings </a:t>
            </a:r>
            <a:r>
              <a:rPr lang="en-US" dirty="0" smtClean="0"/>
              <a:t>– Many clients are unable to consume a sufficient amount of calories due to disease/condition.</a:t>
            </a:r>
          </a:p>
          <a:p>
            <a:pPr lvl="1"/>
            <a:r>
              <a:rPr lang="en-US" sz="2000" dirty="0" smtClean="0"/>
              <a:t>The first step is to offer additional nutrition at or between meals.  All supplements must adhere to the client’s diet order.  Many clients accept liquid supplementation rather than solid foods.  </a:t>
            </a:r>
          </a:p>
          <a:p>
            <a:pPr lvl="2"/>
            <a:r>
              <a:rPr lang="en-US" sz="2000" dirty="0" smtClean="0"/>
              <a:t>Liquid Supplements Include:</a:t>
            </a:r>
          </a:p>
          <a:p>
            <a:pPr lvl="3"/>
            <a:r>
              <a:rPr lang="en-US" sz="2000" dirty="0" smtClean="0"/>
              <a:t>Milk</a:t>
            </a:r>
          </a:p>
          <a:p>
            <a:pPr lvl="3"/>
            <a:r>
              <a:rPr lang="en-US" sz="2000" dirty="0" smtClean="0"/>
              <a:t>Milk Shakes</a:t>
            </a:r>
          </a:p>
          <a:p>
            <a:pPr lvl="3"/>
            <a:r>
              <a:rPr lang="en-US" sz="2000" dirty="0" smtClean="0"/>
              <a:t>Instant Breakfast Drinks</a:t>
            </a:r>
          </a:p>
          <a:p>
            <a:pPr lvl="3"/>
            <a:r>
              <a:rPr lang="en-US" sz="2000" dirty="0" smtClean="0"/>
              <a:t>Commercially prepared beverages</a:t>
            </a:r>
            <a:endParaRPr lang="en-US" sz="2000" dirty="0"/>
          </a:p>
        </p:txBody>
      </p:sp>
    </p:spTree>
    <p:extLst>
      <p:ext uri="{BB962C8B-B14F-4D97-AF65-F5344CB8AC3E}">
        <p14:creationId xmlns:p14="http://schemas.microsoft.com/office/powerpoint/2010/main" val="3889949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Diets and Diet Modifications</a:t>
            </a:r>
            <a:endParaRPr lang="en-US" dirty="0"/>
          </a:p>
        </p:txBody>
      </p:sp>
      <p:sp>
        <p:nvSpPr>
          <p:cNvPr id="3" name="Content Placeholder 2"/>
          <p:cNvSpPr>
            <a:spLocks noGrp="1"/>
          </p:cNvSpPr>
          <p:nvPr>
            <p:ph idx="1"/>
          </p:nvPr>
        </p:nvSpPr>
        <p:spPr/>
        <p:txBody>
          <a:bodyPr>
            <a:normAutofit/>
          </a:bodyPr>
          <a:lstStyle/>
          <a:p>
            <a:r>
              <a:rPr lang="en-US" sz="2400" b="1" dirty="0" smtClean="0"/>
              <a:t>Nutritional Screening must be done within 24 hours of admission to an acute care facility.  A health care technician or a nurse may utilize a series of questions, which rates a client’s potential nutritional risk.</a:t>
            </a:r>
          </a:p>
          <a:p>
            <a:pPr lvl="1"/>
            <a:r>
              <a:rPr lang="en-US" sz="2400" b="1" dirty="0" smtClean="0"/>
              <a:t>Changes in weight, appetite, N/V, dysphagia, and/or disease state are reviewed.  If a client has a positive screen in these areas, a client may be deemed at risk nutritionally.  Clients found to be at risk must have a assessment done by a registered dietician.  </a:t>
            </a:r>
            <a:endParaRPr lang="en-US" sz="2400" b="1" dirty="0"/>
          </a:p>
        </p:txBody>
      </p:sp>
    </p:spTree>
    <p:extLst>
      <p:ext uri="{BB962C8B-B14F-4D97-AF65-F5344CB8AC3E}">
        <p14:creationId xmlns:p14="http://schemas.microsoft.com/office/powerpoint/2010/main" val="16598046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a:t>
            </a:r>
            <a:endParaRPr lang="en-US" dirty="0"/>
          </a:p>
        </p:txBody>
      </p:sp>
      <p:sp>
        <p:nvSpPr>
          <p:cNvPr id="3" name="Content Placeholder 2"/>
          <p:cNvSpPr>
            <a:spLocks noGrp="1"/>
          </p:cNvSpPr>
          <p:nvPr>
            <p:ph idx="1"/>
          </p:nvPr>
        </p:nvSpPr>
        <p:spPr>
          <a:xfrm>
            <a:off x="2589212" y="1574800"/>
            <a:ext cx="8915400" cy="4927600"/>
          </a:xfrm>
        </p:spPr>
        <p:txBody>
          <a:bodyPr>
            <a:noAutofit/>
          </a:bodyPr>
          <a:lstStyle/>
          <a:p>
            <a:r>
              <a:rPr lang="en-US" sz="2000" b="1" dirty="0" smtClean="0"/>
              <a:t>Supplemental Feedings </a:t>
            </a:r>
            <a:r>
              <a:rPr lang="en-US" sz="2000" dirty="0" smtClean="0"/>
              <a:t>(continued) –</a:t>
            </a:r>
          </a:p>
          <a:p>
            <a:pPr lvl="1"/>
            <a:r>
              <a:rPr lang="en-US" sz="2000" dirty="0" smtClean="0"/>
              <a:t>Many commercially prepared liquid formulas are available.</a:t>
            </a:r>
          </a:p>
          <a:p>
            <a:pPr lvl="2"/>
            <a:r>
              <a:rPr lang="en-US" sz="2000" dirty="0" smtClean="0"/>
              <a:t>Four types of supplements are used for oral and/or enteral feedings.</a:t>
            </a:r>
          </a:p>
          <a:p>
            <a:pPr lvl="3"/>
            <a:r>
              <a:rPr lang="en-US" sz="2000" b="1" dirty="0" smtClean="0"/>
              <a:t>Modular Supplements </a:t>
            </a:r>
            <a:r>
              <a:rPr lang="en-US" sz="2000" dirty="0" smtClean="0"/>
              <a:t>– A nutritional supplement that contains a limited number of nutrients, usually only one.</a:t>
            </a:r>
          </a:p>
          <a:p>
            <a:pPr lvl="3"/>
            <a:r>
              <a:rPr lang="en-US" sz="2000" b="1" dirty="0" smtClean="0"/>
              <a:t>Standard or Polymeric Formulas </a:t>
            </a:r>
            <a:r>
              <a:rPr lang="en-US" sz="2000" dirty="0" smtClean="0"/>
              <a:t>– An oral or enteral feeding that contains all of the essential nutrients in a specific volume.</a:t>
            </a:r>
          </a:p>
          <a:p>
            <a:pPr lvl="3"/>
            <a:r>
              <a:rPr lang="en-US" sz="2000" b="1" dirty="0" smtClean="0"/>
              <a:t>Essential and Semielemental Formulas </a:t>
            </a:r>
            <a:r>
              <a:rPr lang="en-US" sz="2000" dirty="0" smtClean="0"/>
              <a:t>– Formula that contains either totally or partially hydrolyzed (broken down into its component amino acids) nutrients.</a:t>
            </a:r>
          </a:p>
          <a:p>
            <a:pPr lvl="3"/>
            <a:r>
              <a:rPr lang="en-US" sz="2000" b="1" dirty="0" smtClean="0"/>
              <a:t>Disease Specific Formulas </a:t>
            </a:r>
            <a:r>
              <a:rPr lang="en-US" sz="2000" dirty="0" smtClean="0"/>
              <a:t>– Formulas for specific problems such as diabetes, kidney, and liver disorders.</a:t>
            </a:r>
            <a:endParaRPr lang="en-US" sz="2000" dirty="0"/>
          </a:p>
        </p:txBody>
      </p:sp>
    </p:spTree>
    <p:extLst>
      <p:ext uri="{BB962C8B-B14F-4D97-AF65-F5344CB8AC3E}">
        <p14:creationId xmlns:p14="http://schemas.microsoft.com/office/powerpoint/2010/main" val="41398086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and Drug Interactions</a:t>
            </a:r>
            <a:endParaRPr lang="en-US" dirty="0"/>
          </a:p>
        </p:txBody>
      </p:sp>
      <p:sp>
        <p:nvSpPr>
          <p:cNvPr id="3" name="Content Placeholder 2"/>
          <p:cNvSpPr>
            <a:spLocks noGrp="1"/>
          </p:cNvSpPr>
          <p:nvPr>
            <p:ph idx="1"/>
          </p:nvPr>
        </p:nvSpPr>
        <p:spPr>
          <a:xfrm>
            <a:off x="2589212" y="1320800"/>
            <a:ext cx="8915400" cy="5257800"/>
          </a:xfrm>
        </p:spPr>
        <p:txBody>
          <a:bodyPr>
            <a:normAutofit/>
          </a:bodyPr>
          <a:lstStyle/>
          <a:p>
            <a:r>
              <a:rPr lang="en-US" sz="2200" dirty="0" smtClean="0"/>
              <a:t>The most commonly prescribed anticoagulant, “Warfarin,” is given to prevent blood clot formation in clients with that history, other clotting disorders, and those with mechanical devices in the cardiovascular system.</a:t>
            </a:r>
          </a:p>
          <a:p>
            <a:r>
              <a:rPr lang="en-US" sz="2200" dirty="0" smtClean="0"/>
              <a:t>Warfarin works by competing with vitamin K at its binding sites, thus inhibiting vitamin K clotting Factors or prolonging clotting time and thus “thinning blood.”  Eating foods high in Vitamin K while taking warfarin decreases or may even negate the desired effect of the drug.  Clients should avoid large quantities of foods with Vitamin K.</a:t>
            </a:r>
          </a:p>
          <a:p>
            <a:r>
              <a:rPr lang="en-US" sz="2200" dirty="0" smtClean="0"/>
              <a:t>Foods to avoid, see table 15-4 page 340 Lutz, Mazur, Litch (2017). </a:t>
            </a:r>
          </a:p>
          <a:p>
            <a:r>
              <a:rPr lang="en-US" sz="2200" dirty="0" smtClean="0"/>
              <a:t>Foods High in Vitamin K; Kale, Spinach, Collards, Swiss chard, Parsley, Broccoli, Cabbage, Endive, Romaine, Asparagus.</a:t>
            </a:r>
            <a:endParaRPr lang="en-US" sz="2200" dirty="0"/>
          </a:p>
        </p:txBody>
      </p:sp>
    </p:spTree>
    <p:extLst>
      <p:ext uri="{BB962C8B-B14F-4D97-AF65-F5344CB8AC3E}">
        <p14:creationId xmlns:p14="http://schemas.microsoft.com/office/powerpoint/2010/main" val="877608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and Drug Interactions</a:t>
            </a:r>
            <a:endParaRPr lang="en-US" dirty="0"/>
          </a:p>
        </p:txBody>
      </p:sp>
      <p:sp>
        <p:nvSpPr>
          <p:cNvPr id="3" name="Content Placeholder 2"/>
          <p:cNvSpPr>
            <a:spLocks noGrp="1"/>
          </p:cNvSpPr>
          <p:nvPr>
            <p:ph idx="1"/>
          </p:nvPr>
        </p:nvSpPr>
        <p:spPr>
          <a:xfrm>
            <a:off x="2589212" y="1282700"/>
            <a:ext cx="8915400" cy="5448300"/>
          </a:xfrm>
        </p:spPr>
        <p:txBody>
          <a:bodyPr>
            <a:noAutofit/>
          </a:bodyPr>
          <a:lstStyle/>
          <a:p>
            <a:r>
              <a:rPr lang="en-US" b="1" dirty="0" smtClean="0"/>
              <a:t>Grapefruit Juice </a:t>
            </a:r>
            <a:r>
              <a:rPr lang="en-US" dirty="0" smtClean="0"/>
              <a:t>– </a:t>
            </a:r>
          </a:p>
          <a:p>
            <a:pPr lvl="1"/>
            <a:r>
              <a:rPr lang="en-US" sz="1800" dirty="0" smtClean="0"/>
              <a:t>Accidental discovery 1989, enhanced the absorption of felodipine (Anti-hypertensive).  </a:t>
            </a:r>
          </a:p>
          <a:p>
            <a:pPr lvl="2"/>
            <a:r>
              <a:rPr lang="en-US" sz="1800" dirty="0" smtClean="0"/>
              <a:t>Major effect is through the inhibition of CYP3A4 (important enzyme) mainly found in the intestine and the liver.  It oxidizes small molecules, such as drugs and toxins, so that it can be removed from the body.  </a:t>
            </a:r>
          </a:p>
          <a:p>
            <a:pPr lvl="2"/>
            <a:r>
              <a:rPr lang="en-US" sz="1800" dirty="0" smtClean="0"/>
              <a:t>Oral bioavailability of affected drugs is increased dramatically, in some cases as much as fivefold, sufficient to cause drug toxicity and increased side effects, and/or treatment failure. </a:t>
            </a:r>
          </a:p>
          <a:p>
            <a:pPr lvl="2"/>
            <a:r>
              <a:rPr lang="en-US" sz="1800" dirty="0" smtClean="0"/>
              <a:t>The interaction occurs with the first glass of grapefruit juice consumed, increases with severity with continued consumption of juice consumed, and also continues for 3 – 5 days after cessation of juice until the intestine can manufacture more of the enzyme.</a:t>
            </a:r>
          </a:p>
          <a:p>
            <a:pPr lvl="2"/>
            <a:r>
              <a:rPr lang="en-US" sz="1800" dirty="0" smtClean="0"/>
              <a:t>Review Drugs Affected by the consumption of Grapefruit Juice page 263 Lutz, Mazur, Litch 2015. </a:t>
            </a:r>
            <a:endParaRPr lang="en-US" sz="1800" dirty="0"/>
          </a:p>
        </p:txBody>
      </p:sp>
    </p:spTree>
    <p:extLst>
      <p:ext uri="{BB962C8B-B14F-4D97-AF65-F5344CB8AC3E}">
        <p14:creationId xmlns:p14="http://schemas.microsoft.com/office/powerpoint/2010/main" val="42469751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and Drug Interaction</a:t>
            </a:r>
            <a:endParaRPr lang="en-US" dirty="0"/>
          </a:p>
        </p:txBody>
      </p:sp>
      <p:sp>
        <p:nvSpPr>
          <p:cNvPr id="3" name="Content Placeholder 2"/>
          <p:cNvSpPr>
            <a:spLocks noGrp="1"/>
          </p:cNvSpPr>
          <p:nvPr>
            <p:ph idx="1"/>
          </p:nvPr>
        </p:nvSpPr>
        <p:spPr>
          <a:xfrm>
            <a:off x="2589212" y="1536700"/>
            <a:ext cx="8915400" cy="4953000"/>
          </a:xfrm>
        </p:spPr>
        <p:txBody>
          <a:bodyPr/>
          <a:lstStyle/>
          <a:p>
            <a:r>
              <a:rPr lang="en-US" sz="2800" b="1" dirty="0" smtClean="0"/>
              <a:t>Cranberry Juice </a:t>
            </a:r>
            <a:r>
              <a:rPr lang="en-US" dirty="0" smtClean="0"/>
              <a:t>– </a:t>
            </a:r>
            <a:r>
              <a:rPr lang="en-US" sz="2800" dirty="0" smtClean="0"/>
              <a:t>A similar mechanism but a different enzyme is proposed to explain an interaction between the anticoagulant “warfarin” and cranberry juice.  Warfarin is metabolized by the cytochrome P450 enzymeCYP2C9 and cranberry juice contains flavonoids known to inhibit P450 enzymes.</a:t>
            </a:r>
          </a:p>
          <a:p>
            <a:pPr lvl="1"/>
            <a:r>
              <a:rPr lang="en-US" sz="2800" dirty="0" smtClean="0"/>
              <a:t>Review Case Studies on page 263 Lutz, Mazur, Litch (2017). </a:t>
            </a:r>
            <a:endParaRPr lang="en-US" sz="2800" dirty="0"/>
          </a:p>
        </p:txBody>
      </p:sp>
    </p:spTree>
    <p:extLst>
      <p:ext uri="{BB962C8B-B14F-4D97-AF65-F5344CB8AC3E}">
        <p14:creationId xmlns:p14="http://schemas.microsoft.com/office/powerpoint/2010/main" val="11475064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and Drug Interactions</a:t>
            </a:r>
            <a:endParaRPr lang="en-US" dirty="0"/>
          </a:p>
        </p:txBody>
      </p:sp>
      <p:sp>
        <p:nvSpPr>
          <p:cNvPr id="3" name="Content Placeholder 2"/>
          <p:cNvSpPr>
            <a:spLocks noGrp="1"/>
          </p:cNvSpPr>
          <p:nvPr>
            <p:ph idx="1"/>
          </p:nvPr>
        </p:nvSpPr>
        <p:spPr>
          <a:xfrm>
            <a:off x="2589212" y="1727200"/>
            <a:ext cx="8915400" cy="4184022"/>
          </a:xfrm>
        </p:spPr>
        <p:txBody>
          <a:bodyPr>
            <a:normAutofit/>
          </a:bodyPr>
          <a:lstStyle/>
          <a:p>
            <a:r>
              <a:rPr lang="en-US" sz="2000" b="1" dirty="0" smtClean="0"/>
              <a:t>Monoamine Oxidase Inhibitors (MAO’s)</a:t>
            </a:r>
            <a:r>
              <a:rPr lang="en-US" sz="2000" dirty="0" smtClean="0"/>
              <a:t> – useful in treating depression.  </a:t>
            </a:r>
          </a:p>
          <a:p>
            <a:r>
              <a:rPr lang="en-US" sz="2000" dirty="0" smtClean="0"/>
              <a:t>Some foods contain </a:t>
            </a:r>
            <a:r>
              <a:rPr lang="en-US" sz="2000" b="1" dirty="0" smtClean="0"/>
              <a:t>tyramine</a:t>
            </a:r>
            <a:r>
              <a:rPr lang="en-US" sz="2000" dirty="0" smtClean="0"/>
              <a:t>, a metabolic product in the conversion of the amino acid tyrosine to epinephrine. When a client taking MAO’s consumes foods or beverages high in tyramine, the drug prevents the normal breakdown of tyramine.  The oversupply of tyramine leads to excessive epinephrine, producing high blood pressure.  Sometimes the blood pressure is so high it could lead to intracranial hemorrhage.</a:t>
            </a:r>
          </a:p>
          <a:p>
            <a:r>
              <a:rPr lang="en-US" sz="2000" b="1" dirty="0" smtClean="0"/>
              <a:t>Tyramine rich foods</a:t>
            </a:r>
            <a:r>
              <a:rPr lang="en-US" sz="2000" dirty="0" smtClean="0"/>
              <a:t>; Avocados, bananas, eggplant, raspberries, sauerkraut, sour cream, aged cheese, yogurt, canned meats, sausage, anchovies, ale, beer, chocolate. </a:t>
            </a:r>
            <a:endParaRPr lang="en-US" sz="2000" dirty="0"/>
          </a:p>
        </p:txBody>
      </p:sp>
    </p:spTree>
    <p:extLst>
      <p:ext uri="{BB962C8B-B14F-4D97-AF65-F5344CB8AC3E}">
        <p14:creationId xmlns:p14="http://schemas.microsoft.com/office/powerpoint/2010/main" val="40372014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and Drug Interactions</a:t>
            </a:r>
            <a:endParaRPr lang="en-US" dirty="0"/>
          </a:p>
        </p:txBody>
      </p:sp>
      <p:sp>
        <p:nvSpPr>
          <p:cNvPr id="3" name="Content Placeholder 2"/>
          <p:cNvSpPr>
            <a:spLocks noGrp="1"/>
          </p:cNvSpPr>
          <p:nvPr>
            <p:ph idx="1"/>
          </p:nvPr>
        </p:nvSpPr>
        <p:spPr>
          <a:xfrm>
            <a:off x="2589212" y="1663700"/>
            <a:ext cx="8915400" cy="4247522"/>
          </a:xfrm>
        </p:spPr>
        <p:txBody>
          <a:bodyPr/>
          <a:lstStyle/>
          <a:p>
            <a:r>
              <a:rPr lang="en-US" sz="2400" dirty="0" smtClean="0"/>
              <a:t>Protein intake and its effect on Levodopa.</a:t>
            </a:r>
          </a:p>
          <a:p>
            <a:pPr lvl="1"/>
            <a:r>
              <a:rPr lang="en-US" sz="2000" dirty="0" smtClean="0"/>
              <a:t>Levodopa is given for Parkinson’s Disease.  The amino acids in dietary proteins may compete with the drug for transport across the blood-brain barrier.  Low protein diets with protein intake shifted to the evening have proved helpful in stabilizing drug effects.  In addition, low protein products designed for chronic renal failure are safe, well tolerated and tasty, and useful in clients adhering to low protein diets.</a:t>
            </a:r>
            <a:endParaRPr lang="en-US" sz="2000" dirty="0"/>
          </a:p>
        </p:txBody>
      </p:sp>
    </p:spTree>
    <p:extLst>
      <p:ext uri="{BB962C8B-B14F-4D97-AF65-F5344CB8AC3E}">
        <p14:creationId xmlns:p14="http://schemas.microsoft.com/office/powerpoint/2010/main" val="19528690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and Drug Interaction</a:t>
            </a:r>
            <a:endParaRPr lang="en-US" dirty="0"/>
          </a:p>
        </p:txBody>
      </p:sp>
      <p:sp>
        <p:nvSpPr>
          <p:cNvPr id="3" name="Content Placeholder 2"/>
          <p:cNvSpPr>
            <a:spLocks noGrp="1"/>
          </p:cNvSpPr>
          <p:nvPr>
            <p:ph idx="1"/>
          </p:nvPr>
        </p:nvSpPr>
        <p:spPr/>
        <p:txBody>
          <a:bodyPr>
            <a:normAutofit/>
          </a:bodyPr>
          <a:lstStyle/>
          <a:p>
            <a:r>
              <a:rPr lang="en-US" sz="2400" dirty="0" smtClean="0"/>
              <a:t>A common Anti-Diabetic agent known as </a:t>
            </a:r>
            <a:r>
              <a:rPr lang="en-US" sz="2400" b="1" dirty="0" smtClean="0"/>
              <a:t>“Metformin” </a:t>
            </a:r>
            <a:r>
              <a:rPr lang="en-US" sz="2400" dirty="0" smtClean="0"/>
              <a:t>is a known pharmacological cause of Vitamin B12 deficiency, but the responsible mechanisms are not established.  </a:t>
            </a:r>
          </a:p>
          <a:p>
            <a:r>
              <a:rPr lang="en-US" sz="2400" dirty="0" smtClean="0"/>
              <a:t>Long-term treatment with metformin can potentially lead to neuropathy, which is also a complication of diabetes.  </a:t>
            </a:r>
          </a:p>
          <a:p>
            <a:r>
              <a:rPr lang="en-US" sz="2400" dirty="0" smtClean="0"/>
              <a:t>Annual monitoring of vitamin B12 is recommended. </a:t>
            </a:r>
            <a:endParaRPr lang="en-US" sz="2400" dirty="0"/>
          </a:p>
        </p:txBody>
      </p:sp>
    </p:spTree>
    <p:extLst>
      <p:ext uri="{BB962C8B-B14F-4D97-AF65-F5344CB8AC3E}">
        <p14:creationId xmlns:p14="http://schemas.microsoft.com/office/powerpoint/2010/main" val="31141922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and Drug Interaction</a:t>
            </a:r>
            <a:endParaRPr lang="en-US" dirty="0"/>
          </a:p>
        </p:txBody>
      </p:sp>
      <p:sp>
        <p:nvSpPr>
          <p:cNvPr id="3" name="Content Placeholder 2"/>
          <p:cNvSpPr>
            <a:spLocks noGrp="1"/>
          </p:cNvSpPr>
          <p:nvPr>
            <p:ph idx="1"/>
          </p:nvPr>
        </p:nvSpPr>
        <p:spPr>
          <a:xfrm>
            <a:off x="2589212" y="2133600"/>
            <a:ext cx="8915400" cy="4546600"/>
          </a:xfrm>
        </p:spPr>
        <p:txBody>
          <a:bodyPr/>
          <a:lstStyle/>
          <a:p>
            <a:r>
              <a:rPr lang="en-US" sz="2000" b="1" dirty="0" smtClean="0"/>
              <a:t>Folic Acid and its effect on Aspirin</a:t>
            </a:r>
          </a:p>
          <a:p>
            <a:pPr lvl="1"/>
            <a:r>
              <a:rPr lang="en-US" sz="2000" dirty="0" smtClean="0"/>
              <a:t>Plasma proteins bind with nutrients as well as drugs. </a:t>
            </a:r>
            <a:endParaRPr lang="en-US" sz="2000" dirty="0"/>
          </a:p>
          <a:p>
            <a:pPr lvl="1"/>
            <a:r>
              <a:rPr lang="en-US" sz="2000" dirty="0" smtClean="0"/>
              <a:t>When there are insufficient binding sites on the plasma proteins for all the drug or nutrients the access amount accumulates in the blood stream as free small particles.</a:t>
            </a:r>
            <a:r>
              <a:rPr lang="en-US" sz="2000" dirty="0"/>
              <a:t> The kidney then excretes the folic acid in the urine. </a:t>
            </a:r>
            <a:endParaRPr lang="en-US" sz="2000" dirty="0" smtClean="0"/>
          </a:p>
          <a:p>
            <a:pPr lvl="1"/>
            <a:r>
              <a:rPr lang="en-US" sz="2000" dirty="0" smtClean="0"/>
              <a:t>Aspirin displaces folic acid from its plasma protein. Increased consumption of foods high in folic acid is recommended with long-term use of aspirin therapy.</a:t>
            </a:r>
            <a:endParaRPr lang="en-US" sz="2000" dirty="0"/>
          </a:p>
        </p:txBody>
      </p:sp>
    </p:spTree>
    <p:extLst>
      <p:ext uri="{BB962C8B-B14F-4D97-AF65-F5344CB8AC3E}">
        <p14:creationId xmlns:p14="http://schemas.microsoft.com/office/powerpoint/2010/main" val="36065647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and Drug Interaction</a:t>
            </a:r>
            <a:endParaRPr lang="en-US" dirty="0"/>
          </a:p>
        </p:txBody>
      </p:sp>
      <p:sp>
        <p:nvSpPr>
          <p:cNvPr id="3" name="Content Placeholder 2"/>
          <p:cNvSpPr>
            <a:spLocks noGrp="1"/>
          </p:cNvSpPr>
          <p:nvPr>
            <p:ph idx="1"/>
          </p:nvPr>
        </p:nvSpPr>
        <p:spPr>
          <a:xfrm>
            <a:off x="2589212" y="1270000"/>
            <a:ext cx="8915400" cy="5397500"/>
          </a:xfrm>
        </p:spPr>
        <p:txBody>
          <a:bodyPr>
            <a:normAutofit lnSpcReduction="10000"/>
          </a:bodyPr>
          <a:lstStyle/>
          <a:p>
            <a:r>
              <a:rPr lang="en-US" b="1" dirty="0" smtClean="0"/>
              <a:t>Sodium, Fluids, and Lithium </a:t>
            </a:r>
          </a:p>
          <a:p>
            <a:pPr lvl="1"/>
            <a:r>
              <a:rPr lang="en-US" sz="1900" dirty="0" smtClean="0"/>
              <a:t>Both sodium intake and increased fluid intake affect the mood stabilizer </a:t>
            </a:r>
            <a:r>
              <a:rPr lang="en-US" sz="1900" b="1" i="1" dirty="0" smtClean="0"/>
              <a:t>Lithium</a:t>
            </a:r>
            <a:r>
              <a:rPr lang="en-US" sz="1900" dirty="0" smtClean="0"/>
              <a:t>.</a:t>
            </a:r>
          </a:p>
          <a:p>
            <a:pPr lvl="1"/>
            <a:r>
              <a:rPr lang="en-US" sz="1900" dirty="0" smtClean="0"/>
              <a:t>Lithium is used to treat bipolar disorder.  </a:t>
            </a:r>
          </a:p>
          <a:p>
            <a:pPr lvl="1"/>
            <a:r>
              <a:rPr lang="en-US" sz="1900" dirty="0" smtClean="0"/>
              <a:t>The drug is absorbed, distributed, and excreted with sodium and may result in the following situations;</a:t>
            </a:r>
          </a:p>
          <a:p>
            <a:pPr lvl="2"/>
            <a:r>
              <a:rPr lang="en-US" sz="1900" dirty="0" smtClean="0"/>
              <a:t>Decreased sodium intake with decreased fluid intake may lead to lithium retention manifested by slurred speech, decreased coordination, drowsiness, and muscle weakness or twitching.</a:t>
            </a:r>
          </a:p>
          <a:p>
            <a:pPr lvl="2"/>
            <a:r>
              <a:rPr lang="en-US" sz="1900" dirty="0" smtClean="0"/>
              <a:t>Increased sodium intake </a:t>
            </a:r>
            <a:r>
              <a:rPr lang="en-US" sz="1900" smtClean="0"/>
              <a:t>and </a:t>
            </a:r>
            <a:r>
              <a:rPr lang="en-US" sz="1900" smtClean="0"/>
              <a:t>in</a:t>
            </a:r>
            <a:r>
              <a:rPr lang="en-US" sz="1900" smtClean="0"/>
              <a:t>creased </a:t>
            </a:r>
            <a:r>
              <a:rPr lang="en-US" sz="1900" dirty="0" smtClean="0"/>
              <a:t>fluid intake increase the excretion of lithium, thus worsening signs and symptoms of mania.</a:t>
            </a:r>
          </a:p>
          <a:p>
            <a:pPr lvl="2"/>
            <a:r>
              <a:rPr lang="en-US" sz="1900" dirty="0" smtClean="0"/>
              <a:t>NOTE: Use of loop diuretics (Bumex, Lasix) or angiotensin-converting enzyme (ACE)(Zestril, Prinivil) Inhibitors significantly increases the risk of hospitalization for Lithium toxicity in the elderly.</a:t>
            </a:r>
          </a:p>
          <a:p>
            <a:pPr lvl="2"/>
            <a:endParaRPr lang="en-US" dirty="0"/>
          </a:p>
        </p:txBody>
      </p:sp>
    </p:spTree>
    <p:extLst>
      <p:ext uri="{BB962C8B-B14F-4D97-AF65-F5344CB8AC3E}">
        <p14:creationId xmlns:p14="http://schemas.microsoft.com/office/powerpoint/2010/main" val="29750141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and Drug Interaction</a:t>
            </a:r>
            <a:endParaRPr lang="en-US" dirty="0"/>
          </a:p>
        </p:txBody>
      </p:sp>
      <p:sp>
        <p:nvSpPr>
          <p:cNvPr id="3" name="Content Placeholder 2"/>
          <p:cNvSpPr>
            <a:spLocks noGrp="1"/>
          </p:cNvSpPr>
          <p:nvPr>
            <p:ph idx="1"/>
          </p:nvPr>
        </p:nvSpPr>
        <p:spPr/>
        <p:txBody>
          <a:bodyPr/>
          <a:lstStyle/>
          <a:p>
            <a:r>
              <a:rPr lang="en-US" sz="2400" b="1" dirty="0" smtClean="0"/>
              <a:t>Some drugs must be taken on an empty stomach.  </a:t>
            </a:r>
            <a:r>
              <a:rPr lang="en-US" sz="2000" dirty="0" smtClean="0"/>
              <a:t>A strict protocol is used for the drug </a:t>
            </a:r>
            <a:r>
              <a:rPr lang="en-US" sz="2000" b="1" i="1" dirty="0" smtClean="0"/>
              <a:t>alendronate (Fosamox); </a:t>
            </a:r>
            <a:r>
              <a:rPr lang="en-US" sz="2000" dirty="0" smtClean="0"/>
              <a:t>a bone reabsorption inhibitor given for osteoporosis. </a:t>
            </a:r>
          </a:p>
          <a:p>
            <a:pPr lvl="1"/>
            <a:r>
              <a:rPr lang="en-US" sz="2000" b="1" i="1" dirty="0" smtClean="0"/>
              <a:t>Alendronate must be taken first thing in the morning with plain water 30 minutes before any other meds, food or beverages. Any intake other than the water, significantly reduces its absorption.</a:t>
            </a:r>
          </a:p>
          <a:p>
            <a:pPr lvl="1"/>
            <a:r>
              <a:rPr lang="en-US" sz="2000" b="1" i="1" dirty="0" smtClean="0"/>
              <a:t>The person must remain in an upright position to facilitate passage through the pylorus and minimize risk of esophageal irritation.  </a:t>
            </a:r>
          </a:p>
          <a:p>
            <a:pPr lvl="1"/>
            <a:endParaRPr lang="en-US" b="1" i="1" dirty="0"/>
          </a:p>
        </p:txBody>
      </p:sp>
    </p:spTree>
    <p:extLst>
      <p:ext uri="{BB962C8B-B14F-4D97-AF65-F5344CB8AC3E}">
        <p14:creationId xmlns:p14="http://schemas.microsoft.com/office/powerpoint/2010/main" val="1588582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Diets and Diet Modifications</a:t>
            </a:r>
          </a:p>
        </p:txBody>
      </p:sp>
      <p:sp>
        <p:nvSpPr>
          <p:cNvPr id="3" name="Content Placeholder 2"/>
          <p:cNvSpPr>
            <a:spLocks noGrp="1"/>
          </p:cNvSpPr>
          <p:nvPr>
            <p:ph idx="1"/>
          </p:nvPr>
        </p:nvSpPr>
        <p:spPr>
          <a:xfrm>
            <a:off x="2589212" y="1473200"/>
            <a:ext cx="8915400" cy="5092700"/>
          </a:xfrm>
        </p:spPr>
        <p:txBody>
          <a:bodyPr>
            <a:normAutofit/>
          </a:bodyPr>
          <a:lstStyle/>
          <a:p>
            <a:r>
              <a:rPr lang="en-US" b="1" dirty="0" smtClean="0"/>
              <a:t>The nutritional Screening by the RD may include;</a:t>
            </a:r>
          </a:p>
          <a:p>
            <a:pPr lvl="1"/>
            <a:r>
              <a:rPr lang="en-US" sz="1800" b="1" dirty="0" smtClean="0"/>
              <a:t>Height/ weight, BMI, weight history</a:t>
            </a:r>
          </a:p>
          <a:p>
            <a:pPr lvl="1"/>
            <a:r>
              <a:rPr lang="en-US" sz="1800" b="1" dirty="0" smtClean="0"/>
              <a:t>Laboratory values</a:t>
            </a:r>
          </a:p>
          <a:p>
            <a:pPr lvl="1"/>
            <a:r>
              <a:rPr lang="en-US" sz="1800" b="1" dirty="0" smtClean="0"/>
              <a:t>Food intake information</a:t>
            </a:r>
          </a:p>
          <a:p>
            <a:pPr lvl="1"/>
            <a:r>
              <a:rPr lang="en-US" sz="1800" b="1" dirty="0" smtClean="0"/>
              <a:t>Potential food/drug interactions</a:t>
            </a:r>
          </a:p>
          <a:p>
            <a:pPr lvl="1"/>
            <a:r>
              <a:rPr lang="en-US" sz="1800" b="1" dirty="0" smtClean="0"/>
              <a:t>Mastication/swallowing ability</a:t>
            </a:r>
          </a:p>
          <a:p>
            <a:pPr lvl="1"/>
            <a:r>
              <a:rPr lang="en-US" sz="1800" b="1" dirty="0" smtClean="0"/>
              <a:t>Client’s ability to feed him or herself</a:t>
            </a:r>
          </a:p>
          <a:p>
            <a:pPr lvl="1"/>
            <a:r>
              <a:rPr lang="en-US" sz="1800" b="1" dirty="0" smtClean="0"/>
              <a:t>Bowel and bladder function</a:t>
            </a:r>
          </a:p>
          <a:p>
            <a:pPr lvl="1"/>
            <a:r>
              <a:rPr lang="en-US" sz="1800" b="1" dirty="0" smtClean="0"/>
              <a:t>Evaluation for the presence of pressure ulcers</a:t>
            </a:r>
          </a:p>
          <a:p>
            <a:pPr lvl="1"/>
            <a:r>
              <a:rPr lang="en-US" sz="1800" b="1" dirty="0" smtClean="0"/>
              <a:t>Food allergies/intolerance</a:t>
            </a:r>
          </a:p>
          <a:p>
            <a:pPr lvl="1"/>
            <a:r>
              <a:rPr lang="en-US" sz="1800" b="1" dirty="0" smtClean="0"/>
              <a:t>Food preferences/ cultural and religious beliefs, presence of severe burns, infection, body consumption, learning barriers</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9501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and Drug Interaction</a:t>
            </a:r>
            <a:endParaRPr lang="en-US" dirty="0"/>
          </a:p>
        </p:txBody>
      </p:sp>
      <p:sp>
        <p:nvSpPr>
          <p:cNvPr id="3" name="Content Placeholder 2"/>
          <p:cNvSpPr>
            <a:spLocks noGrp="1"/>
          </p:cNvSpPr>
          <p:nvPr>
            <p:ph idx="1"/>
          </p:nvPr>
        </p:nvSpPr>
        <p:spPr>
          <a:xfrm>
            <a:off x="2589212" y="1485900"/>
            <a:ext cx="8915400" cy="5003800"/>
          </a:xfrm>
        </p:spPr>
        <p:txBody>
          <a:bodyPr/>
          <a:lstStyle/>
          <a:p>
            <a:r>
              <a:rPr lang="en-US" sz="2000" b="1" dirty="0" smtClean="0"/>
              <a:t>Drugs taken with food.</a:t>
            </a:r>
          </a:p>
          <a:p>
            <a:pPr lvl="1"/>
            <a:r>
              <a:rPr lang="en-US" sz="2000" dirty="0" smtClean="0"/>
              <a:t>Food increases absorption or bioavailability of several drugs of several classes.</a:t>
            </a:r>
          </a:p>
          <a:p>
            <a:pPr lvl="1"/>
            <a:r>
              <a:rPr lang="en-US" sz="2000" dirty="0" smtClean="0"/>
              <a:t>Example: </a:t>
            </a:r>
            <a:r>
              <a:rPr lang="en-US" sz="2000" b="1" dirty="0" smtClean="0"/>
              <a:t>Lovastatin</a:t>
            </a:r>
            <a:r>
              <a:rPr lang="en-US" sz="2000" dirty="0" smtClean="0"/>
              <a:t>; take with food increases its absorption.</a:t>
            </a:r>
          </a:p>
          <a:p>
            <a:pPr marL="457200" lvl="1" indent="0">
              <a:buNone/>
            </a:pPr>
            <a:endParaRPr lang="en-US" sz="2000" dirty="0"/>
          </a:p>
          <a:p>
            <a:pPr lvl="1"/>
            <a:r>
              <a:rPr lang="en-US" sz="2000" b="1" dirty="0" smtClean="0"/>
              <a:t>Certain Drugs need Fatty Foods for Absorption.</a:t>
            </a:r>
          </a:p>
          <a:p>
            <a:pPr lvl="2"/>
            <a:r>
              <a:rPr lang="en-US" sz="2000" b="1" dirty="0" smtClean="0"/>
              <a:t>Griseofulvin</a:t>
            </a:r>
            <a:r>
              <a:rPr lang="en-US" sz="2000" dirty="0" smtClean="0"/>
              <a:t>, an antifungal agent given to treat athlete’s foot, is best absorbed when taken with a meal high in fat content.</a:t>
            </a:r>
          </a:p>
          <a:p>
            <a:pPr lvl="1"/>
            <a:endParaRPr lang="en-US" dirty="0"/>
          </a:p>
        </p:txBody>
      </p:sp>
    </p:spTree>
    <p:extLst>
      <p:ext uri="{BB962C8B-B14F-4D97-AF65-F5344CB8AC3E}">
        <p14:creationId xmlns:p14="http://schemas.microsoft.com/office/powerpoint/2010/main" val="32510130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and Drug Interactions</a:t>
            </a:r>
            <a:endParaRPr lang="en-US" dirty="0"/>
          </a:p>
        </p:txBody>
      </p:sp>
      <p:sp>
        <p:nvSpPr>
          <p:cNvPr id="3" name="Content Placeholder 2"/>
          <p:cNvSpPr>
            <a:spLocks noGrp="1"/>
          </p:cNvSpPr>
          <p:nvPr>
            <p:ph idx="1"/>
          </p:nvPr>
        </p:nvSpPr>
        <p:spPr>
          <a:xfrm>
            <a:off x="2589212" y="1270000"/>
            <a:ext cx="8915400" cy="5372100"/>
          </a:xfrm>
        </p:spPr>
        <p:txBody>
          <a:bodyPr>
            <a:normAutofit/>
          </a:bodyPr>
          <a:lstStyle/>
          <a:p>
            <a:r>
              <a:rPr lang="en-US" b="1" dirty="0" smtClean="0"/>
              <a:t>Tetracycline</a:t>
            </a:r>
            <a:r>
              <a:rPr lang="en-US" dirty="0" smtClean="0"/>
              <a:t>, an anti-infective agent, combines with Calcium, iron, magnesium, and zinc to form insoluble compounds.  The drug and the nutrient thus bound are both less available for absorption.  </a:t>
            </a:r>
          </a:p>
          <a:p>
            <a:r>
              <a:rPr lang="en-US" dirty="0" smtClean="0"/>
              <a:t>For this reason, Tetracycline should be administered 1 hour before or 3 hours after:</a:t>
            </a:r>
          </a:p>
          <a:p>
            <a:pPr lvl="1"/>
            <a:r>
              <a:rPr lang="en-US" sz="1800" dirty="0" smtClean="0"/>
              <a:t>Taking iron supplements</a:t>
            </a:r>
          </a:p>
          <a:p>
            <a:pPr lvl="1"/>
            <a:r>
              <a:rPr lang="en-US" sz="1800" dirty="0" smtClean="0"/>
              <a:t>Eating iron containing foods (red meat, egg yolks).</a:t>
            </a:r>
          </a:p>
          <a:p>
            <a:pPr lvl="1"/>
            <a:r>
              <a:rPr lang="en-US" sz="1800" dirty="0" smtClean="0"/>
              <a:t>Consuming milk, other dairy products, or calcium fortified juices.</a:t>
            </a:r>
          </a:p>
          <a:p>
            <a:pPr lvl="1"/>
            <a:r>
              <a:rPr lang="en-US" sz="1800" dirty="0" smtClean="0"/>
              <a:t>Taking antacids or multivitamins containing magnesium, aluminum, calcium, or zinc.  </a:t>
            </a:r>
          </a:p>
          <a:p>
            <a:pPr lvl="1"/>
            <a:r>
              <a:rPr lang="en-US" sz="1800" dirty="0" smtClean="0"/>
              <a:t>Tetracycline should be taken without food or milk to avoid a high risk of treatment failure.</a:t>
            </a:r>
          </a:p>
          <a:p>
            <a:pPr lvl="1"/>
            <a:r>
              <a:rPr lang="en-US" sz="1800" dirty="0" smtClean="0"/>
              <a:t>Even a small amount of milk in tea or coffee  can affect bioavailability. </a:t>
            </a:r>
            <a:endParaRPr lang="en-US" sz="1800" dirty="0"/>
          </a:p>
        </p:txBody>
      </p:sp>
    </p:spTree>
    <p:extLst>
      <p:ext uri="{BB962C8B-B14F-4D97-AF65-F5344CB8AC3E}">
        <p14:creationId xmlns:p14="http://schemas.microsoft.com/office/powerpoint/2010/main" val="86887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 Management</a:t>
            </a:r>
            <a:endParaRPr lang="en-US" dirty="0"/>
          </a:p>
        </p:txBody>
      </p:sp>
      <p:sp>
        <p:nvSpPr>
          <p:cNvPr id="3" name="Content Placeholder 2"/>
          <p:cNvSpPr>
            <a:spLocks noGrp="1"/>
          </p:cNvSpPr>
          <p:nvPr>
            <p:ph idx="1"/>
          </p:nvPr>
        </p:nvSpPr>
        <p:spPr/>
        <p:txBody>
          <a:bodyPr>
            <a:normAutofit lnSpcReduction="10000"/>
          </a:bodyPr>
          <a:lstStyle/>
          <a:p>
            <a:r>
              <a:rPr lang="en-US" sz="2400" b="1" dirty="0" smtClean="0"/>
              <a:t>Obesity</a:t>
            </a:r>
            <a:r>
              <a:rPr lang="en-US" dirty="0" smtClean="0"/>
              <a:t> – </a:t>
            </a:r>
            <a:r>
              <a:rPr lang="en-US" sz="2000" dirty="0" smtClean="0"/>
              <a:t>Excessive amount of fat on the body; for women, a fat content greater than 30%; for men, a fat content greater than 25%.</a:t>
            </a:r>
          </a:p>
          <a:p>
            <a:r>
              <a:rPr lang="en-US" sz="2000" dirty="0" smtClean="0"/>
              <a:t>According to the CDC (2012), the annual health care cost of obesity is approximately $147 billion dollars.  Approximately, one-half of these costs were paid for by Medicare and Medicaid.  These costs do not include the indirect costs such as absenteeism from work and decreased productivity.</a:t>
            </a:r>
            <a:r>
              <a:rPr lang="en-US" dirty="0"/>
              <a:t> </a:t>
            </a:r>
            <a:endParaRPr lang="en-US" dirty="0" smtClean="0"/>
          </a:p>
          <a:p>
            <a:r>
              <a:rPr lang="en-US" sz="2000" dirty="0" smtClean="0"/>
              <a:t>The </a:t>
            </a:r>
            <a:r>
              <a:rPr lang="en-US" sz="2000" dirty="0"/>
              <a:t>prevalence of obesity in the United States has had a starling increase since the 1970’s.</a:t>
            </a:r>
          </a:p>
          <a:p>
            <a:r>
              <a:rPr lang="en-US" sz="2000" dirty="0"/>
              <a:t>Many experts are concerned about the prevalence of obesity among children in the United States.</a:t>
            </a:r>
          </a:p>
          <a:p>
            <a:pPr lvl="1"/>
            <a:endParaRPr lang="en-US" sz="2000" dirty="0" smtClean="0"/>
          </a:p>
          <a:p>
            <a:pPr lvl="1"/>
            <a:endParaRPr lang="en-US" sz="2000" dirty="0"/>
          </a:p>
        </p:txBody>
      </p:sp>
    </p:spTree>
    <p:extLst>
      <p:ext uri="{BB962C8B-B14F-4D97-AF65-F5344CB8AC3E}">
        <p14:creationId xmlns:p14="http://schemas.microsoft.com/office/powerpoint/2010/main" val="42407447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 Management</a:t>
            </a:r>
            <a:endParaRPr lang="en-US" dirty="0"/>
          </a:p>
        </p:txBody>
      </p:sp>
      <p:sp>
        <p:nvSpPr>
          <p:cNvPr id="3" name="Content Placeholder 2"/>
          <p:cNvSpPr>
            <a:spLocks noGrp="1"/>
          </p:cNvSpPr>
          <p:nvPr>
            <p:ph idx="1"/>
          </p:nvPr>
        </p:nvSpPr>
        <p:spPr>
          <a:xfrm>
            <a:off x="2589212" y="1295400"/>
            <a:ext cx="8915400" cy="5334000"/>
          </a:xfrm>
        </p:spPr>
        <p:txBody>
          <a:bodyPr/>
          <a:lstStyle/>
          <a:p>
            <a:r>
              <a:rPr lang="en-US" b="1" dirty="0" smtClean="0"/>
              <a:t>Percentage of Body Fat </a:t>
            </a:r>
            <a:r>
              <a:rPr lang="en-US" dirty="0" smtClean="0"/>
              <a:t>– The percentage of body fat is associated with health risk.  </a:t>
            </a:r>
          </a:p>
          <a:p>
            <a:pPr lvl="1"/>
            <a:r>
              <a:rPr lang="en-US" b="1" dirty="0" smtClean="0"/>
              <a:t>Fat Percentage; Females </a:t>
            </a:r>
            <a:r>
              <a:rPr lang="en-US" dirty="0" smtClean="0"/>
              <a:t>= 18% - 22%</a:t>
            </a:r>
          </a:p>
          <a:p>
            <a:pPr lvl="1"/>
            <a:r>
              <a:rPr lang="en-US" b="1" dirty="0" smtClean="0"/>
              <a:t>Fat Percentage; Males </a:t>
            </a:r>
            <a:r>
              <a:rPr lang="en-US" dirty="0" smtClean="0"/>
              <a:t>= 15% - 19%</a:t>
            </a:r>
          </a:p>
          <a:p>
            <a:pPr lvl="1"/>
            <a:r>
              <a:rPr lang="en-US" b="1" dirty="0" smtClean="0"/>
              <a:t>Body Mass Index (BMI) </a:t>
            </a:r>
            <a:r>
              <a:rPr lang="en-US" dirty="0" smtClean="0"/>
              <a:t>– The National Institutes of Health (NIH) recommends and encourages all health care professional to use BMI to classify clients as underweight, normal weight, over weight, and obese in clinical settings.</a:t>
            </a:r>
          </a:p>
          <a:p>
            <a:pPr lvl="2"/>
            <a:r>
              <a:rPr lang="en-US" sz="2000" dirty="0" smtClean="0"/>
              <a:t>Underweight - &lt;18.5</a:t>
            </a:r>
          </a:p>
          <a:p>
            <a:pPr lvl="2"/>
            <a:r>
              <a:rPr lang="en-US" sz="2000" dirty="0" smtClean="0"/>
              <a:t>Normal 18.5 – 24.9</a:t>
            </a:r>
          </a:p>
          <a:p>
            <a:pPr lvl="2"/>
            <a:r>
              <a:rPr lang="en-US" sz="2000" dirty="0" smtClean="0"/>
              <a:t>Overweight 25 – 29.9</a:t>
            </a:r>
          </a:p>
          <a:p>
            <a:pPr lvl="2"/>
            <a:r>
              <a:rPr lang="en-US" sz="2000" dirty="0" smtClean="0"/>
              <a:t>Obese class 1 &gt;30</a:t>
            </a:r>
          </a:p>
          <a:p>
            <a:pPr lvl="2"/>
            <a:r>
              <a:rPr lang="en-US" sz="2000" dirty="0" smtClean="0"/>
              <a:t>Severely obese class 2 &gt;35</a:t>
            </a:r>
          </a:p>
          <a:p>
            <a:pPr lvl="2"/>
            <a:r>
              <a:rPr lang="en-US" sz="2000" dirty="0" smtClean="0"/>
              <a:t>Morbidly obese class 3 &gt;40</a:t>
            </a:r>
          </a:p>
          <a:p>
            <a:pPr lvl="2"/>
            <a:r>
              <a:rPr lang="en-US" sz="2000" dirty="0" smtClean="0"/>
              <a:t>Super obese &gt;50</a:t>
            </a:r>
          </a:p>
          <a:p>
            <a:pPr lvl="2"/>
            <a:endParaRPr lang="en-US" dirty="0"/>
          </a:p>
        </p:txBody>
      </p:sp>
    </p:spTree>
    <p:extLst>
      <p:ext uri="{BB962C8B-B14F-4D97-AF65-F5344CB8AC3E}">
        <p14:creationId xmlns:p14="http://schemas.microsoft.com/office/powerpoint/2010/main" val="1038008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 Management</a:t>
            </a:r>
            <a:endParaRPr lang="en-US" dirty="0"/>
          </a:p>
        </p:txBody>
      </p:sp>
      <p:sp>
        <p:nvSpPr>
          <p:cNvPr id="3" name="Content Placeholder 2"/>
          <p:cNvSpPr>
            <a:spLocks noGrp="1"/>
          </p:cNvSpPr>
          <p:nvPr>
            <p:ph idx="1"/>
          </p:nvPr>
        </p:nvSpPr>
        <p:spPr/>
        <p:txBody>
          <a:bodyPr>
            <a:normAutofit/>
          </a:bodyPr>
          <a:lstStyle/>
          <a:p>
            <a:r>
              <a:rPr lang="en-US" sz="2000" b="1" dirty="0" smtClean="0"/>
              <a:t>Consequences of Obesity</a:t>
            </a:r>
          </a:p>
          <a:p>
            <a:pPr lvl="1"/>
            <a:r>
              <a:rPr lang="en-US" sz="2000" dirty="0" smtClean="0"/>
              <a:t>Susceptibility to medical problems</a:t>
            </a:r>
          </a:p>
          <a:p>
            <a:pPr lvl="1"/>
            <a:r>
              <a:rPr lang="en-US" sz="2000" dirty="0" smtClean="0"/>
              <a:t>Psychological ramifications</a:t>
            </a:r>
          </a:p>
          <a:p>
            <a:pPr lvl="2"/>
            <a:r>
              <a:rPr lang="en-US" sz="2000" dirty="0" smtClean="0"/>
              <a:t>Many clients find it difficult to break the cycle of behaviors that contribute to obesity.</a:t>
            </a:r>
          </a:p>
          <a:p>
            <a:pPr lvl="2"/>
            <a:r>
              <a:rPr lang="en-US" sz="2000" dirty="0" smtClean="0"/>
              <a:t>Health care providers can educate overweight and obese clients about the need for weight loss and encourage these clients to lose weight.</a:t>
            </a:r>
            <a:endParaRPr lang="en-US" sz="2000" dirty="0"/>
          </a:p>
        </p:txBody>
      </p:sp>
    </p:spTree>
    <p:extLst>
      <p:ext uri="{BB962C8B-B14F-4D97-AF65-F5344CB8AC3E}">
        <p14:creationId xmlns:p14="http://schemas.microsoft.com/office/powerpoint/2010/main" val="23957312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 Management</a:t>
            </a:r>
            <a:endParaRPr lang="en-US" dirty="0"/>
          </a:p>
        </p:txBody>
      </p:sp>
      <p:sp>
        <p:nvSpPr>
          <p:cNvPr id="3" name="Content Placeholder 2"/>
          <p:cNvSpPr>
            <a:spLocks noGrp="1"/>
          </p:cNvSpPr>
          <p:nvPr>
            <p:ph idx="1"/>
          </p:nvPr>
        </p:nvSpPr>
        <p:spPr/>
        <p:txBody>
          <a:bodyPr/>
          <a:lstStyle/>
          <a:p>
            <a:r>
              <a:rPr lang="en-US" sz="2400" b="1" dirty="0" smtClean="0"/>
              <a:t>Achieving Weight Loss;</a:t>
            </a:r>
          </a:p>
          <a:p>
            <a:pPr lvl="1"/>
            <a:r>
              <a:rPr lang="en-US" sz="2400" dirty="0" smtClean="0"/>
              <a:t>Diet Therapy</a:t>
            </a:r>
          </a:p>
          <a:p>
            <a:pPr lvl="1"/>
            <a:r>
              <a:rPr lang="en-US" sz="2400" dirty="0" smtClean="0"/>
              <a:t>Physical Activity</a:t>
            </a:r>
          </a:p>
          <a:p>
            <a:pPr lvl="1"/>
            <a:r>
              <a:rPr lang="en-US" sz="2400" dirty="0" smtClean="0"/>
              <a:t>Behavior Therapy</a:t>
            </a:r>
          </a:p>
          <a:p>
            <a:pPr lvl="1"/>
            <a:r>
              <a:rPr lang="en-US" sz="2400" dirty="0" smtClean="0"/>
              <a:t>Pharmacotherapy</a:t>
            </a:r>
          </a:p>
          <a:p>
            <a:pPr lvl="1"/>
            <a:r>
              <a:rPr lang="en-US" sz="2400" dirty="0" smtClean="0"/>
              <a:t>Weight Loss Surgery</a:t>
            </a:r>
          </a:p>
          <a:p>
            <a:pPr lvl="1"/>
            <a:r>
              <a:rPr lang="en-US" sz="2400" dirty="0" smtClean="0"/>
              <a:t>Combined Therapy</a:t>
            </a:r>
            <a:endParaRPr lang="en-US" sz="2400" dirty="0"/>
          </a:p>
        </p:txBody>
      </p:sp>
    </p:spTree>
    <p:extLst>
      <p:ext uri="{BB962C8B-B14F-4D97-AF65-F5344CB8AC3E}">
        <p14:creationId xmlns:p14="http://schemas.microsoft.com/office/powerpoint/2010/main" val="19691628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77800"/>
            <a:ext cx="8911687" cy="787400"/>
          </a:xfrm>
        </p:spPr>
        <p:txBody>
          <a:bodyPr/>
          <a:lstStyle/>
          <a:p>
            <a:r>
              <a:rPr lang="en-US" dirty="0" smtClean="0"/>
              <a:t>Eating Disorders</a:t>
            </a:r>
            <a:endParaRPr lang="en-US" dirty="0"/>
          </a:p>
        </p:txBody>
      </p:sp>
      <p:sp>
        <p:nvSpPr>
          <p:cNvPr id="3" name="Content Placeholder 2"/>
          <p:cNvSpPr>
            <a:spLocks noGrp="1"/>
          </p:cNvSpPr>
          <p:nvPr>
            <p:ph idx="1"/>
          </p:nvPr>
        </p:nvSpPr>
        <p:spPr>
          <a:xfrm>
            <a:off x="2589212" y="825500"/>
            <a:ext cx="8915400" cy="5880100"/>
          </a:xfrm>
        </p:spPr>
        <p:txBody>
          <a:bodyPr>
            <a:normAutofit fontScale="92500" lnSpcReduction="20000"/>
          </a:bodyPr>
          <a:lstStyle/>
          <a:p>
            <a:r>
              <a:rPr lang="en-US" sz="2400" b="1" dirty="0" smtClean="0"/>
              <a:t>Anorexia Nervosa </a:t>
            </a:r>
            <a:r>
              <a:rPr lang="en-US" dirty="0" smtClean="0"/>
              <a:t>– a medical condition that results from imposed-starvation. Appears at a rate of 80-85% in young women at age 12-25 and is 10-20 times more likely in females than men.  This can be life-threatening.</a:t>
            </a:r>
          </a:p>
          <a:p>
            <a:pPr lvl="1"/>
            <a:r>
              <a:rPr lang="en-US" sz="1900" b="1" dirty="0" smtClean="0"/>
              <a:t>Symptoms include:</a:t>
            </a:r>
          </a:p>
          <a:p>
            <a:pPr lvl="2"/>
            <a:r>
              <a:rPr lang="en-US" sz="1700" b="1" dirty="0" smtClean="0"/>
              <a:t>Recent unplanned weight of 5% or more</a:t>
            </a:r>
          </a:p>
          <a:p>
            <a:pPr lvl="2"/>
            <a:r>
              <a:rPr lang="en-US" sz="1700" b="1" dirty="0" smtClean="0"/>
              <a:t>Amenorrhea</a:t>
            </a:r>
          </a:p>
          <a:p>
            <a:pPr lvl="2"/>
            <a:r>
              <a:rPr lang="en-US" sz="1700" b="1" dirty="0" smtClean="0"/>
              <a:t>Constipation/Laxative abuse</a:t>
            </a:r>
          </a:p>
          <a:p>
            <a:pPr lvl="2"/>
            <a:r>
              <a:rPr lang="en-US" sz="1700" b="1" dirty="0" smtClean="0"/>
              <a:t>Excessive hair loss</a:t>
            </a:r>
          </a:p>
          <a:p>
            <a:pPr lvl="2"/>
            <a:r>
              <a:rPr lang="en-US" sz="1700" b="1" dirty="0" smtClean="0"/>
              <a:t>Abnormal Sleep Pattern</a:t>
            </a:r>
          </a:p>
          <a:p>
            <a:pPr lvl="2"/>
            <a:r>
              <a:rPr lang="en-US" sz="1700" b="1" dirty="0" smtClean="0"/>
              <a:t>Preoccupation with food</a:t>
            </a:r>
          </a:p>
          <a:p>
            <a:pPr lvl="2"/>
            <a:r>
              <a:rPr lang="en-US" sz="1700" b="1" dirty="0" smtClean="0"/>
              <a:t>Body Image Disturbance</a:t>
            </a:r>
          </a:p>
          <a:p>
            <a:pPr lvl="2"/>
            <a:r>
              <a:rPr lang="en-US" sz="1700" b="1" dirty="0" smtClean="0"/>
              <a:t>Misconception about physical status</a:t>
            </a:r>
          </a:p>
          <a:p>
            <a:pPr lvl="2"/>
            <a:r>
              <a:rPr lang="en-US" sz="1700" b="1" dirty="0" smtClean="0"/>
              <a:t>Intake of only 500-800 calories per day</a:t>
            </a:r>
          </a:p>
          <a:p>
            <a:pPr lvl="2"/>
            <a:r>
              <a:rPr lang="en-US" sz="1700" b="1" dirty="0" smtClean="0"/>
              <a:t>Slow eating</a:t>
            </a:r>
          </a:p>
          <a:p>
            <a:pPr lvl="2"/>
            <a:r>
              <a:rPr lang="en-US" sz="1700" b="1" dirty="0" smtClean="0"/>
              <a:t>Increased physical activity</a:t>
            </a:r>
          </a:p>
          <a:p>
            <a:pPr lvl="2"/>
            <a:r>
              <a:rPr lang="en-US" sz="1700" b="1" dirty="0" smtClean="0"/>
              <a:t>Social Isolation</a:t>
            </a:r>
          </a:p>
          <a:p>
            <a:pPr lvl="2"/>
            <a:r>
              <a:rPr lang="en-US" sz="1700" b="1" dirty="0" smtClean="0"/>
              <a:t>Intense fear of becoming obese</a:t>
            </a:r>
          </a:p>
          <a:p>
            <a:pPr lvl="2"/>
            <a:r>
              <a:rPr lang="en-US" sz="1700" b="1" dirty="0" smtClean="0"/>
              <a:t>Poor muscle tone</a:t>
            </a:r>
            <a:endParaRPr lang="en-US" sz="1700" b="1" dirty="0"/>
          </a:p>
        </p:txBody>
      </p:sp>
    </p:spTree>
    <p:extLst>
      <p:ext uri="{BB962C8B-B14F-4D97-AF65-F5344CB8AC3E}">
        <p14:creationId xmlns:p14="http://schemas.microsoft.com/office/powerpoint/2010/main" val="18018212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Eating Disorders</a:t>
            </a:r>
            <a:endParaRPr lang="en-US" dirty="0"/>
          </a:p>
        </p:txBody>
      </p:sp>
      <p:sp>
        <p:nvSpPr>
          <p:cNvPr id="3" name="Content Placeholder 2"/>
          <p:cNvSpPr>
            <a:spLocks noGrp="1"/>
          </p:cNvSpPr>
          <p:nvPr>
            <p:ph idx="1"/>
          </p:nvPr>
        </p:nvSpPr>
        <p:spPr>
          <a:xfrm>
            <a:off x="2589212" y="1447800"/>
            <a:ext cx="8915400" cy="4463422"/>
          </a:xfrm>
        </p:spPr>
        <p:txBody>
          <a:bodyPr>
            <a:normAutofit/>
          </a:bodyPr>
          <a:lstStyle/>
          <a:p>
            <a:r>
              <a:rPr lang="en-US" sz="2000" b="1" dirty="0" smtClean="0"/>
              <a:t>Bulimia</a:t>
            </a:r>
            <a:r>
              <a:rPr lang="en-US" sz="2000" dirty="0" smtClean="0"/>
              <a:t> – more common than anorexia nervosa, especially during adolescence and young adulthood.  The mean age for females at diagnosis was 23 years.  The condition is rare in males.</a:t>
            </a:r>
          </a:p>
          <a:p>
            <a:pPr lvl="1"/>
            <a:r>
              <a:rPr lang="en-US" sz="2000" b="1" dirty="0" smtClean="0"/>
              <a:t>Bulimics binge and purge.  </a:t>
            </a:r>
          </a:p>
          <a:p>
            <a:pPr lvl="2"/>
            <a:r>
              <a:rPr lang="en-US" sz="2000" b="1" dirty="0" smtClean="0"/>
              <a:t>Binging</a:t>
            </a:r>
            <a:r>
              <a:rPr lang="en-US" sz="2000" dirty="0" smtClean="0"/>
              <a:t> – consumption of as much as 5,000 – 20,000 kilocalories per day.</a:t>
            </a:r>
          </a:p>
          <a:p>
            <a:pPr lvl="2"/>
            <a:r>
              <a:rPr lang="en-US" sz="2000" b="1" dirty="0" smtClean="0"/>
              <a:t>Purging</a:t>
            </a:r>
            <a:r>
              <a:rPr lang="en-US" sz="2000" dirty="0" smtClean="0"/>
              <a:t> – intentional clearing of food out of the GI System by vomiting, enemas, laxatives, and diuretics. Bulimics are more apt to maintain a normal body weight by restricting food and dieting before binging episodes.  Athletes such as ballerinas, and gymnasts can tend to be bulimic. </a:t>
            </a:r>
            <a:endParaRPr lang="en-US" sz="2000" dirty="0"/>
          </a:p>
        </p:txBody>
      </p:sp>
    </p:spTree>
    <p:extLst>
      <p:ext uri="{BB962C8B-B14F-4D97-AF65-F5344CB8AC3E}">
        <p14:creationId xmlns:p14="http://schemas.microsoft.com/office/powerpoint/2010/main" val="1520072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Eating Disorders</a:t>
            </a:r>
            <a:endParaRPr lang="en-US" dirty="0"/>
          </a:p>
        </p:txBody>
      </p:sp>
      <p:sp>
        <p:nvSpPr>
          <p:cNvPr id="3" name="Content Placeholder 2"/>
          <p:cNvSpPr>
            <a:spLocks noGrp="1"/>
          </p:cNvSpPr>
          <p:nvPr>
            <p:ph idx="1"/>
          </p:nvPr>
        </p:nvSpPr>
        <p:spPr>
          <a:xfrm>
            <a:off x="2589212" y="1587500"/>
            <a:ext cx="8915400" cy="5041900"/>
          </a:xfrm>
        </p:spPr>
        <p:txBody>
          <a:bodyPr/>
          <a:lstStyle/>
          <a:p>
            <a:r>
              <a:rPr lang="en-US" sz="2400" b="1" dirty="0" smtClean="0"/>
              <a:t>Binge-Eating Disorder</a:t>
            </a:r>
            <a:r>
              <a:rPr lang="en-US" sz="2400" dirty="0" smtClean="0"/>
              <a:t>; </a:t>
            </a:r>
          </a:p>
          <a:p>
            <a:r>
              <a:rPr lang="en-US" sz="2000" dirty="0" smtClean="0"/>
              <a:t>Recognized as a distinct eating disorder in the Diagnostic and Statistical Manual of Mental Disorders, 5</a:t>
            </a:r>
            <a:r>
              <a:rPr lang="en-US" sz="2000" baseline="30000" dirty="0" smtClean="0"/>
              <a:t>th</a:t>
            </a:r>
            <a:r>
              <a:rPr lang="en-US" sz="2000" dirty="0" smtClean="0"/>
              <a:t> Edition.</a:t>
            </a:r>
          </a:p>
          <a:p>
            <a:r>
              <a:rPr lang="en-US" sz="2000" dirty="0" smtClean="0"/>
              <a:t>Binge eaters eat large amounts of high fat food, and high sugar foods in short periods of time.</a:t>
            </a:r>
          </a:p>
          <a:p>
            <a:r>
              <a:rPr lang="en-US" sz="2000" dirty="0" smtClean="0"/>
              <a:t>Binge eaters do not follow a binge with a purge.</a:t>
            </a:r>
          </a:p>
          <a:p>
            <a:r>
              <a:rPr lang="en-US" sz="2000" dirty="0" smtClean="0"/>
              <a:t>Affects more females than males.</a:t>
            </a:r>
          </a:p>
          <a:p>
            <a:r>
              <a:rPr lang="en-US" sz="2000" dirty="0" smtClean="0"/>
              <a:t>These clients may be overweight or obese.</a:t>
            </a:r>
          </a:p>
          <a:p>
            <a:r>
              <a:rPr lang="en-US" sz="2000" dirty="0" smtClean="0"/>
              <a:t>Often associate eating with periods of stress, and anxiety.</a:t>
            </a:r>
          </a:p>
          <a:p>
            <a:r>
              <a:rPr lang="en-US" sz="2000" dirty="0" smtClean="0"/>
              <a:t>Eat until uncomfortable full.</a:t>
            </a:r>
          </a:p>
          <a:p>
            <a:r>
              <a:rPr lang="en-US" sz="2000" dirty="0" smtClean="0"/>
              <a:t>Binge eating can contribute to the mal affects of obesity.</a:t>
            </a:r>
            <a:endParaRPr lang="en-US" sz="2000" dirty="0"/>
          </a:p>
        </p:txBody>
      </p:sp>
    </p:spTree>
    <p:extLst>
      <p:ext uri="{BB962C8B-B14F-4D97-AF65-F5344CB8AC3E}">
        <p14:creationId xmlns:p14="http://schemas.microsoft.com/office/powerpoint/2010/main" val="6296940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 in Diabetes Mellitus and Hypoglycemia</a:t>
            </a:r>
            <a:endParaRPr lang="en-US" dirty="0"/>
          </a:p>
        </p:txBody>
      </p:sp>
      <p:sp>
        <p:nvSpPr>
          <p:cNvPr id="3" name="Content Placeholder 2"/>
          <p:cNvSpPr>
            <a:spLocks noGrp="1"/>
          </p:cNvSpPr>
          <p:nvPr>
            <p:ph idx="1"/>
          </p:nvPr>
        </p:nvSpPr>
        <p:spPr>
          <a:xfrm>
            <a:off x="2589212" y="1816100"/>
            <a:ext cx="8915400" cy="4889500"/>
          </a:xfrm>
        </p:spPr>
        <p:txBody>
          <a:bodyPr>
            <a:normAutofit/>
          </a:bodyPr>
          <a:lstStyle/>
          <a:p>
            <a:r>
              <a:rPr lang="en-US" sz="2400" b="1" dirty="0" smtClean="0"/>
              <a:t>Macronutrient Distribution </a:t>
            </a:r>
            <a:r>
              <a:rPr lang="en-US" sz="2400" dirty="0" smtClean="0"/>
              <a:t>– There is </a:t>
            </a:r>
            <a:r>
              <a:rPr lang="en-US" sz="2400" b="1" dirty="0" smtClean="0"/>
              <a:t>NO ONE </a:t>
            </a:r>
            <a:r>
              <a:rPr lang="en-US" sz="2400" dirty="0" smtClean="0"/>
              <a:t>optimal mix of carbohydrate, protein, and fat that must be followed by every diabetic.  It should be individualized depending on factors such as lifestyle, preference, and other co-morbidities.  </a:t>
            </a:r>
          </a:p>
          <a:p>
            <a:pPr lvl="1"/>
            <a:r>
              <a:rPr lang="en-US" sz="2400" dirty="0" smtClean="0"/>
              <a:t>Low-fat, low carbohydrate, and the Mediterranean Diet have all been effective eight loss diets in research studies. </a:t>
            </a:r>
          </a:p>
          <a:p>
            <a:pPr lvl="1"/>
            <a:r>
              <a:rPr lang="en-US" sz="2400" dirty="0" smtClean="0"/>
              <a:t>Monitoring Carbohydrate intake through counting, choices, or experienced based estimates are recommended for achieving glycemic control.</a:t>
            </a:r>
            <a:endParaRPr lang="en-US" sz="2400" dirty="0"/>
          </a:p>
        </p:txBody>
      </p:sp>
    </p:spTree>
    <p:extLst>
      <p:ext uri="{BB962C8B-B14F-4D97-AF65-F5344CB8AC3E}">
        <p14:creationId xmlns:p14="http://schemas.microsoft.com/office/powerpoint/2010/main" val="396138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Diets and Diet Modifications</a:t>
            </a:r>
            <a:endParaRPr lang="en-US" dirty="0"/>
          </a:p>
        </p:txBody>
      </p:sp>
      <p:sp>
        <p:nvSpPr>
          <p:cNvPr id="3" name="Content Placeholder 2"/>
          <p:cNvSpPr>
            <a:spLocks noGrp="1"/>
          </p:cNvSpPr>
          <p:nvPr>
            <p:ph idx="1"/>
          </p:nvPr>
        </p:nvSpPr>
        <p:spPr/>
        <p:txBody>
          <a:bodyPr/>
          <a:lstStyle/>
          <a:p>
            <a:r>
              <a:rPr lang="en-US" dirty="0" smtClean="0"/>
              <a:t>Nutrient Delivery Decision Making Tree – </a:t>
            </a:r>
          </a:p>
          <a:p>
            <a:pPr lvl="1"/>
            <a:r>
              <a:rPr lang="en-US" dirty="0" smtClean="0"/>
              <a:t>See Lutz, Mazur, Litch (2015) page 240</a:t>
            </a:r>
            <a:endParaRPr lang="en-US" dirty="0"/>
          </a:p>
        </p:txBody>
      </p:sp>
    </p:spTree>
    <p:extLst>
      <p:ext uri="{BB962C8B-B14F-4D97-AF65-F5344CB8AC3E}">
        <p14:creationId xmlns:p14="http://schemas.microsoft.com/office/powerpoint/2010/main" val="19123841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Diabetes Mellitus and Hypoglycemia</a:t>
            </a:r>
          </a:p>
        </p:txBody>
      </p:sp>
      <p:sp>
        <p:nvSpPr>
          <p:cNvPr id="3" name="Content Placeholder 2"/>
          <p:cNvSpPr>
            <a:spLocks noGrp="1"/>
          </p:cNvSpPr>
          <p:nvPr>
            <p:ph idx="1"/>
          </p:nvPr>
        </p:nvSpPr>
        <p:spPr>
          <a:xfrm>
            <a:off x="2589212" y="1905000"/>
            <a:ext cx="8915400" cy="4953000"/>
          </a:xfrm>
        </p:spPr>
        <p:txBody>
          <a:bodyPr>
            <a:normAutofit/>
          </a:bodyPr>
          <a:lstStyle/>
          <a:p>
            <a:r>
              <a:rPr lang="en-US" dirty="0" smtClean="0"/>
              <a:t>General Guidelines that pertain to carbohydrates include the following:</a:t>
            </a:r>
          </a:p>
          <a:p>
            <a:pPr lvl="1"/>
            <a:r>
              <a:rPr lang="en-US" sz="1800" dirty="0" smtClean="0"/>
              <a:t>Carbohydrates from fruits, vegetables, whole grains, legumes, and low fat milk is encouraged.</a:t>
            </a:r>
          </a:p>
          <a:p>
            <a:pPr lvl="1"/>
            <a:r>
              <a:rPr lang="en-US" sz="1800" dirty="0" smtClean="0"/>
              <a:t>Monitoring Carbohydrate (CHO) consumption by CHO counting, exchanges, or experienced based estimation remains a good strategy.</a:t>
            </a:r>
          </a:p>
          <a:p>
            <a:pPr lvl="1"/>
            <a:r>
              <a:rPr lang="en-US" sz="1800" dirty="0" smtClean="0"/>
              <a:t>The use of the glycemic index of food.</a:t>
            </a:r>
          </a:p>
          <a:p>
            <a:pPr lvl="1"/>
            <a:r>
              <a:rPr lang="en-US" sz="1800" dirty="0" smtClean="0"/>
              <a:t>Sucrose containing foods can be substituted for other CHO in the meal plan, if added to the meal plan, covered with insulin or other glucose lowering medications.</a:t>
            </a:r>
          </a:p>
          <a:p>
            <a:pPr lvl="1"/>
            <a:r>
              <a:rPr lang="en-US" sz="1800" dirty="0" smtClean="0"/>
              <a:t>People with diabetes are encouraged to consume a variety of fiber containing foods.  </a:t>
            </a:r>
          </a:p>
          <a:p>
            <a:pPr lvl="1"/>
            <a:r>
              <a:rPr lang="en-US" sz="1800" dirty="0" smtClean="0"/>
              <a:t>Sugar alcohols and nonnutritive sweeteners are safe when consumed within the daily levels established by the U.S. Food and Drug Administration. </a:t>
            </a:r>
            <a:endParaRPr lang="en-US" sz="1800" dirty="0"/>
          </a:p>
        </p:txBody>
      </p:sp>
    </p:spTree>
    <p:extLst>
      <p:ext uri="{BB962C8B-B14F-4D97-AF65-F5344CB8AC3E}">
        <p14:creationId xmlns:p14="http://schemas.microsoft.com/office/powerpoint/2010/main" val="2367116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Diabetes Mellitus and Hypoglycemia</a:t>
            </a:r>
          </a:p>
        </p:txBody>
      </p:sp>
      <p:sp>
        <p:nvSpPr>
          <p:cNvPr id="3" name="Content Placeholder 2"/>
          <p:cNvSpPr>
            <a:spLocks noGrp="1"/>
          </p:cNvSpPr>
          <p:nvPr>
            <p:ph idx="1"/>
          </p:nvPr>
        </p:nvSpPr>
        <p:spPr/>
        <p:txBody>
          <a:bodyPr/>
          <a:lstStyle/>
          <a:p>
            <a:r>
              <a:rPr lang="en-US" sz="2400" b="1" dirty="0" smtClean="0"/>
              <a:t>Exchange Lists –</a:t>
            </a:r>
          </a:p>
          <a:p>
            <a:pPr lvl="1"/>
            <a:r>
              <a:rPr lang="en-US" sz="2400" dirty="0" smtClean="0"/>
              <a:t>Are used to teach clients portion sizes, food composition, and meal plan distribution.</a:t>
            </a:r>
          </a:p>
          <a:p>
            <a:pPr lvl="1"/>
            <a:r>
              <a:rPr lang="en-US" sz="2400" dirty="0" smtClean="0"/>
              <a:t>Many find this method of meal planning too complex to learn and difficult to implement.</a:t>
            </a:r>
          </a:p>
          <a:p>
            <a:pPr lvl="1"/>
            <a:r>
              <a:rPr lang="en-US" sz="2400" dirty="0" smtClean="0"/>
              <a:t>Use of exchange lists are often taught in outpatient settings.</a:t>
            </a:r>
          </a:p>
          <a:p>
            <a:pPr marL="457200" lvl="1" indent="0">
              <a:buNone/>
            </a:pPr>
            <a:endParaRPr lang="en-US" dirty="0"/>
          </a:p>
        </p:txBody>
      </p:sp>
    </p:spTree>
    <p:extLst>
      <p:ext uri="{BB962C8B-B14F-4D97-AF65-F5344CB8AC3E}">
        <p14:creationId xmlns:p14="http://schemas.microsoft.com/office/powerpoint/2010/main" val="3252621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Diabetes Mellitus and Hypoglycemia</a:t>
            </a:r>
          </a:p>
        </p:txBody>
      </p:sp>
      <p:sp>
        <p:nvSpPr>
          <p:cNvPr id="3" name="Content Placeholder 2"/>
          <p:cNvSpPr>
            <a:spLocks noGrp="1"/>
          </p:cNvSpPr>
          <p:nvPr>
            <p:ph idx="1"/>
          </p:nvPr>
        </p:nvSpPr>
        <p:spPr>
          <a:xfrm>
            <a:off x="2589212" y="2133600"/>
            <a:ext cx="8915400" cy="4470400"/>
          </a:xfrm>
        </p:spPr>
        <p:txBody>
          <a:bodyPr>
            <a:normAutofit lnSpcReduction="10000"/>
          </a:bodyPr>
          <a:lstStyle/>
          <a:p>
            <a:r>
              <a:rPr lang="en-US" b="1" dirty="0" smtClean="0"/>
              <a:t>MY-plate for Diabetes</a:t>
            </a:r>
          </a:p>
          <a:p>
            <a:pPr lvl="1"/>
            <a:r>
              <a:rPr lang="en-US" sz="2000" dirty="0" smtClean="0"/>
              <a:t>See Figure 17-5 for details.</a:t>
            </a:r>
          </a:p>
          <a:p>
            <a:pPr lvl="2"/>
            <a:r>
              <a:rPr lang="en-US" sz="2000" dirty="0" smtClean="0"/>
              <a:t>Half of the dinner plate should be filled with non-starchy vegetables such as spinach, carrots, lettuce, greens, cabbage, green beans, broccoli, cauliflower, tomatoes, cucumber, beets, mushrooms, onions, and peppers.</a:t>
            </a:r>
          </a:p>
          <a:p>
            <a:pPr lvl="2"/>
            <a:r>
              <a:rPr lang="en-US" sz="2000" dirty="0" smtClean="0"/>
              <a:t>The second half of the plate should be divided in two.</a:t>
            </a:r>
          </a:p>
          <a:p>
            <a:pPr lvl="3"/>
            <a:r>
              <a:rPr lang="en-US" sz="2000" dirty="0" smtClean="0"/>
              <a:t>¼ = starchy foods, whole grain bread, rice, pasta, tortillas, cooked beans, peas, corn, potatoes, low fat crackers, snack chips, pretzels, fat free pop corn.</a:t>
            </a:r>
          </a:p>
          <a:p>
            <a:pPr lvl="3"/>
            <a:r>
              <a:rPr lang="en-US" sz="2000" dirty="0" smtClean="0"/>
              <a:t>¼ = Low fat proteins such as poultry without the skin, fish, seafood, lean cuts of beef and pork, tofu, eggs, or low fat cheese.</a:t>
            </a:r>
            <a:endParaRPr lang="en-US" sz="2000" dirty="0"/>
          </a:p>
        </p:txBody>
      </p:sp>
    </p:spTree>
    <p:extLst>
      <p:ext uri="{BB962C8B-B14F-4D97-AF65-F5344CB8AC3E}">
        <p14:creationId xmlns:p14="http://schemas.microsoft.com/office/powerpoint/2010/main" val="2740737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 in Cardiovascular Disease</a:t>
            </a:r>
            <a:endParaRPr lang="en-US" dirty="0"/>
          </a:p>
        </p:txBody>
      </p:sp>
      <p:sp>
        <p:nvSpPr>
          <p:cNvPr id="3" name="Content Placeholder 2"/>
          <p:cNvSpPr>
            <a:spLocks noGrp="1"/>
          </p:cNvSpPr>
          <p:nvPr>
            <p:ph idx="1"/>
          </p:nvPr>
        </p:nvSpPr>
        <p:spPr>
          <a:xfrm>
            <a:off x="2589212" y="1346200"/>
            <a:ext cx="8915400" cy="5511800"/>
          </a:xfrm>
        </p:spPr>
        <p:txBody>
          <a:bodyPr>
            <a:normAutofit/>
          </a:bodyPr>
          <a:lstStyle/>
          <a:p>
            <a:r>
              <a:rPr lang="en-US" sz="2000" b="1" dirty="0" smtClean="0"/>
              <a:t>Sodium Controlled Diet </a:t>
            </a:r>
            <a:r>
              <a:rPr lang="en-US" sz="2000" dirty="0" smtClean="0"/>
              <a:t>– Individual’s with hypertension or heart failure may need to control their sodium intake.  The preference for salty foods is learned and culturally transferred.  </a:t>
            </a:r>
          </a:p>
          <a:p>
            <a:r>
              <a:rPr lang="en-US" sz="2000" dirty="0" smtClean="0"/>
              <a:t>Unseen contributions to sodium intake may come from beverages, over the counter medications, and even drinking water.  Some clients elect to use bottled water, distilled water, or demineralized water for drinking and cooking to consume preferred sodium-containing foods.  Some clients prefer a daily allotment of salt in a shaker to be used as desired.  Table 18-13 page 321 Lutz, Mazur, Litch (2017) list the sodium content of beverages.  </a:t>
            </a:r>
          </a:p>
          <a:p>
            <a:r>
              <a:rPr lang="en-US" sz="2000" b="1" dirty="0" smtClean="0"/>
              <a:t>Salt substitutes </a:t>
            </a:r>
            <a:r>
              <a:rPr lang="en-US" sz="2000" dirty="0" smtClean="0"/>
              <a:t>are available, but may contain potassium, which are unsuitable for clients with kidney disease or those taking ACE inhibitors.  Clients should consult their doctor before taking a salt substitute.</a:t>
            </a:r>
          </a:p>
        </p:txBody>
      </p:sp>
    </p:spTree>
    <p:extLst>
      <p:ext uri="{BB962C8B-B14F-4D97-AF65-F5344CB8AC3E}">
        <p14:creationId xmlns:p14="http://schemas.microsoft.com/office/powerpoint/2010/main" val="15732439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Cardiovascular Disease</a:t>
            </a:r>
          </a:p>
        </p:txBody>
      </p:sp>
      <p:sp>
        <p:nvSpPr>
          <p:cNvPr id="3" name="Content Placeholder 2"/>
          <p:cNvSpPr>
            <a:spLocks noGrp="1"/>
          </p:cNvSpPr>
          <p:nvPr>
            <p:ph idx="1"/>
          </p:nvPr>
        </p:nvSpPr>
        <p:spPr/>
        <p:txBody>
          <a:bodyPr>
            <a:normAutofit/>
          </a:bodyPr>
          <a:lstStyle/>
          <a:p>
            <a:r>
              <a:rPr lang="en-US" sz="2400" b="1" dirty="0" smtClean="0"/>
              <a:t>Reducing Saturated Fat </a:t>
            </a:r>
            <a:r>
              <a:rPr lang="en-US" sz="2400" dirty="0" smtClean="0"/>
              <a:t>– About 2/3 of saturated fat in the U.S. diet comes from animal fats. Using non-fat or low-fat dairy products is an especially important strategy because milk fat contains more cholesterol raising fatty acids than meat fat does.  </a:t>
            </a:r>
          </a:p>
          <a:p>
            <a:r>
              <a:rPr lang="en-US" sz="2400" dirty="0" smtClean="0"/>
              <a:t>Cooking methods also affects the fat content in meat.  </a:t>
            </a:r>
          </a:p>
          <a:p>
            <a:r>
              <a:rPr lang="en-US" sz="2400" dirty="0" smtClean="0"/>
              <a:t>Methods to decrease fat content of meat includes warm water rinsing cooked meat.</a:t>
            </a:r>
            <a:endParaRPr lang="en-US" sz="2400" dirty="0"/>
          </a:p>
        </p:txBody>
      </p:sp>
    </p:spTree>
    <p:extLst>
      <p:ext uri="{BB962C8B-B14F-4D97-AF65-F5344CB8AC3E}">
        <p14:creationId xmlns:p14="http://schemas.microsoft.com/office/powerpoint/2010/main" val="5335351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Cardiovascular Disease</a:t>
            </a:r>
          </a:p>
        </p:txBody>
      </p:sp>
      <p:sp>
        <p:nvSpPr>
          <p:cNvPr id="3" name="Content Placeholder 2"/>
          <p:cNvSpPr>
            <a:spLocks noGrp="1"/>
          </p:cNvSpPr>
          <p:nvPr>
            <p:ph idx="1"/>
          </p:nvPr>
        </p:nvSpPr>
        <p:spPr>
          <a:xfrm>
            <a:off x="2589212" y="2133600"/>
            <a:ext cx="8915400" cy="4305300"/>
          </a:xfrm>
        </p:spPr>
        <p:txBody>
          <a:bodyPr>
            <a:normAutofit/>
          </a:bodyPr>
          <a:lstStyle/>
          <a:p>
            <a:r>
              <a:rPr lang="en-US" sz="2400" b="1" dirty="0" smtClean="0"/>
              <a:t>The </a:t>
            </a:r>
            <a:r>
              <a:rPr lang="en-US" sz="2400" b="1" dirty="0"/>
              <a:t>DASH diet </a:t>
            </a:r>
            <a:r>
              <a:rPr lang="en-US" sz="2400" dirty="0"/>
              <a:t>is a dietary pattern promoted by the U.S.-based National Heart, Lung, and Blood Institute to prevent and control hypertension. The DASH diet is rich in fruits, vegetables, whole grains, and low-fat dairy foods; includes meat, fish, poultry, nuts, and beans; and is limited in sugar-sweetened foods and beverages, red meat, and added fats. In addition to its effect on blood pressure, it is designed to be a well-balanced approach to eating for the general public. DASH is recommended by the United States Department of Agriculture as one of its ideal eating plans for all Americans.</a:t>
            </a:r>
          </a:p>
        </p:txBody>
      </p:sp>
    </p:spTree>
    <p:extLst>
      <p:ext uri="{BB962C8B-B14F-4D97-AF65-F5344CB8AC3E}">
        <p14:creationId xmlns:p14="http://schemas.microsoft.com/office/powerpoint/2010/main" val="20422169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Cardiovascular Disease</a:t>
            </a:r>
          </a:p>
        </p:txBody>
      </p:sp>
      <p:sp>
        <p:nvSpPr>
          <p:cNvPr id="3" name="Content Placeholder 2"/>
          <p:cNvSpPr>
            <a:spLocks noGrp="1"/>
          </p:cNvSpPr>
          <p:nvPr>
            <p:ph idx="1"/>
          </p:nvPr>
        </p:nvSpPr>
        <p:spPr/>
        <p:txBody>
          <a:bodyPr>
            <a:normAutofit/>
          </a:bodyPr>
          <a:lstStyle/>
          <a:p>
            <a:r>
              <a:rPr lang="en-US" sz="2800" b="1" dirty="0" smtClean="0"/>
              <a:t>Foods containing Omega 3 fatty acids </a:t>
            </a:r>
            <a:r>
              <a:rPr lang="en-US" sz="2800" dirty="0" smtClean="0"/>
              <a:t>–</a:t>
            </a:r>
          </a:p>
          <a:p>
            <a:pPr lvl="1"/>
            <a:r>
              <a:rPr lang="en-US" sz="2800" dirty="0"/>
              <a:t>Sources of Omega 3 Fatty Acids: </a:t>
            </a:r>
            <a:r>
              <a:rPr lang="en-US" sz="2800" b="1" dirty="0"/>
              <a:t>Seafood</a:t>
            </a:r>
            <a:r>
              <a:rPr lang="en-US" sz="2800" dirty="0"/>
              <a:t> is the largest source of omega-3 fatty acids which includes </a:t>
            </a:r>
            <a:r>
              <a:rPr lang="en-US" sz="2800" b="1" dirty="0"/>
              <a:t>fish</a:t>
            </a:r>
            <a:r>
              <a:rPr lang="en-US" sz="2800" dirty="0"/>
              <a:t> such as </a:t>
            </a:r>
            <a:r>
              <a:rPr lang="en-US" sz="2800" b="1" dirty="0"/>
              <a:t>tuna</a:t>
            </a:r>
            <a:r>
              <a:rPr lang="en-US" sz="2800" dirty="0"/>
              <a:t>, </a:t>
            </a:r>
            <a:r>
              <a:rPr lang="en-US" sz="2800" b="1" dirty="0"/>
              <a:t>salmon</a:t>
            </a:r>
            <a:r>
              <a:rPr lang="en-US" sz="2800" dirty="0"/>
              <a:t> and </a:t>
            </a:r>
            <a:r>
              <a:rPr lang="en-US" sz="2800" b="1" dirty="0"/>
              <a:t>halibut</a:t>
            </a:r>
            <a:r>
              <a:rPr lang="en-US" sz="2800" dirty="0"/>
              <a:t>, and other sea foods including algae and </a:t>
            </a:r>
            <a:r>
              <a:rPr lang="en-US" sz="2800" b="1" dirty="0"/>
              <a:t>krill</a:t>
            </a:r>
            <a:r>
              <a:rPr lang="en-US" sz="2800" dirty="0"/>
              <a:t>. </a:t>
            </a:r>
            <a:r>
              <a:rPr lang="en-US" sz="2800" b="1" dirty="0"/>
              <a:t>Walnuts</a:t>
            </a:r>
            <a:r>
              <a:rPr lang="en-US" sz="2800" dirty="0"/>
              <a:t>, soy foods, </a:t>
            </a:r>
            <a:r>
              <a:rPr lang="en-US" sz="2800" b="1" dirty="0"/>
              <a:t>pumpkin seeds</a:t>
            </a:r>
            <a:r>
              <a:rPr lang="en-US" sz="2800" dirty="0"/>
              <a:t> and </a:t>
            </a:r>
            <a:r>
              <a:rPr lang="en-US" sz="2800" b="1" dirty="0"/>
              <a:t>canola</a:t>
            </a:r>
            <a:r>
              <a:rPr lang="en-US" sz="2800" dirty="0"/>
              <a:t> (rapeseed) oil are other sources of omega-3 fats.</a:t>
            </a:r>
          </a:p>
        </p:txBody>
      </p:sp>
    </p:spTree>
    <p:extLst>
      <p:ext uri="{BB962C8B-B14F-4D97-AF65-F5344CB8AC3E}">
        <p14:creationId xmlns:p14="http://schemas.microsoft.com/office/powerpoint/2010/main" val="22473533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 in Renal Disease</a:t>
            </a:r>
            <a:endParaRPr lang="en-US" dirty="0"/>
          </a:p>
        </p:txBody>
      </p:sp>
      <p:sp>
        <p:nvSpPr>
          <p:cNvPr id="3" name="Content Placeholder 2"/>
          <p:cNvSpPr>
            <a:spLocks noGrp="1"/>
          </p:cNvSpPr>
          <p:nvPr>
            <p:ph idx="1"/>
          </p:nvPr>
        </p:nvSpPr>
        <p:spPr>
          <a:xfrm>
            <a:off x="2589212" y="1397000"/>
            <a:ext cx="8915400" cy="5588000"/>
          </a:xfrm>
        </p:spPr>
        <p:txBody>
          <a:bodyPr>
            <a:normAutofit/>
          </a:bodyPr>
          <a:lstStyle/>
          <a:p>
            <a:r>
              <a:rPr lang="en-US" sz="2200" dirty="0" smtClean="0"/>
              <a:t>Clients with renal disease need additional calories.  </a:t>
            </a:r>
          </a:p>
          <a:p>
            <a:r>
              <a:rPr lang="en-US" sz="2200" dirty="0" smtClean="0"/>
              <a:t>In the absence of diabetes, clients on high kilocalorie diets are usually given all the simple carbohydrates and monounsaturated and polyunsaturated fats they will eat.  Trans-fats are minimized.</a:t>
            </a:r>
          </a:p>
          <a:p>
            <a:r>
              <a:rPr lang="en-US" sz="2200" dirty="0" smtClean="0"/>
              <a:t>Inadequate non-protein kilocalories, however, will encourage tissue breakdown and aggravate uremia.  </a:t>
            </a:r>
          </a:p>
          <a:p>
            <a:r>
              <a:rPr lang="en-US" sz="2200" dirty="0" smtClean="0"/>
              <a:t>Clients with renal disease need 35-40 kcal/kg per day.  An adequate intake of kilocalories is crucial to the success of the dietary treatment.</a:t>
            </a:r>
          </a:p>
          <a:p>
            <a:r>
              <a:rPr lang="en-US" sz="2200" dirty="0" smtClean="0"/>
              <a:t>In addition, persons with diabetes, need good control of blood sugar levels.  Clients must learn how to best distribute the sugars throughout the day for optimal blood glucose control.</a:t>
            </a:r>
            <a:endParaRPr lang="en-US" sz="2200" dirty="0"/>
          </a:p>
        </p:txBody>
      </p:sp>
    </p:spTree>
    <p:extLst>
      <p:ext uri="{BB962C8B-B14F-4D97-AF65-F5344CB8AC3E}">
        <p14:creationId xmlns:p14="http://schemas.microsoft.com/office/powerpoint/2010/main" val="21374484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Renal Disease</a:t>
            </a:r>
          </a:p>
        </p:txBody>
      </p:sp>
      <p:sp>
        <p:nvSpPr>
          <p:cNvPr id="3" name="Content Placeholder 2"/>
          <p:cNvSpPr>
            <a:spLocks noGrp="1"/>
          </p:cNvSpPr>
          <p:nvPr>
            <p:ph idx="1"/>
          </p:nvPr>
        </p:nvSpPr>
        <p:spPr>
          <a:xfrm>
            <a:off x="2589212" y="1397000"/>
            <a:ext cx="8915400" cy="5321300"/>
          </a:xfrm>
        </p:spPr>
        <p:txBody>
          <a:bodyPr>
            <a:normAutofit/>
          </a:bodyPr>
          <a:lstStyle/>
          <a:p>
            <a:r>
              <a:rPr lang="en-US" sz="2000" dirty="0" smtClean="0"/>
              <a:t>In renal clients, a primary goal of nutritional therapy is controlling nitrogen intake.  Control may mean increasing or decreasing dietary protein as the client’s medial condition and treatment approach changes.  </a:t>
            </a:r>
          </a:p>
          <a:p>
            <a:r>
              <a:rPr lang="en-US" sz="2000" dirty="0" smtClean="0"/>
              <a:t>The kind of protein fed to the client may make a difference.</a:t>
            </a:r>
          </a:p>
          <a:p>
            <a:pPr lvl="1"/>
            <a:r>
              <a:rPr lang="en-US" sz="2000" dirty="0" smtClean="0"/>
              <a:t>50% of the dietary protein should be of high biological value (Eggs, Meat, Dairy)</a:t>
            </a:r>
          </a:p>
          <a:p>
            <a:pPr lvl="1"/>
            <a:r>
              <a:rPr lang="en-US" sz="2000" dirty="0" smtClean="0"/>
              <a:t>A vegetarian diet has also been proven to be beneficial to the renal client.  This diet may be high in potassium and phosphorus.  The client’s goal is to eat the right combination of plant proteins while keeping potassium and phosphorus under control.</a:t>
            </a:r>
          </a:p>
          <a:p>
            <a:pPr lvl="1"/>
            <a:r>
              <a:rPr lang="en-US" sz="2000" dirty="0" smtClean="0"/>
              <a:t>Protein restrictions are effective only if the client is consuming enough calories.</a:t>
            </a:r>
          </a:p>
          <a:p>
            <a:pPr lvl="1"/>
            <a:r>
              <a:rPr lang="en-US" sz="2000" dirty="0" smtClean="0"/>
              <a:t>Clients receiving dialysis need increased protein because dialysis results in loss of 1 – 2 grams of amino acids per hour of dialysis.</a:t>
            </a:r>
            <a:endParaRPr lang="en-US" sz="2000" dirty="0"/>
          </a:p>
        </p:txBody>
      </p:sp>
    </p:spTree>
    <p:extLst>
      <p:ext uri="{BB962C8B-B14F-4D97-AF65-F5344CB8AC3E}">
        <p14:creationId xmlns:p14="http://schemas.microsoft.com/office/powerpoint/2010/main" val="3942947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Renal Disease</a:t>
            </a:r>
          </a:p>
        </p:txBody>
      </p:sp>
      <p:sp>
        <p:nvSpPr>
          <p:cNvPr id="3" name="Content Placeholder 2"/>
          <p:cNvSpPr>
            <a:spLocks noGrp="1"/>
          </p:cNvSpPr>
          <p:nvPr>
            <p:ph idx="1"/>
          </p:nvPr>
        </p:nvSpPr>
        <p:spPr/>
        <p:txBody>
          <a:bodyPr/>
          <a:lstStyle/>
          <a:p>
            <a:r>
              <a:rPr lang="en-US" sz="2800" dirty="0" smtClean="0"/>
              <a:t>The desired amount of sodium in renal clients depends on individual circumstances.</a:t>
            </a:r>
          </a:p>
          <a:p>
            <a:r>
              <a:rPr lang="en-US" sz="2800" dirty="0" smtClean="0"/>
              <a:t>Dietary levels of sodium are based on blood pressure and fluid balance and also on comorbidities such as heart failure.</a:t>
            </a:r>
          </a:p>
          <a:p>
            <a:r>
              <a:rPr lang="en-US" sz="2800" dirty="0" smtClean="0"/>
              <a:t>The sodium intake of renal clients must be restricted to prevent sodium retention with consequent generalized edema.</a:t>
            </a:r>
          </a:p>
          <a:p>
            <a:endParaRPr lang="en-US" dirty="0"/>
          </a:p>
        </p:txBody>
      </p:sp>
    </p:spTree>
    <p:extLst>
      <p:ext uri="{BB962C8B-B14F-4D97-AF65-F5344CB8AC3E}">
        <p14:creationId xmlns:p14="http://schemas.microsoft.com/office/powerpoint/2010/main" val="306239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Diets and Diet Modifications</a:t>
            </a:r>
            <a:endParaRPr lang="en-US" dirty="0"/>
          </a:p>
        </p:txBody>
      </p:sp>
      <p:sp>
        <p:nvSpPr>
          <p:cNvPr id="3" name="Content Placeholder 2"/>
          <p:cNvSpPr>
            <a:spLocks noGrp="1"/>
          </p:cNvSpPr>
          <p:nvPr>
            <p:ph idx="1"/>
          </p:nvPr>
        </p:nvSpPr>
        <p:spPr/>
        <p:txBody>
          <a:bodyPr>
            <a:noAutofit/>
          </a:bodyPr>
          <a:lstStyle/>
          <a:p>
            <a:r>
              <a:rPr lang="en-US" sz="2400" b="1" dirty="0" smtClean="0"/>
              <a:t>Calories</a:t>
            </a:r>
            <a:r>
              <a:rPr lang="en-US" sz="2400" dirty="0" smtClean="0"/>
              <a:t> - </a:t>
            </a:r>
            <a:r>
              <a:rPr lang="en-US" sz="2400" dirty="0"/>
              <a:t>T</a:t>
            </a:r>
            <a:r>
              <a:rPr lang="en-US" sz="2400" dirty="0" smtClean="0"/>
              <a:t>he </a:t>
            </a:r>
            <a:r>
              <a:rPr lang="en-US" sz="2400" dirty="0"/>
              <a:t>energy needed to raise the temperature of 1 kilogram of water through 1 °C, equal to one thousand small calories and often used to measure the energy value of foods</a:t>
            </a:r>
            <a:r>
              <a:rPr lang="en-US" sz="2400" dirty="0" smtClean="0"/>
              <a:t>.</a:t>
            </a:r>
          </a:p>
          <a:p>
            <a:r>
              <a:rPr lang="en-US" sz="2400" b="1" dirty="0" smtClean="0"/>
              <a:t>Calorie</a:t>
            </a:r>
            <a:r>
              <a:rPr lang="en-US" sz="2400" dirty="0" smtClean="0"/>
              <a:t> </a:t>
            </a:r>
            <a:r>
              <a:rPr lang="en-US" sz="2400" b="1" dirty="0"/>
              <a:t>R</a:t>
            </a:r>
            <a:r>
              <a:rPr lang="en-US" sz="2400" b="1" dirty="0" smtClean="0"/>
              <a:t>estriction</a:t>
            </a:r>
            <a:r>
              <a:rPr lang="en-US" sz="2400" dirty="0" smtClean="0"/>
              <a:t> </a:t>
            </a:r>
            <a:r>
              <a:rPr lang="en-US" sz="2400" dirty="0"/>
              <a:t>(CR), or caloric restriction, or energy restriction, is a dietary regimen that reduces </a:t>
            </a:r>
            <a:r>
              <a:rPr lang="en-US" sz="2400" b="1" dirty="0"/>
              <a:t>calorie</a:t>
            </a:r>
            <a:r>
              <a:rPr lang="en-US" sz="2400" dirty="0"/>
              <a:t> intake without incurring malnutrition or a reduction in essential nutrients</a:t>
            </a:r>
            <a:r>
              <a:rPr lang="en-US" sz="2400" dirty="0" smtClean="0"/>
              <a:t>.</a:t>
            </a:r>
            <a:endParaRPr lang="en-US" sz="2400" dirty="0"/>
          </a:p>
          <a:p>
            <a:r>
              <a:rPr lang="en-US" sz="2400" b="1" dirty="0" smtClean="0"/>
              <a:t>Calorie Increase </a:t>
            </a:r>
            <a:r>
              <a:rPr lang="en-US" sz="2400" dirty="0" smtClean="0"/>
              <a:t>– A dietary regimen that increases caloric intake. </a:t>
            </a:r>
            <a:endParaRPr lang="en-US" sz="2400" dirty="0"/>
          </a:p>
        </p:txBody>
      </p:sp>
    </p:spTree>
    <p:extLst>
      <p:ext uri="{BB962C8B-B14F-4D97-AF65-F5344CB8AC3E}">
        <p14:creationId xmlns:p14="http://schemas.microsoft.com/office/powerpoint/2010/main" val="36905219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Renal Disease</a:t>
            </a:r>
          </a:p>
        </p:txBody>
      </p:sp>
      <p:sp>
        <p:nvSpPr>
          <p:cNvPr id="3" name="Content Placeholder 2"/>
          <p:cNvSpPr>
            <a:spLocks noGrp="1"/>
          </p:cNvSpPr>
          <p:nvPr>
            <p:ph idx="1"/>
          </p:nvPr>
        </p:nvSpPr>
        <p:spPr/>
        <p:txBody>
          <a:bodyPr>
            <a:noAutofit/>
          </a:bodyPr>
          <a:lstStyle/>
          <a:p>
            <a:r>
              <a:rPr lang="en-US" sz="2400" dirty="0" smtClean="0"/>
              <a:t>Dietary potassium must be monitored in renal clients.</a:t>
            </a:r>
          </a:p>
          <a:p>
            <a:r>
              <a:rPr lang="en-US" sz="2400" b="1" dirty="0" smtClean="0"/>
              <a:t>Hypokalemia</a:t>
            </a:r>
            <a:r>
              <a:rPr lang="en-US" sz="2400" dirty="0" smtClean="0"/>
              <a:t> – low blood potassium level; must be avoided because it could introduce cardiac arrhythmias and eventually cardiac arrest.</a:t>
            </a:r>
          </a:p>
          <a:p>
            <a:r>
              <a:rPr lang="en-US" sz="2400" dirty="0" smtClean="0"/>
              <a:t>See Box 19-1 High Potassium Foods and 19-2 Low Potassium Foods.</a:t>
            </a:r>
          </a:p>
          <a:p>
            <a:r>
              <a:rPr lang="en-US" sz="2400" dirty="0" smtClean="0"/>
              <a:t>The recommended intake of potassium is 2.0 – 3.0 grams per day for most clients.  If a clients potassium level is elevated (5.0 – 6.5 mEq/L), dietary potassium intake should be minimized to less than 2.4 grams per day.</a:t>
            </a:r>
            <a:endParaRPr lang="en-US" sz="2400" dirty="0"/>
          </a:p>
        </p:txBody>
      </p:sp>
    </p:spTree>
    <p:extLst>
      <p:ext uri="{BB962C8B-B14F-4D97-AF65-F5344CB8AC3E}">
        <p14:creationId xmlns:p14="http://schemas.microsoft.com/office/powerpoint/2010/main" val="41264545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Renal Disease</a:t>
            </a:r>
          </a:p>
        </p:txBody>
      </p:sp>
      <p:sp>
        <p:nvSpPr>
          <p:cNvPr id="3" name="Content Placeholder 2"/>
          <p:cNvSpPr>
            <a:spLocks noGrp="1"/>
          </p:cNvSpPr>
          <p:nvPr>
            <p:ph idx="1"/>
          </p:nvPr>
        </p:nvSpPr>
        <p:spPr>
          <a:xfrm>
            <a:off x="2589212" y="1384300"/>
            <a:ext cx="8915400" cy="5168900"/>
          </a:xfrm>
        </p:spPr>
        <p:txBody>
          <a:bodyPr>
            <a:noAutofit/>
          </a:bodyPr>
          <a:lstStyle/>
          <a:p>
            <a:r>
              <a:rPr lang="en-US" sz="2000" b="1" dirty="0" smtClean="0"/>
              <a:t>Phosphorus, Vitamin D, and Calcium </a:t>
            </a:r>
            <a:r>
              <a:rPr lang="en-US" sz="2000" dirty="0" smtClean="0"/>
              <a:t>– are normally balanced.  In clients with kidney disease, vitamin D cannot be activated, a situation leading to low serum calcium level.  At the same time the kidneys cannot excrete phosphorus, a situation leading to an elevated serum phosphorus level.  </a:t>
            </a:r>
          </a:p>
          <a:p>
            <a:r>
              <a:rPr lang="en-US" sz="2000" dirty="0" smtClean="0"/>
              <a:t>When Serum calcium level drops, calcium is released from the bones because  of the increased secretion of Parathyroid  Hormone (PTH).  PTH is secreted to correct the calcium imbalance.  This chain of events may lead to renal osteodystrophy (faulty bone formation) and vascular calcification (leads to high incidence of cardiovascular disease), which are complications of chronic renal disease.</a:t>
            </a:r>
          </a:p>
          <a:p>
            <a:r>
              <a:rPr lang="en-US" sz="2000" dirty="0" smtClean="0"/>
              <a:t>Treatment for hypocalcemia is and secondary hyperparathyroidism is activated Vitamin D.  When phosphorus levels are high, dietary restrictions must by followed; See Box 19-3 Lutz, Mazur, Litch (2017) page 342</a:t>
            </a:r>
            <a:endParaRPr lang="en-US" sz="2000" dirty="0"/>
          </a:p>
        </p:txBody>
      </p:sp>
    </p:spTree>
    <p:extLst>
      <p:ext uri="{BB962C8B-B14F-4D97-AF65-F5344CB8AC3E}">
        <p14:creationId xmlns:p14="http://schemas.microsoft.com/office/powerpoint/2010/main" val="12966707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Renal Disease</a:t>
            </a:r>
          </a:p>
        </p:txBody>
      </p:sp>
      <p:sp>
        <p:nvSpPr>
          <p:cNvPr id="3" name="Content Placeholder 2"/>
          <p:cNvSpPr>
            <a:spLocks noGrp="1"/>
          </p:cNvSpPr>
          <p:nvPr>
            <p:ph idx="1"/>
          </p:nvPr>
        </p:nvSpPr>
        <p:spPr/>
        <p:txBody>
          <a:bodyPr>
            <a:normAutofit/>
          </a:bodyPr>
          <a:lstStyle/>
          <a:p>
            <a:r>
              <a:rPr lang="en-US" sz="2800" b="1" dirty="0" smtClean="0"/>
              <a:t>Fluid </a:t>
            </a:r>
            <a:r>
              <a:rPr lang="en-US" sz="2400" dirty="0" smtClean="0"/>
              <a:t>– Pre-dialysis and dialysis clients must restrict fluid consumption because the kidneys can no longer excrete the excess fluid.</a:t>
            </a:r>
          </a:p>
          <a:p>
            <a:r>
              <a:rPr lang="en-US" sz="2400" dirty="0" smtClean="0"/>
              <a:t>Clients on dialysis must restrict fluid to 500-1000 mL plus 24 hour urinary output.</a:t>
            </a:r>
          </a:p>
          <a:p>
            <a:r>
              <a:rPr lang="en-US" sz="2400" dirty="0" smtClean="0"/>
              <a:t>This fluid restriction allows for a fluid gain of 2 to 2 ½ kilograms between dialysis treatments.</a:t>
            </a:r>
            <a:endParaRPr lang="en-US" sz="2400" dirty="0"/>
          </a:p>
        </p:txBody>
      </p:sp>
    </p:spTree>
    <p:extLst>
      <p:ext uri="{BB962C8B-B14F-4D97-AF65-F5344CB8AC3E}">
        <p14:creationId xmlns:p14="http://schemas.microsoft.com/office/powerpoint/2010/main" val="39767991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Renal Disease</a:t>
            </a:r>
          </a:p>
        </p:txBody>
      </p:sp>
      <p:sp>
        <p:nvSpPr>
          <p:cNvPr id="3" name="Content Placeholder 2"/>
          <p:cNvSpPr>
            <a:spLocks noGrp="1"/>
          </p:cNvSpPr>
          <p:nvPr>
            <p:ph idx="1"/>
          </p:nvPr>
        </p:nvSpPr>
        <p:spPr/>
        <p:txBody>
          <a:bodyPr>
            <a:normAutofit/>
          </a:bodyPr>
          <a:lstStyle/>
          <a:p>
            <a:r>
              <a:rPr lang="en-US" sz="2000" dirty="0" smtClean="0"/>
              <a:t>Clients with renal disease often have </a:t>
            </a:r>
            <a:r>
              <a:rPr lang="en-US" sz="2000" b="1" dirty="0" smtClean="0"/>
              <a:t>hyperlipidemia</a:t>
            </a:r>
            <a:r>
              <a:rPr lang="en-US" sz="2000" dirty="0" smtClean="0"/>
              <a:t>.</a:t>
            </a:r>
          </a:p>
          <a:p>
            <a:r>
              <a:rPr lang="en-US" sz="2000" dirty="0" smtClean="0"/>
              <a:t>Significant hypertriglyceridemia is commonly present in clients with a history of renal disease.</a:t>
            </a:r>
          </a:p>
          <a:p>
            <a:pPr lvl="1"/>
            <a:r>
              <a:rPr lang="en-US" sz="2000" dirty="0" smtClean="0"/>
              <a:t>Treatment of elevated triglycerides;</a:t>
            </a:r>
          </a:p>
          <a:p>
            <a:pPr lvl="2"/>
            <a:r>
              <a:rPr lang="en-US" sz="2000" dirty="0" smtClean="0"/>
              <a:t>Modified fat diet</a:t>
            </a:r>
          </a:p>
          <a:p>
            <a:pPr lvl="2"/>
            <a:r>
              <a:rPr lang="en-US" sz="2000" dirty="0" smtClean="0"/>
              <a:t>Modification of carbohydrates</a:t>
            </a:r>
          </a:p>
          <a:p>
            <a:pPr lvl="2"/>
            <a:r>
              <a:rPr lang="en-US" sz="2000" dirty="0" smtClean="0"/>
              <a:t>Increase exercise</a:t>
            </a:r>
          </a:p>
          <a:p>
            <a:pPr lvl="2"/>
            <a:r>
              <a:rPr lang="en-US" sz="2000" dirty="0" smtClean="0"/>
              <a:t>Avoid saturated fats and trans fats</a:t>
            </a:r>
          </a:p>
          <a:p>
            <a:pPr lvl="2"/>
            <a:r>
              <a:rPr lang="en-US" sz="2000" dirty="0" smtClean="0"/>
              <a:t>Simple sugars and alcohol should be limited.</a:t>
            </a:r>
            <a:endParaRPr lang="en-US" sz="2000" dirty="0"/>
          </a:p>
        </p:txBody>
      </p:sp>
    </p:spTree>
    <p:extLst>
      <p:ext uri="{BB962C8B-B14F-4D97-AF65-F5344CB8AC3E}">
        <p14:creationId xmlns:p14="http://schemas.microsoft.com/office/powerpoint/2010/main" val="21778997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Renal Disease</a:t>
            </a:r>
          </a:p>
        </p:txBody>
      </p:sp>
      <p:sp>
        <p:nvSpPr>
          <p:cNvPr id="3" name="Content Placeholder 2"/>
          <p:cNvSpPr>
            <a:spLocks noGrp="1"/>
          </p:cNvSpPr>
          <p:nvPr>
            <p:ph idx="1"/>
          </p:nvPr>
        </p:nvSpPr>
        <p:spPr>
          <a:xfrm>
            <a:off x="2589212" y="1638300"/>
            <a:ext cx="8915400" cy="4635500"/>
          </a:xfrm>
        </p:spPr>
        <p:txBody>
          <a:bodyPr>
            <a:noAutofit/>
          </a:bodyPr>
          <a:lstStyle/>
          <a:p>
            <a:r>
              <a:rPr lang="en-US" sz="2000" b="1" dirty="0" smtClean="0"/>
              <a:t>Anemias</a:t>
            </a:r>
            <a:r>
              <a:rPr lang="en-US" sz="2000" dirty="0" smtClean="0"/>
              <a:t> in clients with renal disease may be due to:</a:t>
            </a:r>
          </a:p>
          <a:p>
            <a:pPr lvl="1"/>
            <a:r>
              <a:rPr lang="en-US" sz="2000" dirty="0" smtClean="0"/>
              <a:t>A lack of kidney’s production of erythropoietin</a:t>
            </a:r>
          </a:p>
          <a:p>
            <a:pPr lvl="1"/>
            <a:r>
              <a:rPr lang="en-US" sz="2000" dirty="0" smtClean="0"/>
              <a:t>A decreased oral iron intake</a:t>
            </a:r>
          </a:p>
          <a:p>
            <a:pPr lvl="1"/>
            <a:r>
              <a:rPr lang="en-US" sz="2000" dirty="0" smtClean="0"/>
              <a:t>Blood loss</a:t>
            </a:r>
          </a:p>
          <a:p>
            <a:pPr lvl="2"/>
            <a:r>
              <a:rPr lang="en-US" sz="2000" dirty="0" smtClean="0"/>
              <a:t>Epoetin alfa may be used to increase red blood cell production and correct anemia.</a:t>
            </a:r>
          </a:p>
          <a:p>
            <a:pPr lvl="2"/>
            <a:r>
              <a:rPr lang="en-US" sz="2000" dirty="0" smtClean="0"/>
              <a:t>Iron deficiency anemia may be diagnosed by examining the ferritin level of the blood.  A lab value less than 12 mcg per liter suggests iron deficiency.  </a:t>
            </a:r>
          </a:p>
          <a:p>
            <a:pPr lvl="2"/>
            <a:r>
              <a:rPr lang="en-US" sz="2000" dirty="0" smtClean="0"/>
              <a:t>Absorption of iron is enhanced when iron supplements are taken on an empty stomach or with vitamin C.</a:t>
            </a:r>
            <a:endParaRPr lang="en-US" sz="2000" dirty="0"/>
          </a:p>
        </p:txBody>
      </p:sp>
    </p:spTree>
    <p:extLst>
      <p:ext uri="{BB962C8B-B14F-4D97-AF65-F5344CB8AC3E}">
        <p14:creationId xmlns:p14="http://schemas.microsoft.com/office/powerpoint/2010/main" val="36888323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Renal Disease</a:t>
            </a:r>
          </a:p>
        </p:txBody>
      </p:sp>
      <p:sp>
        <p:nvSpPr>
          <p:cNvPr id="3" name="Content Placeholder 2"/>
          <p:cNvSpPr>
            <a:spLocks noGrp="1"/>
          </p:cNvSpPr>
          <p:nvPr>
            <p:ph idx="1"/>
          </p:nvPr>
        </p:nvSpPr>
        <p:spPr>
          <a:xfrm>
            <a:off x="2589212" y="1422400"/>
            <a:ext cx="8915400" cy="4488822"/>
          </a:xfrm>
        </p:spPr>
        <p:txBody>
          <a:bodyPr/>
          <a:lstStyle/>
          <a:p>
            <a:r>
              <a:rPr lang="en-US" sz="3200" dirty="0" smtClean="0"/>
              <a:t>Vitamin and Mineral supplementation of water soluble vitamins is recommended for the renal client.</a:t>
            </a:r>
            <a:r>
              <a:rPr lang="en-US" sz="3200" dirty="0"/>
              <a:t> </a:t>
            </a:r>
            <a:endParaRPr lang="en-US" sz="3200" dirty="0" smtClean="0"/>
          </a:p>
          <a:p>
            <a:r>
              <a:rPr lang="en-US" sz="3200" dirty="0" smtClean="0"/>
              <a:t>Vitamin </a:t>
            </a:r>
            <a:r>
              <a:rPr lang="en-US" sz="3200" dirty="0"/>
              <a:t>and Mineral supplementation of </a:t>
            </a:r>
            <a:r>
              <a:rPr lang="en-US" sz="3200" dirty="0" smtClean="0"/>
              <a:t>fat </a:t>
            </a:r>
            <a:r>
              <a:rPr lang="en-US" sz="3200" dirty="0"/>
              <a:t>soluble vitamins </a:t>
            </a:r>
            <a:r>
              <a:rPr lang="en-US" sz="3200" dirty="0" smtClean="0"/>
              <a:t>is avoided due to potential for toxicity.</a:t>
            </a:r>
          </a:p>
          <a:p>
            <a:endParaRPr lang="en-US" dirty="0" smtClean="0"/>
          </a:p>
          <a:p>
            <a:endParaRPr lang="en-US" dirty="0"/>
          </a:p>
        </p:txBody>
      </p:sp>
    </p:spTree>
    <p:extLst>
      <p:ext uri="{BB962C8B-B14F-4D97-AF65-F5344CB8AC3E}">
        <p14:creationId xmlns:p14="http://schemas.microsoft.com/office/powerpoint/2010/main" val="250234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Renal Disease</a:t>
            </a:r>
          </a:p>
        </p:txBody>
      </p:sp>
      <p:sp>
        <p:nvSpPr>
          <p:cNvPr id="3" name="Content Placeholder 2"/>
          <p:cNvSpPr>
            <a:spLocks noGrp="1"/>
          </p:cNvSpPr>
          <p:nvPr>
            <p:ph idx="1"/>
          </p:nvPr>
        </p:nvSpPr>
        <p:spPr>
          <a:xfrm>
            <a:off x="2589212" y="1473200"/>
            <a:ext cx="8915400" cy="4438022"/>
          </a:xfrm>
        </p:spPr>
        <p:txBody>
          <a:bodyPr>
            <a:noAutofit/>
          </a:bodyPr>
          <a:lstStyle/>
          <a:p>
            <a:r>
              <a:rPr lang="en-US" sz="2400" dirty="0" smtClean="0"/>
              <a:t>Stones composed of uric acid form when the urine is persistently acidic.</a:t>
            </a:r>
          </a:p>
          <a:p>
            <a:r>
              <a:rPr lang="en-US" sz="2400" dirty="0" smtClean="0"/>
              <a:t>Animal protein is rich in </a:t>
            </a:r>
            <a:r>
              <a:rPr lang="en-US" sz="2400" b="1" dirty="0" smtClean="0"/>
              <a:t>purines, </a:t>
            </a:r>
            <a:r>
              <a:rPr lang="en-US" sz="2400" dirty="0" smtClean="0"/>
              <a:t>which may increase uric acid in the urine.</a:t>
            </a:r>
          </a:p>
          <a:p>
            <a:r>
              <a:rPr lang="en-US" sz="2400" dirty="0" smtClean="0"/>
              <a:t>Meat consumption should be limited to 6 ounces per day.</a:t>
            </a:r>
          </a:p>
          <a:p>
            <a:r>
              <a:rPr lang="en-US" sz="2400" dirty="0" smtClean="0"/>
              <a:t>Purines are sometimes complications of </a:t>
            </a:r>
            <a:r>
              <a:rPr lang="en-US" sz="2400" b="1" dirty="0" smtClean="0"/>
              <a:t>“gout.” </a:t>
            </a:r>
            <a:r>
              <a:rPr lang="en-US" sz="2400" dirty="0" smtClean="0"/>
              <a:t>A hereditary metabolic disease that is a form of arthritis. A symptom of gout is inflammation of a joint.</a:t>
            </a:r>
          </a:p>
          <a:p>
            <a:r>
              <a:rPr lang="en-US" sz="2400" dirty="0" smtClean="0"/>
              <a:t>A purine restricted diet is commonly prescribed for gout. See Table 19-6 page 345 for purines in foods.</a:t>
            </a:r>
            <a:endParaRPr lang="en-US" sz="2400" dirty="0"/>
          </a:p>
        </p:txBody>
      </p:sp>
    </p:spTree>
    <p:extLst>
      <p:ext uri="{BB962C8B-B14F-4D97-AF65-F5344CB8AC3E}">
        <p14:creationId xmlns:p14="http://schemas.microsoft.com/office/powerpoint/2010/main" val="10930828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Digestive Diseases</a:t>
            </a:r>
          </a:p>
        </p:txBody>
      </p:sp>
      <p:sp>
        <p:nvSpPr>
          <p:cNvPr id="3" name="Content Placeholder 2"/>
          <p:cNvSpPr>
            <a:spLocks noGrp="1"/>
          </p:cNvSpPr>
          <p:nvPr>
            <p:ph idx="1"/>
          </p:nvPr>
        </p:nvSpPr>
        <p:spPr>
          <a:xfrm>
            <a:off x="2589212" y="1473200"/>
            <a:ext cx="8915400" cy="4438022"/>
          </a:xfrm>
        </p:spPr>
        <p:txBody>
          <a:bodyPr>
            <a:noAutofit/>
          </a:bodyPr>
          <a:lstStyle/>
          <a:p>
            <a:pPr>
              <a:buFont typeface="Wingdings" panose="05000000000000000000" pitchFamily="2" charset="2"/>
              <a:buChar char="§"/>
            </a:pPr>
            <a:r>
              <a:rPr lang="en-US" sz="2400" b="1" u="sng" dirty="0" smtClean="0"/>
              <a:t>Peptic Ulcer Disease </a:t>
            </a:r>
            <a:r>
              <a:rPr lang="en-US" sz="2400" dirty="0" smtClean="0"/>
              <a:t>– common illness that affects more than 6 million people in the United States yearly.</a:t>
            </a:r>
          </a:p>
          <a:p>
            <a:pPr lvl="1">
              <a:buFont typeface="Wingdings" panose="05000000000000000000" pitchFamily="2" charset="2"/>
              <a:buChar char="§"/>
            </a:pPr>
            <a:r>
              <a:rPr lang="en-US" sz="2400" dirty="0" smtClean="0"/>
              <a:t>Form when the mucosa is insufficiently resistant to stomach acids.  If just the superficial cells are involved, the lesion is an erosion.  If the muscular layer is involved, the person has an ulcer.  H Pylori has been associated with chronic gastritis, peptic ulcer, and gastric cancer.</a:t>
            </a:r>
          </a:p>
          <a:p>
            <a:pPr lvl="1">
              <a:buFont typeface="Wingdings" panose="05000000000000000000" pitchFamily="2" charset="2"/>
              <a:buChar char="§"/>
            </a:pPr>
            <a:r>
              <a:rPr lang="en-US" sz="2400" dirty="0" smtClean="0"/>
              <a:t>NSAID’s account for 50% of peptic ulcers. Stress, although not the main causative factor, may contribute to the development of peptic ulcer disease.</a:t>
            </a:r>
            <a:endParaRPr lang="en-US" sz="2400" dirty="0"/>
          </a:p>
        </p:txBody>
      </p:sp>
    </p:spTree>
    <p:extLst>
      <p:ext uri="{BB962C8B-B14F-4D97-AF65-F5344CB8AC3E}">
        <p14:creationId xmlns:p14="http://schemas.microsoft.com/office/powerpoint/2010/main" val="3331824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 in Digestive Diseases</a:t>
            </a:r>
            <a:endParaRPr lang="en-US" dirty="0"/>
          </a:p>
        </p:txBody>
      </p:sp>
      <p:sp>
        <p:nvSpPr>
          <p:cNvPr id="3" name="Content Placeholder 2"/>
          <p:cNvSpPr>
            <a:spLocks noGrp="1"/>
          </p:cNvSpPr>
          <p:nvPr>
            <p:ph idx="1"/>
          </p:nvPr>
        </p:nvSpPr>
        <p:spPr>
          <a:xfrm>
            <a:off x="2589212" y="1270000"/>
            <a:ext cx="8915400" cy="5727700"/>
          </a:xfrm>
        </p:spPr>
        <p:txBody>
          <a:bodyPr>
            <a:normAutofit/>
          </a:bodyPr>
          <a:lstStyle/>
          <a:p>
            <a:r>
              <a:rPr lang="en-US" b="1" dirty="0" smtClean="0"/>
              <a:t>Disorders of the Stomach </a:t>
            </a:r>
            <a:r>
              <a:rPr lang="en-US" dirty="0" smtClean="0"/>
              <a:t>– </a:t>
            </a:r>
          </a:p>
          <a:p>
            <a:pPr lvl="1"/>
            <a:r>
              <a:rPr lang="en-US" b="1" dirty="0" smtClean="0"/>
              <a:t>Gastritis </a:t>
            </a:r>
            <a:r>
              <a:rPr lang="en-US" dirty="0" smtClean="0"/>
              <a:t>– Inflammation of the stomach, can be chronic or acute.  Worldwide, the most common cause of gastritis is Helicobacter pylori.  </a:t>
            </a:r>
          </a:p>
          <a:p>
            <a:pPr lvl="2"/>
            <a:r>
              <a:rPr lang="en-US" sz="1600" b="1" dirty="0" smtClean="0"/>
              <a:t>Dietary Treatment for Gastritis</a:t>
            </a:r>
          </a:p>
          <a:p>
            <a:pPr lvl="3"/>
            <a:r>
              <a:rPr lang="en-US" sz="1600" b="1" dirty="0" smtClean="0"/>
              <a:t>Foods to Avoid</a:t>
            </a:r>
          </a:p>
          <a:p>
            <a:pPr lvl="4"/>
            <a:r>
              <a:rPr lang="en-US" sz="1600" dirty="0" smtClean="0"/>
              <a:t>Foods that cause pain</a:t>
            </a:r>
          </a:p>
          <a:p>
            <a:pPr lvl="4"/>
            <a:r>
              <a:rPr lang="en-US" sz="1600" dirty="0" smtClean="0"/>
              <a:t>Foods that cause gas, especially vegetables in the cabbage family (broccoli, cauliflower, Brussel sprouts).</a:t>
            </a:r>
          </a:p>
          <a:p>
            <a:pPr lvl="4"/>
            <a:r>
              <a:rPr lang="en-US" sz="1600" dirty="0" smtClean="0"/>
              <a:t>Gastric irritants such as caffeine and alcohol</a:t>
            </a:r>
          </a:p>
          <a:p>
            <a:pPr lvl="4"/>
            <a:r>
              <a:rPr lang="en-US" sz="1600" dirty="0" smtClean="0"/>
              <a:t>NSAID’s such as aspirin, ibuprofen, and naproxen</a:t>
            </a:r>
          </a:p>
          <a:p>
            <a:pPr lvl="4"/>
            <a:r>
              <a:rPr lang="en-US" sz="1600" dirty="0" smtClean="0"/>
              <a:t>Strong spices, including nutmeg, pepper, garlic, and chili powder</a:t>
            </a:r>
          </a:p>
          <a:p>
            <a:pPr lvl="3"/>
            <a:r>
              <a:rPr lang="en-US" sz="1600" b="1" dirty="0" smtClean="0"/>
              <a:t>Foods Allowed</a:t>
            </a:r>
          </a:p>
          <a:p>
            <a:pPr lvl="4"/>
            <a:r>
              <a:rPr lang="en-US" sz="1600" dirty="0" smtClean="0"/>
              <a:t>Eat at regular intervals</a:t>
            </a:r>
          </a:p>
          <a:p>
            <a:pPr lvl="4"/>
            <a:r>
              <a:rPr lang="en-US" sz="1600" dirty="0" smtClean="0"/>
              <a:t>Eat  in a relaxed manner</a:t>
            </a:r>
          </a:p>
          <a:p>
            <a:pPr lvl="4"/>
            <a:r>
              <a:rPr lang="en-US" sz="1600" dirty="0" smtClean="0"/>
              <a:t>Chew food, especially fibrous food, </a:t>
            </a:r>
            <a:r>
              <a:rPr lang="en-US" sz="1600" dirty="0"/>
              <a:t>s</a:t>
            </a:r>
            <a:r>
              <a:rPr lang="en-US" sz="1600" dirty="0" smtClean="0"/>
              <a:t>lowly and thoroughly</a:t>
            </a:r>
            <a:endParaRPr lang="en-US" sz="1600" dirty="0"/>
          </a:p>
        </p:txBody>
      </p:sp>
    </p:spTree>
    <p:extLst>
      <p:ext uri="{BB962C8B-B14F-4D97-AF65-F5344CB8AC3E}">
        <p14:creationId xmlns:p14="http://schemas.microsoft.com/office/powerpoint/2010/main" val="25401503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Digestive Diseases</a:t>
            </a:r>
          </a:p>
        </p:txBody>
      </p:sp>
      <p:sp>
        <p:nvSpPr>
          <p:cNvPr id="3" name="Content Placeholder 2"/>
          <p:cNvSpPr>
            <a:spLocks noGrp="1"/>
          </p:cNvSpPr>
          <p:nvPr>
            <p:ph idx="1"/>
          </p:nvPr>
        </p:nvSpPr>
        <p:spPr>
          <a:xfrm>
            <a:off x="2589212" y="1524000"/>
            <a:ext cx="8915400" cy="4387222"/>
          </a:xfrm>
        </p:spPr>
        <p:txBody>
          <a:bodyPr>
            <a:normAutofit/>
          </a:bodyPr>
          <a:lstStyle/>
          <a:p>
            <a:r>
              <a:rPr lang="en-US" sz="2400" b="1" dirty="0" smtClean="0"/>
              <a:t>Dumping Syndrome </a:t>
            </a:r>
            <a:r>
              <a:rPr lang="en-US" sz="2400" dirty="0" smtClean="0"/>
              <a:t>– A complication of a surgical procedure that removes, disrupts, or bypasses the pyloric sphincter.  The pyloric sphincter normally only allows a small amount of food in the small intestine at a time.  After the pyloric sphincter is surgically removed , concentrated  liquid is suddenly “dumped” into the intestine. This syndrome is most commonly associated complete or partial gastrectomy.</a:t>
            </a:r>
          </a:p>
          <a:p>
            <a:pPr lvl="1"/>
            <a:r>
              <a:rPr lang="en-US" sz="2400" dirty="0" smtClean="0"/>
              <a:t>Diet for Dumping Syndrome – See Table 20-4, page 358 Lutz, Mazur, Litch (2017) </a:t>
            </a:r>
            <a:endParaRPr lang="en-US" sz="2400" dirty="0"/>
          </a:p>
        </p:txBody>
      </p:sp>
    </p:spTree>
    <p:extLst>
      <p:ext uri="{BB962C8B-B14F-4D97-AF65-F5344CB8AC3E}">
        <p14:creationId xmlns:p14="http://schemas.microsoft.com/office/powerpoint/2010/main" val="4098936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Diets and Diet Modifications</a:t>
            </a:r>
            <a:endParaRPr lang="en-US" dirty="0"/>
          </a:p>
        </p:txBody>
      </p:sp>
      <p:sp>
        <p:nvSpPr>
          <p:cNvPr id="3" name="Content Placeholder 2"/>
          <p:cNvSpPr>
            <a:spLocks noGrp="1"/>
          </p:cNvSpPr>
          <p:nvPr>
            <p:ph idx="1"/>
          </p:nvPr>
        </p:nvSpPr>
        <p:spPr/>
        <p:txBody>
          <a:bodyPr/>
          <a:lstStyle/>
          <a:p>
            <a:pPr marL="0" indent="0">
              <a:buNone/>
            </a:pPr>
            <a:endParaRPr lang="en-US" dirty="0">
              <a:hlinkClick r:id="rId2"/>
            </a:endParaRPr>
          </a:p>
          <a:p>
            <a:pPr marL="0" indent="0">
              <a:buNone/>
            </a:pPr>
            <a:r>
              <a:rPr lang="en-US" dirty="0" smtClean="0">
                <a:hlinkClick r:id="rId2"/>
              </a:rPr>
              <a:t>http</a:t>
            </a:r>
            <a:r>
              <a:rPr lang="en-US" dirty="0">
                <a:hlinkClick r:id="rId2"/>
              </a:rPr>
              <a:t>://</a:t>
            </a:r>
            <a:r>
              <a:rPr lang="en-US" dirty="0" smtClean="0">
                <a:hlinkClick r:id="rId2"/>
              </a:rPr>
              <a:t>www.mc.vanderbilt.edu/documents/cqa/files/Modified%20Diets%20Handouts.pdf</a:t>
            </a:r>
            <a:endParaRPr lang="en-US" dirty="0" smtClean="0"/>
          </a:p>
          <a:p>
            <a:r>
              <a:rPr lang="en-US" b="1" u="sng" dirty="0"/>
              <a:t>Clear liquid diet: </a:t>
            </a:r>
            <a:r>
              <a:rPr lang="en-US" dirty="0"/>
              <a:t>Strained orange juice or lemonade (no pulp), apple, grape and cranberry juice, tea, black coffee, plain gelatin, popsicles, clear broth.</a:t>
            </a:r>
          </a:p>
          <a:p>
            <a:r>
              <a:rPr lang="en-US" b="1" u="sng" dirty="0"/>
              <a:t>Full liquid diet:</a:t>
            </a:r>
            <a:r>
              <a:rPr lang="en-US" dirty="0"/>
              <a:t> Coffee, tea, cream, milk, milkshakes, fruit and vegetable juices, sodas, Cream of Wheat, Cream of Rice, Coco Wheats, pureed soups, Gelatin (Jell-O), whipped topping, custard-style yogurt, pudding.</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60954300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Digestive Diseases</a:t>
            </a:r>
          </a:p>
        </p:txBody>
      </p:sp>
      <p:sp>
        <p:nvSpPr>
          <p:cNvPr id="3" name="Content Placeholder 2"/>
          <p:cNvSpPr>
            <a:spLocks noGrp="1"/>
          </p:cNvSpPr>
          <p:nvPr>
            <p:ph idx="1"/>
          </p:nvPr>
        </p:nvSpPr>
        <p:spPr>
          <a:xfrm>
            <a:off x="2589212" y="1562100"/>
            <a:ext cx="8915400" cy="5041900"/>
          </a:xfrm>
        </p:spPr>
        <p:txBody>
          <a:bodyPr/>
          <a:lstStyle/>
          <a:p>
            <a:r>
              <a:rPr lang="en-US" sz="2000" dirty="0" smtClean="0"/>
              <a:t>The </a:t>
            </a:r>
            <a:r>
              <a:rPr lang="en-US" sz="2000" b="1" dirty="0" smtClean="0"/>
              <a:t>Low FODMAP diet </a:t>
            </a:r>
            <a:r>
              <a:rPr lang="en-US" sz="2000" dirty="0"/>
              <a:t>is often recommended as a way to relieve chronic digestive complaints such as bloating, abdominal pain, </a:t>
            </a:r>
            <a:r>
              <a:rPr lang="en-US" sz="2000" dirty="0">
                <a:hlinkClick r:id="rId2"/>
              </a:rPr>
              <a:t>gas</a:t>
            </a:r>
            <a:r>
              <a:rPr lang="en-US" sz="2000" dirty="0"/>
              <a:t>, excessive burping, diarrhea and </a:t>
            </a:r>
            <a:r>
              <a:rPr lang="en-US" sz="2000" dirty="0">
                <a:hlinkClick r:id="rId3"/>
              </a:rPr>
              <a:t>constipation</a:t>
            </a:r>
            <a:r>
              <a:rPr lang="en-US" sz="2000" dirty="0"/>
              <a:t>. These symptoms are common in people with Irritable </a:t>
            </a:r>
            <a:r>
              <a:rPr lang="en-US" sz="2000" b="1" dirty="0"/>
              <a:t>Bowel Syndrome (IBS</a:t>
            </a:r>
            <a:r>
              <a:rPr lang="en-US" sz="2000" b="1" dirty="0" smtClean="0"/>
              <a:t>).  </a:t>
            </a:r>
          </a:p>
          <a:p>
            <a:pPr lvl="1"/>
            <a:r>
              <a:rPr lang="en-US" sz="2000" b="1" dirty="0" smtClean="0"/>
              <a:t>The Most Common S/S of IBS include:</a:t>
            </a:r>
          </a:p>
          <a:p>
            <a:pPr lvl="2"/>
            <a:r>
              <a:rPr lang="en-US" sz="2000" dirty="0" smtClean="0"/>
              <a:t>Cramping</a:t>
            </a:r>
          </a:p>
          <a:p>
            <a:pPr lvl="2"/>
            <a:r>
              <a:rPr lang="en-US" sz="2000" dirty="0" smtClean="0"/>
              <a:t>Bloating</a:t>
            </a:r>
          </a:p>
          <a:p>
            <a:pPr lvl="2"/>
            <a:r>
              <a:rPr lang="en-US" sz="2000" dirty="0" smtClean="0"/>
              <a:t>Abdominal Pain, Gas</a:t>
            </a:r>
          </a:p>
          <a:p>
            <a:pPr lvl="2"/>
            <a:r>
              <a:rPr lang="en-US" sz="2000" dirty="0" smtClean="0"/>
              <a:t>Constipation or Diarrhea</a:t>
            </a:r>
          </a:p>
          <a:p>
            <a:pPr lvl="2"/>
            <a:r>
              <a:rPr lang="en-US" sz="2000" dirty="0" smtClean="0"/>
              <a:t>Mucus </a:t>
            </a:r>
            <a:r>
              <a:rPr lang="en-US" sz="2000" dirty="0"/>
              <a:t>in </a:t>
            </a:r>
            <a:r>
              <a:rPr lang="en-US" sz="2000" dirty="0" smtClean="0"/>
              <a:t>Stools</a:t>
            </a:r>
          </a:p>
          <a:p>
            <a:pPr marL="914400" lvl="2" indent="0">
              <a:buNone/>
            </a:pPr>
            <a:r>
              <a:rPr lang="en-US" sz="2000" dirty="0" smtClean="0">
                <a:hlinkClick r:id="rId4"/>
              </a:rPr>
              <a:t>https</a:t>
            </a:r>
            <a:r>
              <a:rPr lang="en-US" sz="2000" dirty="0">
                <a:hlinkClick r:id="rId4"/>
              </a:rPr>
              <a:t>://livinghappywithibs.com/2013/04/21/foodmap-food-list</a:t>
            </a:r>
            <a:r>
              <a:rPr lang="en-US" sz="2000" dirty="0" smtClean="0">
                <a:hlinkClick r:id="rId4"/>
              </a:rPr>
              <a:t>/</a:t>
            </a:r>
            <a:endParaRPr lang="en-US" sz="2000" dirty="0" smtClean="0"/>
          </a:p>
          <a:p>
            <a:pPr marL="914400" lvl="2" indent="0">
              <a:buNone/>
            </a:pPr>
            <a:endParaRPr lang="en-US" dirty="0" smtClean="0"/>
          </a:p>
          <a:p>
            <a:pPr lvl="2"/>
            <a:endParaRPr lang="en-US" dirty="0"/>
          </a:p>
          <a:p>
            <a:pPr lvl="3"/>
            <a:endParaRPr lang="en-US" dirty="0" smtClean="0"/>
          </a:p>
          <a:p>
            <a:pPr lvl="2"/>
            <a:endParaRPr lang="en-US" dirty="0"/>
          </a:p>
        </p:txBody>
      </p:sp>
    </p:spTree>
    <p:extLst>
      <p:ext uri="{BB962C8B-B14F-4D97-AF65-F5344CB8AC3E}">
        <p14:creationId xmlns:p14="http://schemas.microsoft.com/office/powerpoint/2010/main" val="38081758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03200"/>
            <a:ext cx="8911687" cy="1701800"/>
          </a:xfrm>
        </p:spPr>
        <p:txBody>
          <a:bodyPr/>
          <a:lstStyle/>
          <a:p>
            <a:r>
              <a:rPr lang="en-US" dirty="0" smtClean="0"/>
              <a:t>Diet in Digestive Diseases</a:t>
            </a:r>
            <a:endParaRPr lang="en-US" dirty="0"/>
          </a:p>
        </p:txBody>
      </p:sp>
      <p:sp>
        <p:nvSpPr>
          <p:cNvPr id="3" name="Content Placeholder 2"/>
          <p:cNvSpPr>
            <a:spLocks noGrp="1"/>
          </p:cNvSpPr>
          <p:nvPr>
            <p:ph idx="1"/>
          </p:nvPr>
        </p:nvSpPr>
        <p:spPr>
          <a:xfrm>
            <a:off x="2589212" y="812800"/>
            <a:ext cx="8915400" cy="5892800"/>
          </a:xfrm>
        </p:spPr>
        <p:txBody>
          <a:bodyPr/>
          <a:lstStyle/>
          <a:p>
            <a:r>
              <a:rPr lang="en-US" b="1" dirty="0" smtClean="0"/>
              <a:t>Inflammatory Bowel Diseases </a:t>
            </a:r>
            <a:r>
              <a:rPr lang="en-US" dirty="0" smtClean="0"/>
              <a:t>–</a:t>
            </a:r>
          </a:p>
          <a:p>
            <a:pPr lvl="1"/>
            <a:r>
              <a:rPr lang="en-US" dirty="0" smtClean="0"/>
              <a:t>In the individual with IBD, the immune system mistakes food, bacteria and other materials in the bowel as foreign substances and it attacks the cells of the intestine.</a:t>
            </a:r>
          </a:p>
          <a:p>
            <a:pPr lvl="1"/>
            <a:r>
              <a:rPr lang="en-US" dirty="0" smtClean="0"/>
              <a:t>The two most common IBD’s are Crohn Disease and Ulcerative Colitis.</a:t>
            </a:r>
          </a:p>
          <a:p>
            <a:pPr lvl="1"/>
            <a:r>
              <a:rPr lang="en-US" dirty="0" smtClean="0"/>
              <a:t>The concept of “Bowel Rest” has been abandoned, and IBD patients are now advised to eat a diet as unrestricted as possible.  </a:t>
            </a:r>
          </a:p>
          <a:p>
            <a:pPr lvl="1"/>
            <a:r>
              <a:rPr lang="en-US" dirty="0" smtClean="0"/>
              <a:t>There is a genetic correlation for both of these diseases.</a:t>
            </a:r>
          </a:p>
          <a:p>
            <a:pPr lvl="2"/>
            <a:r>
              <a:rPr lang="en-US" sz="1600" dirty="0" smtClean="0"/>
              <a:t>The two share similarities, but also have major differences.  See Table 20-8 page 475 Lutz, Mazur, Litch (2017) </a:t>
            </a:r>
          </a:p>
          <a:p>
            <a:pPr lvl="2"/>
            <a:r>
              <a:rPr lang="en-US" sz="1600" dirty="0" smtClean="0"/>
              <a:t>Specific actions to achieve those goals include the following;</a:t>
            </a:r>
          </a:p>
          <a:p>
            <a:pPr lvl="3"/>
            <a:r>
              <a:rPr lang="en-US" sz="1600" dirty="0" smtClean="0"/>
              <a:t>Avoid foods that worsen symptoms	Take vitamin/mineral Supplements</a:t>
            </a:r>
          </a:p>
          <a:p>
            <a:pPr lvl="3"/>
            <a:r>
              <a:rPr lang="en-US" sz="1600" dirty="0" smtClean="0"/>
              <a:t>Take small, frequent meals			Eliminate dairy foods if lactose intolerant</a:t>
            </a:r>
          </a:p>
          <a:p>
            <a:pPr lvl="3"/>
            <a:r>
              <a:rPr lang="en-US" sz="1600" dirty="0" smtClean="0"/>
              <a:t>Drink adequate fluids				Limit excess fat</a:t>
            </a:r>
          </a:p>
          <a:p>
            <a:pPr lvl="3"/>
            <a:r>
              <a:rPr lang="en-US" sz="1600" dirty="0" smtClean="0"/>
              <a:t>Avoid caffeine, Alcohol			Reduce Carbohydrates/high fiber</a:t>
            </a:r>
          </a:p>
          <a:p>
            <a:pPr marL="914400" lvl="2" indent="0">
              <a:buNone/>
            </a:pPr>
            <a:endParaRPr lang="en-US" dirty="0"/>
          </a:p>
        </p:txBody>
      </p:sp>
    </p:spTree>
    <p:extLst>
      <p:ext uri="{BB962C8B-B14F-4D97-AF65-F5344CB8AC3E}">
        <p14:creationId xmlns:p14="http://schemas.microsoft.com/office/powerpoint/2010/main" val="14889906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 in Digestive Diseases</a:t>
            </a:r>
            <a:endParaRPr lang="en-US" dirty="0"/>
          </a:p>
        </p:txBody>
      </p:sp>
      <p:sp>
        <p:nvSpPr>
          <p:cNvPr id="3" name="Content Placeholder 2"/>
          <p:cNvSpPr>
            <a:spLocks noGrp="1"/>
          </p:cNvSpPr>
          <p:nvPr>
            <p:ph idx="1"/>
          </p:nvPr>
        </p:nvSpPr>
        <p:spPr>
          <a:xfrm>
            <a:off x="2589212" y="1333500"/>
            <a:ext cx="8915400" cy="5334000"/>
          </a:xfrm>
        </p:spPr>
        <p:txBody>
          <a:bodyPr>
            <a:noAutofit/>
          </a:bodyPr>
          <a:lstStyle/>
          <a:p>
            <a:r>
              <a:rPr lang="en-US" sz="2000" b="1" dirty="0" smtClean="0"/>
              <a:t>Colostomy</a:t>
            </a:r>
            <a:r>
              <a:rPr lang="en-US" sz="2000" dirty="0" smtClean="0"/>
              <a:t> – A part of the large intestine is resected, and a stoma is created in the abdominal wall. Has both a physical and psychological impact on the client.</a:t>
            </a:r>
          </a:p>
          <a:p>
            <a:r>
              <a:rPr lang="en-US" sz="2000" b="1" dirty="0" smtClean="0"/>
              <a:t>Colectomy</a:t>
            </a:r>
            <a:r>
              <a:rPr lang="en-US" sz="2000" dirty="0" smtClean="0"/>
              <a:t> – Surgical removal of a part or all of the colon.</a:t>
            </a:r>
          </a:p>
          <a:p>
            <a:pPr lvl="1"/>
            <a:r>
              <a:rPr lang="en-US" sz="2000" dirty="0" smtClean="0"/>
              <a:t>Dietary Guidelines for the Ostomy Client</a:t>
            </a:r>
          </a:p>
          <a:p>
            <a:pPr lvl="2"/>
            <a:r>
              <a:rPr lang="en-US" sz="2000" dirty="0" smtClean="0"/>
              <a:t>A soft or general diet is usually served to ostomy clients after recovery from surgery with restrictions based on tolerance.  Stringy, high fiber foods are initially avoided until tolerance has been demonstrated.</a:t>
            </a:r>
          </a:p>
          <a:p>
            <a:pPr lvl="3"/>
            <a:r>
              <a:rPr lang="en-US" sz="2000" dirty="0" smtClean="0"/>
              <a:t>Stringy, High fiber foods; Celery, corn, cabbage, coleslaw, peas, sauerkraut, spinach. Coconut, dried fruit, membranes on citrus fruit, popcorn, nuts, seeds, and skin on fruits.</a:t>
            </a:r>
            <a:endParaRPr lang="en-US" sz="2000" dirty="0"/>
          </a:p>
        </p:txBody>
      </p:sp>
    </p:spTree>
    <p:extLst>
      <p:ext uri="{BB962C8B-B14F-4D97-AF65-F5344CB8AC3E}">
        <p14:creationId xmlns:p14="http://schemas.microsoft.com/office/powerpoint/2010/main" val="18913699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Diet in Digestive Diseases</a:t>
            </a:r>
          </a:p>
        </p:txBody>
      </p:sp>
      <p:sp>
        <p:nvSpPr>
          <p:cNvPr id="3" name="Content Placeholder 2"/>
          <p:cNvSpPr>
            <a:spLocks noGrp="1"/>
          </p:cNvSpPr>
          <p:nvPr>
            <p:ph idx="1"/>
          </p:nvPr>
        </p:nvSpPr>
        <p:spPr>
          <a:xfrm>
            <a:off x="2589212" y="1244600"/>
            <a:ext cx="8915400" cy="4666622"/>
          </a:xfrm>
        </p:spPr>
        <p:txBody>
          <a:bodyPr>
            <a:normAutofit lnSpcReduction="10000"/>
          </a:bodyPr>
          <a:lstStyle/>
          <a:p>
            <a:r>
              <a:rPr lang="en-US" sz="2000" b="1" dirty="0" smtClean="0"/>
              <a:t>Diverticulum Disease-</a:t>
            </a:r>
          </a:p>
          <a:p>
            <a:pPr lvl="1"/>
            <a:r>
              <a:rPr lang="en-US" sz="2000" dirty="0" smtClean="0"/>
              <a:t>A diverticulum is an outpouching of intestinal membrane through a weakness in the intestine’s muscular layer, chiefly in the colon. </a:t>
            </a:r>
          </a:p>
          <a:p>
            <a:pPr lvl="1"/>
            <a:r>
              <a:rPr lang="en-US" sz="2000" dirty="0" smtClean="0"/>
              <a:t>Dietary factors that may increase risk of diverticular disease include:</a:t>
            </a:r>
          </a:p>
          <a:p>
            <a:pPr lvl="2"/>
            <a:r>
              <a:rPr lang="en-US" sz="2000" dirty="0" smtClean="0"/>
              <a:t>Red meat intake</a:t>
            </a:r>
          </a:p>
          <a:p>
            <a:pPr lvl="2"/>
            <a:r>
              <a:rPr lang="en-US" sz="2000" dirty="0" smtClean="0"/>
              <a:t>Obesity</a:t>
            </a:r>
          </a:p>
          <a:p>
            <a:pPr lvl="2"/>
            <a:r>
              <a:rPr lang="en-US" sz="2000" dirty="0" smtClean="0"/>
              <a:t>Alcohol</a:t>
            </a:r>
          </a:p>
          <a:p>
            <a:pPr lvl="2"/>
            <a:r>
              <a:rPr lang="en-US" sz="2000" dirty="0" smtClean="0"/>
              <a:t>Dietary fiber deficiency</a:t>
            </a:r>
          </a:p>
          <a:p>
            <a:pPr lvl="3"/>
            <a:r>
              <a:rPr lang="en-US" sz="2000" dirty="0" smtClean="0"/>
              <a:t>Diverticulosis – The presence of diverticulum</a:t>
            </a:r>
          </a:p>
          <a:p>
            <a:pPr lvl="3"/>
            <a:r>
              <a:rPr lang="en-US" sz="2000" dirty="0" smtClean="0"/>
              <a:t>Diverticulitis- The diverticula become inflamed</a:t>
            </a:r>
          </a:p>
          <a:p>
            <a:pPr marL="914400" lvl="2" indent="0">
              <a:buNone/>
            </a:pPr>
            <a:endParaRPr lang="en-US" dirty="0"/>
          </a:p>
        </p:txBody>
      </p:sp>
    </p:spTree>
    <p:extLst>
      <p:ext uri="{BB962C8B-B14F-4D97-AF65-F5344CB8AC3E}">
        <p14:creationId xmlns:p14="http://schemas.microsoft.com/office/powerpoint/2010/main" val="11325868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 of the Liver</a:t>
            </a:r>
            <a:endParaRPr lang="en-US" dirty="0"/>
          </a:p>
        </p:txBody>
      </p:sp>
      <p:sp>
        <p:nvSpPr>
          <p:cNvPr id="3" name="Content Placeholder 2"/>
          <p:cNvSpPr>
            <a:spLocks noGrp="1"/>
          </p:cNvSpPr>
          <p:nvPr>
            <p:ph idx="1"/>
          </p:nvPr>
        </p:nvSpPr>
        <p:spPr>
          <a:xfrm>
            <a:off x="2589212" y="1358900"/>
            <a:ext cx="8915400" cy="5359400"/>
          </a:xfrm>
        </p:spPr>
        <p:txBody>
          <a:bodyPr>
            <a:normAutofit/>
          </a:bodyPr>
          <a:lstStyle/>
          <a:p>
            <a:r>
              <a:rPr lang="en-US" b="1" dirty="0" smtClean="0"/>
              <a:t>Cirrhosis of the Liver- </a:t>
            </a:r>
            <a:r>
              <a:rPr lang="en-US" dirty="0" smtClean="0"/>
              <a:t>the liver becomes scarred and ineffective at regeneration.  The most common causes of cirrhosis are alcoholism and chronic hepatitis.  The only treatment for end stage liver is liver transplant.</a:t>
            </a:r>
          </a:p>
          <a:p>
            <a:pPr lvl="1"/>
            <a:r>
              <a:rPr lang="en-US" sz="1800" dirty="0" smtClean="0"/>
              <a:t>Dietary Treatment of Cirrhosis</a:t>
            </a:r>
          </a:p>
          <a:p>
            <a:pPr lvl="2"/>
            <a:r>
              <a:rPr lang="en-US" sz="1800" dirty="0" smtClean="0"/>
              <a:t>Avoid alcohol</a:t>
            </a:r>
          </a:p>
          <a:p>
            <a:pPr lvl="2"/>
            <a:r>
              <a:rPr lang="en-US" sz="1800" dirty="0" smtClean="0"/>
              <a:t>Ingestion of 4 – 6 meals per day</a:t>
            </a:r>
          </a:p>
          <a:p>
            <a:pPr lvl="2"/>
            <a:r>
              <a:rPr lang="en-US" sz="1800" dirty="0" smtClean="0"/>
              <a:t>Late evening snack to avoid fasting and catabolism</a:t>
            </a:r>
          </a:p>
          <a:p>
            <a:endParaRPr lang="en-US" dirty="0"/>
          </a:p>
          <a:p>
            <a:r>
              <a:rPr lang="en-US" b="1" dirty="0" smtClean="0"/>
              <a:t>Hepatitis</a:t>
            </a:r>
            <a:r>
              <a:rPr lang="en-US" dirty="0" smtClean="0"/>
              <a:t> – Inflammation of the Liver.</a:t>
            </a:r>
          </a:p>
          <a:p>
            <a:pPr lvl="1"/>
            <a:r>
              <a:rPr lang="en-US" sz="1800" dirty="0" smtClean="0"/>
              <a:t>Can  result from viral infections, drugs, toxins.  Acetaminophen poisoning accounts for 50% of acute liver failure cases in the U.S.   The overdose can be deliberate or accidental.</a:t>
            </a:r>
          </a:p>
          <a:p>
            <a:pPr lvl="1"/>
            <a:r>
              <a:rPr lang="en-US" sz="1800" dirty="0" smtClean="0"/>
              <a:t>Nutritional Care – A high-calorie, high protein, moderate fat diet is often prescribed for hepatitis clients.</a:t>
            </a:r>
            <a:endParaRPr lang="en-US" sz="1800" dirty="0"/>
          </a:p>
        </p:txBody>
      </p:sp>
    </p:spTree>
    <p:extLst>
      <p:ext uri="{BB962C8B-B14F-4D97-AF65-F5344CB8AC3E}">
        <p14:creationId xmlns:p14="http://schemas.microsoft.com/office/powerpoint/2010/main" val="38980125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Gallbladder Disease</a:t>
            </a:r>
            <a:endParaRPr lang="en-US" dirty="0"/>
          </a:p>
        </p:txBody>
      </p:sp>
      <p:sp>
        <p:nvSpPr>
          <p:cNvPr id="3" name="Content Placeholder 2"/>
          <p:cNvSpPr>
            <a:spLocks noGrp="1"/>
          </p:cNvSpPr>
          <p:nvPr>
            <p:ph idx="1"/>
          </p:nvPr>
        </p:nvSpPr>
        <p:spPr>
          <a:xfrm>
            <a:off x="2589212" y="1447800"/>
            <a:ext cx="8915400" cy="4463422"/>
          </a:xfrm>
        </p:spPr>
        <p:txBody>
          <a:bodyPr>
            <a:noAutofit/>
          </a:bodyPr>
          <a:lstStyle/>
          <a:p>
            <a:r>
              <a:rPr lang="en-US" sz="2400" b="1" dirty="0" smtClean="0"/>
              <a:t>Gallbladder</a:t>
            </a:r>
            <a:r>
              <a:rPr lang="en-US" sz="2400" dirty="0" smtClean="0"/>
              <a:t>- a small, pouch-like organ whose function is to store bile.</a:t>
            </a:r>
          </a:p>
          <a:p>
            <a:pPr lvl="1"/>
            <a:r>
              <a:rPr lang="en-US" sz="2400" b="1" dirty="0" smtClean="0"/>
              <a:t>Cholelithiasis</a:t>
            </a:r>
            <a:r>
              <a:rPr lang="en-US" sz="2400" dirty="0" smtClean="0"/>
              <a:t> – the presence of gallstones. About 15% of men and 30% of women have gallstones.</a:t>
            </a:r>
          </a:p>
          <a:p>
            <a:pPr lvl="1"/>
            <a:r>
              <a:rPr lang="en-US" sz="2400" dirty="0" smtClean="0"/>
              <a:t>The main signs of gallbladder disease is pain after ingestion of fat caused by spasms of the gallbladder.  The pain is upper right quadrant and often radiates to right shoulder.</a:t>
            </a:r>
          </a:p>
          <a:p>
            <a:pPr lvl="1"/>
            <a:r>
              <a:rPr lang="en-US" sz="2400" dirty="0" smtClean="0"/>
              <a:t>Dietary Modifications include, restriction of dietary fat.</a:t>
            </a:r>
          </a:p>
          <a:p>
            <a:pPr lvl="1"/>
            <a:r>
              <a:rPr lang="en-US" sz="2400" dirty="0" smtClean="0"/>
              <a:t>Treatment is </a:t>
            </a:r>
            <a:r>
              <a:rPr lang="en-US" sz="2400" b="1" dirty="0" smtClean="0"/>
              <a:t>cholecystectomy</a:t>
            </a:r>
            <a:r>
              <a:rPr lang="en-US" sz="2400" dirty="0" smtClean="0"/>
              <a:t> or removal of the gallbladder.</a:t>
            </a:r>
            <a:endParaRPr lang="en-US" sz="2400" dirty="0"/>
          </a:p>
        </p:txBody>
      </p:sp>
    </p:spTree>
    <p:extLst>
      <p:ext uri="{BB962C8B-B14F-4D97-AF65-F5344CB8AC3E}">
        <p14:creationId xmlns:p14="http://schemas.microsoft.com/office/powerpoint/2010/main" val="18333712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Diseases of the Pancreas</a:t>
            </a:r>
            <a:endParaRPr lang="en-US" dirty="0"/>
          </a:p>
        </p:txBody>
      </p:sp>
      <p:sp>
        <p:nvSpPr>
          <p:cNvPr id="3" name="Content Placeholder 2"/>
          <p:cNvSpPr>
            <a:spLocks noGrp="1"/>
          </p:cNvSpPr>
          <p:nvPr>
            <p:ph idx="1"/>
          </p:nvPr>
        </p:nvSpPr>
        <p:spPr>
          <a:xfrm>
            <a:off x="2589212" y="1358900"/>
            <a:ext cx="8915400" cy="5334000"/>
          </a:xfrm>
        </p:spPr>
        <p:txBody>
          <a:bodyPr>
            <a:normAutofit/>
          </a:bodyPr>
          <a:lstStyle/>
          <a:p>
            <a:r>
              <a:rPr lang="en-US" sz="2000" b="1" dirty="0" smtClean="0"/>
              <a:t>Pancreatitis</a:t>
            </a:r>
            <a:r>
              <a:rPr lang="en-US" sz="2000" dirty="0" smtClean="0"/>
              <a:t> – Inflammation of the pancreas.  Most cases are alcohol related. Symptoms include; pain left upper quadrant, N/V, Laboratory tests reveal elevated Amylase and lipase.  Some cases of pancreatitis can be hereditary.</a:t>
            </a:r>
          </a:p>
          <a:p>
            <a:pPr lvl="1"/>
            <a:r>
              <a:rPr lang="en-US" sz="2000" dirty="0" smtClean="0"/>
              <a:t>Treatment;</a:t>
            </a:r>
          </a:p>
          <a:p>
            <a:pPr lvl="2"/>
            <a:r>
              <a:rPr lang="en-US" sz="2000" dirty="0" smtClean="0"/>
              <a:t>NPO for 48 hours to avoid stimulating the pancreas</a:t>
            </a:r>
          </a:p>
          <a:p>
            <a:pPr lvl="2"/>
            <a:r>
              <a:rPr lang="en-US" sz="2000" dirty="0" smtClean="0"/>
              <a:t>Aggressive hydration with IV fluids</a:t>
            </a:r>
          </a:p>
          <a:p>
            <a:pPr lvl="2"/>
            <a:r>
              <a:rPr lang="en-US" sz="2000" dirty="0" smtClean="0"/>
              <a:t>Clear liquids after pain has been controlled and N/V cease</a:t>
            </a:r>
          </a:p>
          <a:p>
            <a:pPr lvl="2"/>
            <a:r>
              <a:rPr lang="en-US" sz="2000" dirty="0" smtClean="0"/>
              <a:t>Low fat, soft diet</a:t>
            </a:r>
          </a:p>
          <a:p>
            <a:pPr lvl="2"/>
            <a:r>
              <a:rPr lang="en-US" sz="2000" dirty="0" smtClean="0"/>
              <a:t>Soft to general diet over 3-4 days </a:t>
            </a:r>
            <a:endParaRPr lang="en-US" sz="2000" dirty="0"/>
          </a:p>
        </p:txBody>
      </p:sp>
    </p:spTree>
    <p:extLst>
      <p:ext uri="{BB962C8B-B14F-4D97-AF65-F5344CB8AC3E}">
        <p14:creationId xmlns:p14="http://schemas.microsoft.com/office/powerpoint/2010/main" val="176495415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Cystic Fibrosis</a:t>
            </a:r>
            <a:endParaRPr lang="en-US" dirty="0"/>
          </a:p>
        </p:txBody>
      </p:sp>
      <p:sp>
        <p:nvSpPr>
          <p:cNvPr id="3" name="Content Placeholder 2"/>
          <p:cNvSpPr>
            <a:spLocks noGrp="1"/>
          </p:cNvSpPr>
          <p:nvPr>
            <p:ph idx="1"/>
          </p:nvPr>
        </p:nvSpPr>
        <p:spPr>
          <a:xfrm>
            <a:off x="2589212" y="1257300"/>
            <a:ext cx="8915400" cy="4653922"/>
          </a:xfrm>
        </p:spPr>
        <p:txBody>
          <a:bodyPr/>
          <a:lstStyle/>
          <a:p>
            <a:r>
              <a:rPr lang="en-US" sz="2000" dirty="0" smtClean="0"/>
              <a:t>Cystic Fibrosis – a Genetic Disease causing obstruction of exocrine glands with thick mucus.  CF affects multiple organs, and is characterized by:</a:t>
            </a:r>
          </a:p>
          <a:p>
            <a:pPr lvl="1"/>
            <a:r>
              <a:rPr lang="en-US" sz="2000" dirty="0" smtClean="0"/>
              <a:t>Pulmonary dysfunction and infection</a:t>
            </a:r>
          </a:p>
          <a:p>
            <a:pPr lvl="1"/>
            <a:r>
              <a:rPr lang="en-US" sz="2000" dirty="0" smtClean="0"/>
              <a:t>Pancreatic impairment contributing to malnutrition</a:t>
            </a:r>
          </a:p>
          <a:p>
            <a:pPr lvl="1"/>
            <a:r>
              <a:rPr lang="en-US" sz="2000" dirty="0" smtClean="0"/>
              <a:t>Elevated sweat chloride</a:t>
            </a:r>
          </a:p>
          <a:p>
            <a:pPr lvl="1"/>
            <a:r>
              <a:rPr lang="en-US" sz="2000" dirty="0" smtClean="0"/>
              <a:t>Male infertility</a:t>
            </a:r>
          </a:p>
          <a:p>
            <a:pPr lvl="2"/>
            <a:r>
              <a:rPr lang="en-US" sz="2000" dirty="0" smtClean="0"/>
              <a:t>Treatment </a:t>
            </a:r>
            <a:r>
              <a:rPr lang="en-US" sz="2000" dirty="0"/>
              <a:t>is </a:t>
            </a:r>
            <a:r>
              <a:rPr lang="en-US" sz="2000" dirty="0" smtClean="0"/>
              <a:t>supportive.  Nutritional support provided in the link below.</a:t>
            </a:r>
          </a:p>
          <a:p>
            <a:pPr marL="914400" lvl="2" indent="0">
              <a:buNone/>
            </a:pPr>
            <a:r>
              <a:rPr lang="en-US" sz="2000" dirty="0">
                <a:hlinkClick r:id="rId2"/>
              </a:rPr>
              <a:t>http://</a:t>
            </a:r>
            <a:r>
              <a:rPr lang="en-US" sz="2000" dirty="0" smtClean="0">
                <a:hlinkClick r:id="rId2"/>
              </a:rPr>
              <a:t>www.nutritionmd.org/health_care_providers/respiratory/cystic_fibrosis_nutrition.html</a:t>
            </a:r>
            <a:endParaRPr lang="en-US" sz="2000" dirty="0" smtClean="0"/>
          </a:p>
          <a:p>
            <a:pPr marL="914400" lvl="2" indent="0">
              <a:buNone/>
            </a:pPr>
            <a:endParaRPr lang="en-US" dirty="0" smtClean="0"/>
          </a:p>
          <a:p>
            <a:pPr marL="914400" lvl="2" indent="0">
              <a:buNone/>
            </a:pPr>
            <a:endParaRPr lang="en-US" dirty="0"/>
          </a:p>
          <a:p>
            <a:pPr lvl="2"/>
            <a:endParaRPr lang="en-US" dirty="0"/>
          </a:p>
        </p:txBody>
      </p:sp>
    </p:spTree>
    <p:extLst>
      <p:ext uri="{BB962C8B-B14F-4D97-AF65-F5344CB8AC3E}">
        <p14:creationId xmlns:p14="http://schemas.microsoft.com/office/powerpoint/2010/main" val="250066900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 and Cancer</a:t>
            </a:r>
            <a:endParaRPr lang="en-US" dirty="0"/>
          </a:p>
        </p:txBody>
      </p:sp>
      <p:sp>
        <p:nvSpPr>
          <p:cNvPr id="3" name="Content Placeholder 2"/>
          <p:cNvSpPr>
            <a:spLocks noGrp="1"/>
          </p:cNvSpPr>
          <p:nvPr>
            <p:ph idx="1"/>
          </p:nvPr>
        </p:nvSpPr>
        <p:spPr>
          <a:xfrm>
            <a:off x="2589212" y="1346200"/>
            <a:ext cx="8915400" cy="4565022"/>
          </a:xfrm>
        </p:spPr>
        <p:txBody>
          <a:bodyPr>
            <a:noAutofit/>
          </a:bodyPr>
          <a:lstStyle/>
          <a:p>
            <a:r>
              <a:rPr lang="en-US" sz="2000" b="1" dirty="0" smtClean="0"/>
              <a:t>Dietary habits linked to cancer </a:t>
            </a:r>
          </a:p>
          <a:p>
            <a:pPr lvl="1"/>
            <a:r>
              <a:rPr lang="en-US" sz="2000" dirty="0" smtClean="0"/>
              <a:t>See Box 21-1 page 377 Lutz, Mazur, Litch (2017). </a:t>
            </a:r>
          </a:p>
          <a:p>
            <a:pPr lvl="1"/>
            <a:r>
              <a:rPr lang="en-US" sz="2000" dirty="0" smtClean="0"/>
              <a:t>See Table 21-1 page 378 Lutz, Mazur, Litch (2017).</a:t>
            </a:r>
          </a:p>
          <a:p>
            <a:pPr lvl="2"/>
            <a:r>
              <a:rPr lang="en-US" sz="2000" dirty="0" smtClean="0"/>
              <a:t>Among promising areas of study are:</a:t>
            </a:r>
          </a:p>
          <a:p>
            <a:pPr lvl="3"/>
            <a:r>
              <a:rPr lang="en-US" sz="2000" dirty="0" smtClean="0"/>
              <a:t>Tomato or lycopene-containing foods and prostate cancer.</a:t>
            </a:r>
          </a:p>
          <a:p>
            <a:pPr lvl="3"/>
            <a:r>
              <a:rPr lang="en-US" sz="2000" dirty="0" smtClean="0"/>
              <a:t>Cruciferous vegetables (Broccoli, cauliflower, Brussel sprouts) for lung, prostate, and bladder.</a:t>
            </a:r>
          </a:p>
          <a:p>
            <a:pPr lvl="3"/>
            <a:r>
              <a:rPr lang="en-US" sz="2000" dirty="0" smtClean="0"/>
              <a:t>Allium Vegetables (garlic, onion, leeks, chives, scallions) gastric cancer</a:t>
            </a:r>
          </a:p>
          <a:p>
            <a:pPr lvl="3"/>
            <a:r>
              <a:rPr lang="en-US" sz="2000" dirty="0" smtClean="0"/>
              <a:t>Folate-rich foods and vegetables (foods high in B9 vitamin, dark leafy vegetables) colon cancer</a:t>
            </a:r>
          </a:p>
          <a:p>
            <a:pPr lvl="3"/>
            <a:r>
              <a:rPr lang="en-US" sz="2000" dirty="0" smtClean="0"/>
              <a:t>Citrus fruits and lung cancer</a:t>
            </a:r>
            <a:endParaRPr lang="en-US" sz="2000" dirty="0"/>
          </a:p>
        </p:txBody>
      </p:sp>
    </p:spTree>
    <p:extLst>
      <p:ext uri="{BB962C8B-B14F-4D97-AF65-F5344CB8AC3E}">
        <p14:creationId xmlns:p14="http://schemas.microsoft.com/office/powerpoint/2010/main" val="34077435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04800"/>
            <a:ext cx="8911687" cy="1600200"/>
          </a:xfrm>
        </p:spPr>
        <p:txBody>
          <a:bodyPr/>
          <a:lstStyle/>
          <a:p>
            <a:r>
              <a:rPr lang="en-US" dirty="0" smtClean="0"/>
              <a:t>Diet and Cancer</a:t>
            </a:r>
            <a:endParaRPr lang="en-US" dirty="0"/>
          </a:p>
        </p:txBody>
      </p:sp>
      <p:sp>
        <p:nvSpPr>
          <p:cNvPr id="3" name="Content Placeholder 2"/>
          <p:cNvSpPr>
            <a:spLocks noGrp="1"/>
          </p:cNvSpPr>
          <p:nvPr>
            <p:ph idx="1"/>
          </p:nvPr>
        </p:nvSpPr>
        <p:spPr>
          <a:xfrm>
            <a:off x="2589212" y="952500"/>
            <a:ext cx="8915400" cy="5765800"/>
          </a:xfrm>
        </p:spPr>
        <p:txBody>
          <a:bodyPr>
            <a:normAutofit fontScale="92500" lnSpcReduction="10000"/>
          </a:bodyPr>
          <a:lstStyle/>
          <a:p>
            <a:r>
              <a:rPr lang="en-US" sz="1700" dirty="0" smtClean="0"/>
              <a:t>The American Cancer Society advises clients to consume a diet that is high in vegetables, fruits, and whole grains.</a:t>
            </a:r>
          </a:p>
          <a:p>
            <a:r>
              <a:rPr lang="en-US" sz="1700" dirty="0" smtClean="0"/>
              <a:t>Recommendations on nutrition and physical activity in those who are living with advanced cancer are best based on individual nutrition needs and physical ability.</a:t>
            </a:r>
          </a:p>
          <a:p>
            <a:r>
              <a:rPr lang="en-US" sz="1700" dirty="0" smtClean="0"/>
              <a:t>During active cancer treatment the overall goal should be to:</a:t>
            </a:r>
          </a:p>
          <a:p>
            <a:pPr lvl="1"/>
            <a:r>
              <a:rPr lang="en-US" sz="1700" dirty="0" smtClean="0"/>
              <a:t>Prevent or resolve nutrient deficiencies</a:t>
            </a:r>
          </a:p>
          <a:p>
            <a:pPr lvl="1"/>
            <a:r>
              <a:rPr lang="en-US" sz="1700" dirty="0" smtClean="0"/>
              <a:t>Achieve or maintain a healthy weight</a:t>
            </a:r>
          </a:p>
          <a:p>
            <a:pPr lvl="1"/>
            <a:r>
              <a:rPr lang="en-US" sz="1700" dirty="0" smtClean="0"/>
              <a:t>Preserve lean body mass</a:t>
            </a:r>
          </a:p>
          <a:p>
            <a:pPr lvl="1"/>
            <a:r>
              <a:rPr lang="en-US" sz="1700" dirty="0" smtClean="0"/>
              <a:t>Minimize nutrition related side effects</a:t>
            </a:r>
          </a:p>
          <a:p>
            <a:pPr lvl="1"/>
            <a:r>
              <a:rPr lang="en-US" sz="1700" dirty="0" smtClean="0"/>
              <a:t>Maximize quality of life including an individualized exercise plan</a:t>
            </a:r>
          </a:p>
          <a:p>
            <a:pPr lvl="2"/>
            <a:r>
              <a:rPr lang="en-US" sz="1700" dirty="0" smtClean="0"/>
              <a:t>Common Nutritional Problems page 509 Lutz, Mazur, </a:t>
            </a:r>
            <a:r>
              <a:rPr lang="en-US" sz="1700" dirty="0" err="1" smtClean="0"/>
              <a:t>Litch</a:t>
            </a:r>
            <a:r>
              <a:rPr lang="en-US" sz="1700" smtClean="0"/>
              <a:t> (2017).</a:t>
            </a:r>
            <a:endParaRPr lang="en-US" sz="1700" dirty="0" smtClean="0"/>
          </a:p>
          <a:p>
            <a:pPr lvl="3"/>
            <a:r>
              <a:rPr lang="en-US" sz="1700" dirty="0" smtClean="0"/>
              <a:t>Early satiety/anorexia</a:t>
            </a:r>
          </a:p>
          <a:p>
            <a:pPr lvl="3"/>
            <a:r>
              <a:rPr lang="en-US" sz="1700" dirty="0" smtClean="0"/>
              <a:t>Taste alterations</a:t>
            </a:r>
          </a:p>
          <a:p>
            <a:pPr lvl="3"/>
            <a:r>
              <a:rPr lang="en-US" sz="1700" dirty="0" smtClean="0"/>
              <a:t>Local effects in the mouth</a:t>
            </a:r>
          </a:p>
          <a:p>
            <a:pPr lvl="3"/>
            <a:r>
              <a:rPr lang="en-US" sz="1700" dirty="0" smtClean="0"/>
              <a:t>N/V and diarrhea</a:t>
            </a:r>
          </a:p>
          <a:p>
            <a:pPr lvl="3"/>
            <a:r>
              <a:rPr lang="en-US" sz="1700" dirty="0" smtClean="0"/>
              <a:t>Cachexia</a:t>
            </a:r>
          </a:p>
          <a:p>
            <a:pPr lvl="3"/>
            <a:r>
              <a:rPr lang="en-US" sz="1700" dirty="0" smtClean="0"/>
              <a:t>Altered immune response</a:t>
            </a:r>
          </a:p>
          <a:p>
            <a:pPr lvl="1"/>
            <a:endParaRPr lang="en-US" dirty="0"/>
          </a:p>
        </p:txBody>
      </p:sp>
    </p:spTree>
    <p:extLst>
      <p:ext uri="{BB962C8B-B14F-4D97-AF65-F5344CB8AC3E}">
        <p14:creationId xmlns:p14="http://schemas.microsoft.com/office/powerpoint/2010/main" val="3896753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Diet and Diet Modifications</a:t>
            </a:r>
            <a:endParaRPr lang="en-US" dirty="0"/>
          </a:p>
        </p:txBody>
      </p:sp>
      <p:sp>
        <p:nvSpPr>
          <p:cNvPr id="3" name="Content Placeholder 2"/>
          <p:cNvSpPr>
            <a:spLocks noGrp="1"/>
          </p:cNvSpPr>
          <p:nvPr>
            <p:ph idx="1"/>
          </p:nvPr>
        </p:nvSpPr>
        <p:spPr/>
        <p:txBody>
          <a:bodyPr/>
          <a:lstStyle/>
          <a:p>
            <a:r>
              <a:rPr lang="en-US" sz="2400" b="1" dirty="0" smtClean="0"/>
              <a:t>High Fiber diet - </a:t>
            </a:r>
            <a:r>
              <a:rPr lang="en-US" dirty="0" smtClean="0"/>
              <a:t>is a diet high in non-digestible parts of plants, which is fiber. Fiber is found in fruits, vegetables, whole grains, and legumes.  Insoluble fiber increases stool bulk, increases transit time of food in the bowel and decreases constipation and the risk of colon cancer.</a:t>
            </a:r>
          </a:p>
          <a:p>
            <a:pPr marL="0" indent="0">
              <a:buNone/>
            </a:pPr>
            <a:endParaRPr lang="en-US" dirty="0" smtClean="0"/>
          </a:p>
          <a:p>
            <a:r>
              <a:rPr lang="en-US" sz="2400" b="1" dirty="0" smtClean="0"/>
              <a:t>Low Fiber Diet </a:t>
            </a:r>
            <a:r>
              <a:rPr lang="en-US" dirty="0" smtClean="0"/>
              <a:t>- </a:t>
            </a:r>
            <a:r>
              <a:rPr lang="en-US" dirty="0"/>
              <a:t>A </a:t>
            </a:r>
            <a:r>
              <a:rPr lang="en-US" b="1" dirty="0"/>
              <a:t>low</a:t>
            </a:r>
            <a:r>
              <a:rPr lang="en-US" dirty="0"/>
              <a:t>-</a:t>
            </a:r>
            <a:r>
              <a:rPr lang="en-US" b="1" dirty="0"/>
              <a:t>fiber</a:t>
            </a:r>
            <a:r>
              <a:rPr lang="en-US" dirty="0"/>
              <a:t> </a:t>
            </a:r>
            <a:r>
              <a:rPr lang="en-US" b="1" dirty="0"/>
              <a:t>diet</a:t>
            </a:r>
            <a:r>
              <a:rPr lang="en-US" dirty="0"/>
              <a:t> restricts </a:t>
            </a:r>
            <a:r>
              <a:rPr lang="en-US" dirty="0" smtClean="0"/>
              <a:t>foods high in fiber (vegetables, fruits, grains). </a:t>
            </a:r>
            <a:r>
              <a:rPr lang="en-US" dirty="0"/>
              <a:t>As a result, the amount of undigested material passing through your large intestine is limited and stool bulk is lessened. A </a:t>
            </a:r>
            <a:r>
              <a:rPr lang="en-US" b="1" dirty="0"/>
              <a:t>low</a:t>
            </a:r>
            <a:r>
              <a:rPr lang="en-US" dirty="0"/>
              <a:t>-</a:t>
            </a:r>
            <a:r>
              <a:rPr lang="en-US" b="1" dirty="0"/>
              <a:t>fiber</a:t>
            </a:r>
            <a:r>
              <a:rPr lang="en-US" dirty="0"/>
              <a:t> </a:t>
            </a:r>
            <a:r>
              <a:rPr lang="en-US" b="1" dirty="0"/>
              <a:t>diet</a:t>
            </a:r>
            <a:r>
              <a:rPr lang="en-US" dirty="0"/>
              <a:t> may be recommended for a number of conditions or situations.</a:t>
            </a:r>
          </a:p>
        </p:txBody>
      </p:sp>
    </p:spTree>
    <p:extLst>
      <p:ext uri="{BB962C8B-B14F-4D97-AF65-F5344CB8AC3E}">
        <p14:creationId xmlns:p14="http://schemas.microsoft.com/office/powerpoint/2010/main" val="1630583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a:t>
            </a:r>
            <a:endParaRPr lang="en-US" dirty="0"/>
          </a:p>
        </p:txBody>
      </p:sp>
      <p:sp>
        <p:nvSpPr>
          <p:cNvPr id="3" name="Content Placeholder 2"/>
          <p:cNvSpPr>
            <a:spLocks noGrp="1"/>
          </p:cNvSpPr>
          <p:nvPr>
            <p:ph idx="1"/>
          </p:nvPr>
        </p:nvSpPr>
        <p:spPr>
          <a:xfrm>
            <a:off x="2589212" y="2133600"/>
            <a:ext cx="8915400" cy="4597400"/>
          </a:xfrm>
        </p:spPr>
        <p:txBody>
          <a:bodyPr>
            <a:normAutofit/>
          </a:bodyPr>
          <a:lstStyle/>
          <a:p>
            <a:r>
              <a:rPr lang="en-US" sz="2400" b="1" dirty="0" smtClean="0"/>
              <a:t>Enteral Nutrition </a:t>
            </a:r>
            <a:r>
              <a:rPr lang="en-US" dirty="0" smtClean="0"/>
              <a:t>– The delivery of formula (which includes breast milk to infants) into a functioning GI tract through a tube. </a:t>
            </a:r>
          </a:p>
          <a:p>
            <a:pPr lvl="1"/>
            <a:r>
              <a:rPr lang="en-US" sz="2400" b="1" u="sng" dirty="0" smtClean="0"/>
              <a:t>Continuous</a:t>
            </a:r>
            <a:r>
              <a:rPr lang="en-US" sz="2400" b="1" dirty="0" smtClean="0"/>
              <a:t>- </a:t>
            </a:r>
            <a:r>
              <a:rPr lang="en-US" sz="2000" b="1" dirty="0" smtClean="0"/>
              <a:t>The instillation of liquid nutrition without interruption. Always recommended for formulas delivered directly into the small intestine.  One recommended rate is 30-50 mL/hour, increasing daily by 25 mL/hour to the rate necessary to meet energy needs. Gives the client’s GI tract a chance to adjust to the formula and helps to prevent complications that an occur due to tube feedings. Flush tube with 30mL of water every 4 hours and after GRV checks and medication administration.  Flush with as little water as possible in infants and children.  Sterile water should be used in immunosuppressed clients.  Allow no more than a 4 hour hang time for each bag of formula.  Feeding pump is required.</a:t>
            </a:r>
          </a:p>
          <a:p>
            <a:pPr lvl="1"/>
            <a:endParaRPr lang="en-US" dirty="0"/>
          </a:p>
        </p:txBody>
      </p:sp>
    </p:spTree>
    <p:extLst>
      <p:ext uri="{BB962C8B-B14F-4D97-AF65-F5344CB8AC3E}">
        <p14:creationId xmlns:p14="http://schemas.microsoft.com/office/powerpoint/2010/main" val="2605181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Nutrient Delivery</a:t>
            </a:r>
            <a:endParaRPr lang="en-US" dirty="0"/>
          </a:p>
        </p:txBody>
      </p:sp>
      <p:sp>
        <p:nvSpPr>
          <p:cNvPr id="3" name="Content Placeholder 2"/>
          <p:cNvSpPr>
            <a:spLocks noGrp="1"/>
          </p:cNvSpPr>
          <p:nvPr>
            <p:ph idx="1"/>
          </p:nvPr>
        </p:nvSpPr>
        <p:spPr>
          <a:xfrm>
            <a:off x="2589212" y="1752600"/>
            <a:ext cx="8915400" cy="4158622"/>
          </a:xfrm>
        </p:spPr>
        <p:txBody>
          <a:bodyPr/>
          <a:lstStyle/>
          <a:p>
            <a:r>
              <a:rPr lang="en-US" sz="2800" b="1" dirty="0"/>
              <a:t>Intermittent – </a:t>
            </a:r>
            <a:r>
              <a:rPr lang="en-US" sz="2400" b="1" dirty="0"/>
              <a:t>The gradual instillation of liquid nourishment four to six times per </a:t>
            </a:r>
            <a:r>
              <a:rPr lang="en-US" sz="2400" b="1" dirty="0" smtClean="0"/>
              <a:t>day</a:t>
            </a:r>
            <a:r>
              <a:rPr lang="en-US" sz="2400" b="1" dirty="0"/>
              <a:t> </a:t>
            </a:r>
            <a:r>
              <a:rPr lang="en-US" sz="2400" b="1" dirty="0" smtClean="0"/>
              <a:t>over 30 – 40 minutes with or without a pump.  Clients tolerate intermittent feedings much better than bolus feedings because these feedings more closely mimic normal eating behavior.  The tube should be flushed after each feeding to minimize bacterial growth and prevent contamination.  Many clients prefer intermittent because their mobility is not continually prohibited with a pump.</a:t>
            </a:r>
            <a:endParaRPr lang="en-US" sz="2400" b="1" dirty="0"/>
          </a:p>
        </p:txBody>
      </p:sp>
    </p:spTree>
    <p:extLst>
      <p:ext uri="{BB962C8B-B14F-4D97-AF65-F5344CB8AC3E}">
        <p14:creationId xmlns:p14="http://schemas.microsoft.com/office/powerpoint/2010/main" val="3997073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592</TotalTime>
  <Words>6493</Words>
  <Application>Microsoft Office PowerPoint</Application>
  <PresentationFormat>Widescreen</PresentationFormat>
  <Paragraphs>436</Paragraphs>
  <Slides>69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69</vt:i4>
      </vt:variant>
    </vt:vector>
  </HeadingPairs>
  <TitlesOfParts>
    <vt:vector size="74" baseType="lpstr">
      <vt:lpstr>Arial</vt:lpstr>
      <vt:lpstr>Century Gothic</vt:lpstr>
      <vt:lpstr>Wingdings</vt:lpstr>
      <vt:lpstr>Wingdings 3</vt:lpstr>
      <vt:lpstr>Wisp</vt:lpstr>
      <vt:lpstr>Diet Therapy</vt:lpstr>
      <vt:lpstr>Diets and Diet Modifications</vt:lpstr>
      <vt:lpstr>Diets and Diet Modifications</vt:lpstr>
      <vt:lpstr>Diets and Diet Modifications</vt:lpstr>
      <vt:lpstr>Diets and Diet Modifications</vt:lpstr>
      <vt:lpstr>Diets and Diet Modifications</vt:lpstr>
      <vt:lpstr>Diet and Diet Modifications</vt:lpstr>
      <vt:lpstr>Nutrient Delivery</vt:lpstr>
      <vt:lpstr>Nutrient Delivery</vt:lpstr>
      <vt:lpstr>Nutrient Delivery</vt:lpstr>
      <vt:lpstr>Nutrient Delivery </vt:lpstr>
      <vt:lpstr>Nutrient Delivery</vt:lpstr>
      <vt:lpstr>Nutrient Delivery</vt:lpstr>
      <vt:lpstr>Nutrient Delivery</vt:lpstr>
      <vt:lpstr>Nutrient Delivery </vt:lpstr>
      <vt:lpstr>Nutrient Delivery</vt:lpstr>
      <vt:lpstr>Nutrient Delivery </vt:lpstr>
      <vt:lpstr>Nutrient Delivery</vt:lpstr>
      <vt:lpstr>Nutrient Delivery </vt:lpstr>
      <vt:lpstr>Nutrient Delivery</vt:lpstr>
      <vt:lpstr>Food and Drug Interactions</vt:lpstr>
      <vt:lpstr>Food and Drug Interactions</vt:lpstr>
      <vt:lpstr>Food and Drug Interaction</vt:lpstr>
      <vt:lpstr>Food and Drug Interactions</vt:lpstr>
      <vt:lpstr>Food and Drug Interactions</vt:lpstr>
      <vt:lpstr>Food and Drug Interaction</vt:lpstr>
      <vt:lpstr>Food and Drug Interaction</vt:lpstr>
      <vt:lpstr>Food and Drug Interaction</vt:lpstr>
      <vt:lpstr>Food and Drug Interaction</vt:lpstr>
      <vt:lpstr>Food and Drug Interaction</vt:lpstr>
      <vt:lpstr>Food and Drug Interactions</vt:lpstr>
      <vt:lpstr>Weight Management</vt:lpstr>
      <vt:lpstr>Weight Management</vt:lpstr>
      <vt:lpstr>Weight Management</vt:lpstr>
      <vt:lpstr>Weight Management</vt:lpstr>
      <vt:lpstr>Eating Disorders</vt:lpstr>
      <vt:lpstr>Eating Disorders</vt:lpstr>
      <vt:lpstr>Eating Disorders</vt:lpstr>
      <vt:lpstr>Diet in Diabetes Mellitus and Hypoglycemia</vt:lpstr>
      <vt:lpstr>Diet in Diabetes Mellitus and Hypoglycemia</vt:lpstr>
      <vt:lpstr>Diet in Diabetes Mellitus and Hypoglycemia</vt:lpstr>
      <vt:lpstr>Diet in Diabetes Mellitus and Hypoglycemia</vt:lpstr>
      <vt:lpstr>Diet in Cardiovascular Disease</vt:lpstr>
      <vt:lpstr>Diet in Cardiovascular Disease</vt:lpstr>
      <vt:lpstr>Diet in Cardiovascular Disease</vt:lpstr>
      <vt:lpstr>Diet in Cardiovascular Disease</vt:lpstr>
      <vt:lpstr>Diet in Renal Disease</vt:lpstr>
      <vt:lpstr>Diet in Renal Disease</vt:lpstr>
      <vt:lpstr>Diet in Renal Disease</vt:lpstr>
      <vt:lpstr>Diet in Renal Disease</vt:lpstr>
      <vt:lpstr>Diet in Renal Disease</vt:lpstr>
      <vt:lpstr>Diet in Renal Disease</vt:lpstr>
      <vt:lpstr>Diet in Renal Disease</vt:lpstr>
      <vt:lpstr>Diet in Renal Disease</vt:lpstr>
      <vt:lpstr>Diet in Renal Disease</vt:lpstr>
      <vt:lpstr>Diet in Renal Disease</vt:lpstr>
      <vt:lpstr>Diet in Digestive Diseases</vt:lpstr>
      <vt:lpstr>Diet in Digestive Diseases</vt:lpstr>
      <vt:lpstr>Diet in Digestive Diseases</vt:lpstr>
      <vt:lpstr>Diet in Digestive Diseases</vt:lpstr>
      <vt:lpstr>Diet in Digestive Diseases</vt:lpstr>
      <vt:lpstr>Diet in Digestive Diseases</vt:lpstr>
      <vt:lpstr>Diet in Digestive Diseases</vt:lpstr>
      <vt:lpstr>Disease of the Liver</vt:lpstr>
      <vt:lpstr>Gallbladder Disease</vt:lpstr>
      <vt:lpstr>Diseases of the Pancreas</vt:lpstr>
      <vt:lpstr>Cystic Fibrosis</vt:lpstr>
      <vt:lpstr>Diet and Cancer</vt:lpstr>
      <vt:lpstr>Diet and Cancer</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KAREN MALT</cp:lastModifiedBy>
  <cp:revision>114</cp:revision>
  <dcterms:created xsi:type="dcterms:W3CDTF">2017-12-05T15:40:38Z</dcterms:created>
  <dcterms:modified xsi:type="dcterms:W3CDTF">2022-04-12T16:54:30Z</dcterms:modified>
</cp:coreProperties>
</file>