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4" r:id="rId2"/>
    <p:sldId id="275" r:id="rId3"/>
    <p:sldId id="276" r:id="rId4"/>
    <p:sldId id="256" r:id="rId5"/>
    <p:sldId id="257" r:id="rId6"/>
    <p:sldId id="260" r:id="rId7"/>
    <p:sldId id="261" r:id="rId8"/>
    <p:sldId id="265" r:id="rId9"/>
    <p:sldId id="266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1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6147" name="Picture 3" descr="A:\minispi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</p:spPr>
      </p:pic>
      <p:sp>
        <p:nvSpPr>
          <p:cNvPr id="6148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6149" name="Picture 5" descr="A:\minispir.GIF"/>
          <p:cNvPicPr>
            <a:picLocks noChangeAspect="1" noChangeArrowheads="1"/>
          </p:cNvPicPr>
          <p:nvPr/>
        </p:nvPicPr>
        <p:blipFill>
          <a:blip r:embed="rId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07397AF-6ED2-4006-B5DA-33AB416919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0386E-0E0F-4B97-9DAF-0B78A2025B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BE1B67-54A7-4467-AC04-69A0CDBD5E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4B1E2-C8E0-4655-A1D6-0C9B643185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413A19-4A9B-4C72-AC92-AF68EE1662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D55AB0-791C-4FA6-BF00-89B146B93D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CE227-0269-4802-9C30-444AB5B484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50F518-7849-4B8E-B597-134DEF486C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DE629-2148-4F4D-B7F6-ACECD29CFD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E4B0A-04BB-4B12-A9B2-A23C7CA878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ED8D3-062E-4F93-9451-6A93998B8B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124" name="Picture 4" descr="A:\minispir.GIF"/>
          <p:cNvPicPr>
            <a:picLocks noChangeAspect="1" noChangeArrowheads="1"/>
          </p:cNvPicPr>
          <p:nvPr/>
        </p:nvPicPr>
        <p:blipFill>
          <a:blip r:embed="rId13" cstate="print"/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</p:spPr>
      </p:pic>
      <p:pic>
        <p:nvPicPr>
          <p:cNvPr id="5125" name="Picture 5" descr="A:\minispir.GIF"/>
          <p:cNvPicPr>
            <a:picLocks noChangeAspect="1" noChangeArrowheads="1"/>
          </p:cNvPicPr>
          <p:nvPr/>
        </p:nvPicPr>
        <p:blipFill>
          <a:blip r:embed="rId13" cstate="print"/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</p:spPr>
      </p:pic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B0576B-BF74-4602-ACCA-8CE8E7F6FFC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ictionary.reference.com/browse/imperialis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0" y="2057400"/>
            <a:ext cx="73914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Causes of World War I</a:t>
            </a:r>
          </a:p>
          <a:p>
            <a:pPr algn="ctr"/>
            <a:r>
              <a:rPr lang="en-US" sz="4000" b="1" dirty="0" smtClean="0"/>
              <a:t>1914-1918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Nationalism</a:t>
            </a:r>
            <a:endParaRPr lang="en-US" sz="54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20000" cy="4572000"/>
          </a:xfrm>
        </p:spPr>
        <p:txBody>
          <a:bodyPr/>
          <a:lstStyle/>
          <a:p>
            <a:pPr lvl="0"/>
            <a:r>
              <a:rPr lang="en-US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definition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“strong devotion to one’s national group or culture.” (book)</a:t>
            </a:r>
          </a:p>
          <a:p>
            <a:pPr lvl="0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began in late 1800s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</a:rPr>
              <a:t>Germany &amp; Italy were new</a:t>
            </a:r>
          </a:p>
          <a:p>
            <a:pPr lvl="1"/>
            <a:r>
              <a:rPr lang="en-US" dirty="0" err="1">
                <a:solidFill>
                  <a:schemeClr val="tx1"/>
                </a:solidFill>
                <a:latin typeface="+mn-lt"/>
              </a:rPr>
              <a:t>fds</a:t>
            </a:r>
            <a:endParaRPr lang="en-US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countries &amp; power struggles</a:t>
            </a:r>
          </a:p>
          <a:p>
            <a:pPr>
              <a:lnSpc>
                <a:spcPct val="90000"/>
              </a:lnSpc>
            </a:pPr>
            <a:endParaRPr lang="en-US" dirty="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Nationalism</a:t>
            </a:r>
            <a:endParaRPr lang="en-US" sz="54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20000" cy="4572000"/>
          </a:xfrm>
        </p:spPr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Balkan Peninsula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</a:rPr>
              <a:t>SE Europe (ex: Serbia)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</a:rPr>
              <a:t>areas w/ certain ethnic groups might want freedom from an empire or bigger country</a:t>
            </a:r>
          </a:p>
          <a:p>
            <a:pPr lvl="0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Serbs had Serbia, but many lived outside borders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Serbia wanted to expand borders</a:t>
            </a:r>
          </a:p>
          <a:p>
            <a:pPr lvl="0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Austria-Hungary wouldn’t let Serbia expand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PDN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620000" cy="47244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/>
              <a:t>Enduring Understanding:</a:t>
            </a:r>
          </a:p>
          <a:p>
            <a:pPr marL="0" indent="0">
              <a:buNone/>
            </a:pPr>
            <a:r>
              <a:rPr lang="en-US" sz="2800" dirty="0" smtClean="0"/>
              <a:t>World War I was caused by Militarism, Alliances, Imperialism, and Nationalism</a:t>
            </a:r>
            <a:endParaRPr lang="en-US" sz="2800" dirty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Essential Questions: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Why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did the European nations form opposing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alliances?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 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did imperialism heighten tensions in Europe?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7848600" y="0"/>
            <a:ext cx="1295400" cy="12954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1800"/>
              </a:spcAft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Describe how imperialism, nationalism, and militarism pushed Europe closer to war</a:t>
            </a:r>
          </a:p>
          <a:p>
            <a:pPr>
              <a:spcAft>
                <a:spcPts val="1800"/>
              </a:spcAft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Trace how the alliance system drew nations into the war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Militarism</a:t>
            </a:r>
            <a:endParaRPr lang="en-US" sz="5400" dirty="0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20000" cy="4724400"/>
          </a:xfrm>
        </p:spPr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massive military buildup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</a:rPr>
              <a:t>to protect overseas colonies &amp; </a:t>
            </a:r>
            <a:r>
              <a:rPr lang="en-US" b="1" dirty="0">
                <a:solidFill>
                  <a:schemeClr val="tx1"/>
                </a:solidFill>
                <a:latin typeface="+mn-lt"/>
              </a:rPr>
              <a:t>IMPERIALISTIC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powers</a:t>
            </a:r>
          </a:p>
          <a:p>
            <a:pPr lvl="2"/>
            <a:r>
              <a:rPr lang="en-US" dirty="0">
                <a:solidFill>
                  <a:schemeClr val="tx1"/>
                </a:solidFill>
                <a:latin typeface="+mn-lt"/>
              </a:rPr>
              <a:t>Did they want to protect the people in the colonies or their own interests?</a:t>
            </a:r>
          </a:p>
          <a:p>
            <a:pPr lvl="0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size of armed forces &amp; navies grew sharply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</a:rPr>
              <a:t>especially in Germany</a:t>
            </a:r>
          </a:p>
          <a:p>
            <a:pPr lvl="2"/>
            <a:r>
              <a:rPr lang="en-US" dirty="0">
                <a:solidFill>
                  <a:schemeClr val="tx1"/>
                </a:solidFill>
                <a:latin typeface="+mn-lt"/>
              </a:rPr>
              <a:t>Why Germany? Germany had practically no overseas land to protect.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Militarism</a:t>
            </a:r>
            <a:endParaRPr lang="en-US" sz="540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20000" cy="4495800"/>
          </a:xfrm>
        </p:spPr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countries with militaries were ready to use them as soon as any trouble erupted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</a:rPr>
              <a:t>“Trigger-happy” is when ready to fire at the least provocation, regardless of situation or consequences.</a:t>
            </a:r>
          </a:p>
          <a:p>
            <a:pPr>
              <a:lnSpc>
                <a:spcPct val="90000"/>
              </a:lnSpc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Alliances</a:t>
            </a:r>
            <a:endParaRPr lang="en-US" sz="54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20000" cy="4800600"/>
          </a:xfrm>
        </p:spPr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countries allied to protect themselves against 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MILITARISM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other countries</a:t>
            </a:r>
          </a:p>
          <a:p>
            <a:pPr lvl="0"/>
            <a:r>
              <a:rPr lang="en-US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Triple Alliance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united Germany, Austria-Hungary, and Italy</a:t>
            </a:r>
          </a:p>
          <a:p>
            <a:pPr lvl="0"/>
            <a:r>
              <a:rPr lang="en-US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Triple Entente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united Russia &amp; France (which had already allied) with Great Britain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Alliances</a:t>
            </a:r>
            <a:endParaRPr lang="en-US" sz="54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620000" cy="4648200"/>
          </a:xfrm>
        </p:spPr>
        <p:txBody>
          <a:bodyPr/>
          <a:lstStyle/>
          <a:p>
            <a:pPr lvl="0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alliances should keep war from starting because no country should want to start war with a different country and its allies as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well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alliance &amp; entente are basically the same thing</a:t>
            </a:r>
          </a:p>
          <a:p>
            <a:pPr lvl="1"/>
            <a:r>
              <a:rPr lang="en-US" dirty="0">
                <a:solidFill>
                  <a:schemeClr val="tx1"/>
                </a:solidFill>
                <a:latin typeface="+mn-lt"/>
              </a:rPr>
              <a:t>entente can mean more of a cooperation than an alliance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Imperialism</a:t>
            </a:r>
            <a:endParaRPr lang="en-US" sz="54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definition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“the </a:t>
            </a:r>
            <a:r>
              <a: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policy of extending the rule or authority of an empire or nation over foreign countries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or of acquiring and holding colonies and dependencies.” (</a:t>
            </a:r>
            <a:r>
              <a:rPr lang="en-US" u="sng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dictionary.com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0"/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Germany, France, Russia, &amp; Great Britain = IMPERIAL nations</a:t>
            </a:r>
          </a:p>
          <a:p>
            <a:pPr>
              <a:lnSpc>
                <a:spcPct val="9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Imperialism</a:t>
            </a:r>
            <a:endParaRPr lang="en-US" sz="5400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keep imperial lands safe from conquest by other imperial countries, </a:t>
            </a:r>
            <a:r>
              <a:rPr lang="en-US" sz="36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MILITARISM</a:t>
            </a:r>
            <a:r>
              <a:rPr lang="en-US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grew</a:t>
            </a:r>
          </a:p>
          <a:p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155</TotalTime>
  <Words>364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Notebook</vt:lpstr>
      <vt:lpstr>Slide 1</vt:lpstr>
      <vt:lpstr>PDN</vt:lpstr>
      <vt:lpstr>Objectives</vt:lpstr>
      <vt:lpstr>Militarism</vt:lpstr>
      <vt:lpstr>Militarism</vt:lpstr>
      <vt:lpstr>Alliances</vt:lpstr>
      <vt:lpstr>Alliances</vt:lpstr>
      <vt:lpstr>Imperialism</vt:lpstr>
      <vt:lpstr>Imperialism</vt:lpstr>
      <vt:lpstr>Nationalism</vt:lpstr>
      <vt:lpstr>Nationalism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Darrin Arndt</dc:creator>
  <cp:lastModifiedBy>DArndt</cp:lastModifiedBy>
  <cp:revision>21</cp:revision>
  <dcterms:created xsi:type="dcterms:W3CDTF">1601-01-01T00:00:00Z</dcterms:created>
  <dcterms:modified xsi:type="dcterms:W3CDTF">2017-08-17T21:56:53Z</dcterms:modified>
</cp:coreProperties>
</file>