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D5A295-D815-4B94-BC2F-F4EA697EA3FE}" v="35" dt="2023-04-26T17:34:49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enne Bannon" userId="53496ad3-ff1e-4472-89ff-60387f9eac4a" providerId="ADAL" clId="{CBD5A295-D815-4B94-BC2F-F4EA697EA3FE}"/>
    <pc:docChg chg="undo custSel addSld modSld">
      <pc:chgData name="Adrienne Bannon" userId="53496ad3-ff1e-4472-89ff-60387f9eac4a" providerId="ADAL" clId="{CBD5A295-D815-4B94-BC2F-F4EA697EA3FE}" dt="2023-04-26T17:37:46.770" v="1507" actId="14100"/>
      <pc:docMkLst>
        <pc:docMk/>
      </pc:docMkLst>
      <pc:sldChg chg="addSp delSp modSp new mod">
        <pc:chgData name="Adrienne Bannon" userId="53496ad3-ff1e-4472-89ff-60387f9eac4a" providerId="ADAL" clId="{CBD5A295-D815-4B94-BC2F-F4EA697EA3FE}" dt="2023-04-25T18:04:21.765" v="225" actId="20577"/>
        <pc:sldMkLst>
          <pc:docMk/>
          <pc:sldMk cId="1446477506" sldId="263"/>
        </pc:sldMkLst>
        <pc:spChg chg="mod">
          <ac:chgData name="Adrienne Bannon" userId="53496ad3-ff1e-4472-89ff-60387f9eac4a" providerId="ADAL" clId="{CBD5A295-D815-4B94-BC2F-F4EA697EA3FE}" dt="2023-04-25T18:02:10.183" v="42" actId="27636"/>
          <ac:spMkLst>
            <pc:docMk/>
            <pc:sldMk cId="1446477506" sldId="263"/>
            <ac:spMk id="2" creationId="{69751913-248E-4926-B0ED-C719273BB96E}"/>
          </ac:spMkLst>
        </pc:spChg>
        <pc:spChg chg="del mod">
          <ac:chgData name="Adrienne Bannon" userId="53496ad3-ff1e-4472-89ff-60387f9eac4a" providerId="ADAL" clId="{CBD5A295-D815-4B94-BC2F-F4EA697EA3FE}" dt="2023-04-25T18:02:48.478" v="44" actId="3680"/>
          <ac:spMkLst>
            <pc:docMk/>
            <pc:sldMk cId="1446477506" sldId="263"/>
            <ac:spMk id="3" creationId="{FA73FCD8-9690-975F-E9AD-DD83CFD2E675}"/>
          </ac:spMkLst>
        </pc:spChg>
        <pc:graphicFrameChg chg="add mod ord modGraphic">
          <ac:chgData name="Adrienne Bannon" userId="53496ad3-ff1e-4472-89ff-60387f9eac4a" providerId="ADAL" clId="{CBD5A295-D815-4B94-BC2F-F4EA697EA3FE}" dt="2023-04-25T18:04:21.765" v="225" actId="20577"/>
          <ac:graphicFrameMkLst>
            <pc:docMk/>
            <pc:sldMk cId="1446477506" sldId="263"/>
            <ac:graphicFrameMk id="4" creationId="{18CC6CC9-2B1C-7EB4-65EE-AD54A75F998E}"/>
          </ac:graphicFrameMkLst>
        </pc:graphicFrameChg>
      </pc:sldChg>
      <pc:sldChg chg="modSp new mod">
        <pc:chgData name="Adrienne Bannon" userId="53496ad3-ff1e-4472-89ff-60387f9eac4a" providerId="ADAL" clId="{CBD5A295-D815-4B94-BC2F-F4EA697EA3FE}" dt="2023-04-25T18:05:17.857" v="247" actId="14100"/>
        <pc:sldMkLst>
          <pc:docMk/>
          <pc:sldMk cId="1765874365" sldId="264"/>
        </pc:sldMkLst>
        <pc:spChg chg="mod">
          <ac:chgData name="Adrienne Bannon" userId="53496ad3-ff1e-4472-89ff-60387f9eac4a" providerId="ADAL" clId="{CBD5A295-D815-4B94-BC2F-F4EA697EA3FE}" dt="2023-04-25T18:05:14.297" v="246" actId="20577"/>
          <ac:spMkLst>
            <pc:docMk/>
            <pc:sldMk cId="1765874365" sldId="264"/>
            <ac:spMk id="2" creationId="{AB241383-CFB3-7D23-869E-2179FAEAE91A}"/>
          </ac:spMkLst>
        </pc:spChg>
        <pc:spChg chg="mod">
          <ac:chgData name="Adrienne Bannon" userId="53496ad3-ff1e-4472-89ff-60387f9eac4a" providerId="ADAL" clId="{CBD5A295-D815-4B94-BC2F-F4EA697EA3FE}" dt="2023-04-25T18:05:17.857" v="247" actId="14100"/>
          <ac:spMkLst>
            <pc:docMk/>
            <pc:sldMk cId="1765874365" sldId="264"/>
            <ac:spMk id="3" creationId="{97F50EF1-D040-8B6D-81AD-EE201A668F06}"/>
          </ac:spMkLst>
        </pc:spChg>
      </pc:sldChg>
      <pc:sldChg chg="modSp new mod">
        <pc:chgData name="Adrienne Bannon" userId="53496ad3-ff1e-4472-89ff-60387f9eac4a" providerId="ADAL" clId="{CBD5A295-D815-4B94-BC2F-F4EA697EA3FE}" dt="2023-04-25T18:06:08.996" v="269" actId="14100"/>
        <pc:sldMkLst>
          <pc:docMk/>
          <pc:sldMk cId="1179184390" sldId="265"/>
        </pc:sldMkLst>
        <pc:spChg chg="mod">
          <ac:chgData name="Adrienne Bannon" userId="53496ad3-ff1e-4472-89ff-60387f9eac4a" providerId="ADAL" clId="{CBD5A295-D815-4B94-BC2F-F4EA697EA3FE}" dt="2023-04-25T18:06:05.464" v="268" actId="20577"/>
          <ac:spMkLst>
            <pc:docMk/>
            <pc:sldMk cId="1179184390" sldId="265"/>
            <ac:spMk id="2" creationId="{7E153D19-E6BC-2F69-FA41-365D5556781B}"/>
          </ac:spMkLst>
        </pc:spChg>
        <pc:spChg chg="mod">
          <ac:chgData name="Adrienne Bannon" userId="53496ad3-ff1e-4472-89ff-60387f9eac4a" providerId="ADAL" clId="{CBD5A295-D815-4B94-BC2F-F4EA697EA3FE}" dt="2023-04-25T18:06:08.996" v="269" actId="14100"/>
          <ac:spMkLst>
            <pc:docMk/>
            <pc:sldMk cId="1179184390" sldId="265"/>
            <ac:spMk id="3" creationId="{21B39CDF-D5E5-CEC7-1A9A-1017CB952D31}"/>
          </ac:spMkLst>
        </pc:spChg>
      </pc:sldChg>
      <pc:sldChg chg="addSp modSp new mod">
        <pc:chgData name="Adrienne Bannon" userId="53496ad3-ff1e-4472-89ff-60387f9eac4a" providerId="ADAL" clId="{CBD5A295-D815-4B94-BC2F-F4EA697EA3FE}" dt="2023-04-26T15:39:50.883" v="599" actId="20577"/>
        <pc:sldMkLst>
          <pc:docMk/>
          <pc:sldMk cId="1240054828" sldId="266"/>
        </pc:sldMkLst>
        <pc:spChg chg="mod">
          <ac:chgData name="Adrienne Bannon" userId="53496ad3-ff1e-4472-89ff-60387f9eac4a" providerId="ADAL" clId="{CBD5A295-D815-4B94-BC2F-F4EA697EA3FE}" dt="2023-04-25T18:06:35.157" v="298" actId="114"/>
          <ac:spMkLst>
            <pc:docMk/>
            <pc:sldMk cId="1240054828" sldId="266"/>
            <ac:spMk id="2" creationId="{CF1E2451-9678-C6B3-AC04-98DC3947701B}"/>
          </ac:spMkLst>
        </pc:spChg>
        <pc:spChg chg="mod">
          <ac:chgData name="Adrienne Bannon" userId="53496ad3-ff1e-4472-89ff-60387f9eac4a" providerId="ADAL" clId="{CBD5A295-D815-4B94-BC2F-F4EA697EA3FE}" dt="2023-04-26T15:39:50.883" v="599" actId="20577"/>
          <ac:spMkLst>
            <pc:docMk/>
            <pc:sldMk cId="1240054828" sldId="266"/>
            <ac:spMk id="3" creationId="{4D06F008-5288-ADA9-2BDB-1FBB923CC129}"/>
          </ac:spMkLst>
        </pc:spChg>
        <pc:cxnChg chg="add mod">
          <ac:chgData name="Adrienne Bannon" userId="53496ad3-ff1e-4472-89ff-60387f9eac4a" providerId="ADAL" clId="{CBD5A295-D815-4B94-BC2F-F4EA697EA3FE}" dt="2023-04-26T15:35:33.627" v="409" actId="14100"/>
          <ac:cxnSpMkLst>
            <pc:docMk/>
            <pc:sldMk cId="1240054828" sldId="266"/>
            <ac:cxnSpMk id="5" creationId="{BC3629F3-8CBF-90AE-CAFF-7D8805C6AE40}"/>
          </ac:cxnSpMkLst>
        </pc:cxnChg>
        <pc:cxnChg chg="add">
          <ac:chgData name="Adrienne Bannon" userId="53496ad3-ff1e-4472-89ff-60387f9eac4a" providerId="ADAL" clId="{CBD5A295-D815-4B94-BC2F-F4EA697EA3FE}" dt="2023-04-26T15:35:43.048" v="410" actId="11529"/>
          <ac:cxnSpMkLst>
            <pc:docMk/>
            <pc:sldMk cId="1240054828" sldId="266"/>
            <ac:cxnSpMk id="8" creationId="{6D800EF4-4206-C992-E42B-FD3CE1926ACA}"/>
          </ac:cxnSpMkLst>
        </pc:cxnChg>
      </pc:sldChg>
      <pc:sldChg chg="modSp new mod">
        <pc:chgData name="Adrienne Bannon" userId="53496ad3-ff1e-4472-89ff-60387f9eac4a" providerId="ADAL" clId="{CBD5A295-D815-4B94-BC2F-F4EA697EA3FE}" dt="2023-04-26T17:35:19.962" v="1233" actId="20577"/>
        <pc:sldMkLst>
          <pc:docMk/>
          <pc:sldMk cId="2856159267" sldId="267"/>
        </pc:sldMkLst>
        <pc:spChg chg="mod">
          <ac:chgData name="Adrienne Bannon" userId="53496ad3-ff1e-4472-89ff-60387f9eac4a" providerId="ADAL" clId="{CBD5A295-D815-4B94-BC2F-F4EA697EA3FE}" dt="2023-04-26T17:16:53.379" v="621" actId="27636"/>
          <ac:spMkLst>
            <pc:docMk/>
            <pc:sldMk cId="2856159267" sldId="267"/>
            <ac:spMk id="2" creationId="{152AD423-0DFF-7666-1F03-D893C0E2F6E6}"/>
          </ac:spMkLst>
        </pc:spChg>
        <pc:spChg chg="mod">
          <ac:chgData name="Adrienne Bannon" userId="53496ad3-ff1e-4472-89ff-60387f9eac4a" providerId="ADAL" clId="{CBD5A295-D815-4B94-BC2F-F4EA697EA3FE}" dt="2023-04-26T17:35:19.962" v="1233" actId="20577"/>
          <ac:spMkLst>
            <pc:docMk/>
            <pc:sldMk cId="2856159267" sldId="267"/>
            <ac:spMk id="3" creationId="{13F334FE-45DE-4C21-E8F7-AB60BE1868AA}"/>
          </ac:spMkLst>
        </pc:spChg>
      </pc:sldChg>
      <pc:sldChg chg="modSp new mod">
        <pc:chgData name="Adrienne Bannon" userId="53496ad3-ff1e-4472-89ff-60387f9eac4a" providerId="ADAL" clId="{CBD5A295-D815-4B94-BC2F-F4EA697EA3FE}" dt="2023-04-26T17:35:16.538" v="1232" actId="5793"/>
        <pc:sldMkLst>
          <pc:docMk/>
          <pc:sldMk cId="3704869939" sldId="268"/>
        </pc:sldMkLst>
        <pc:spChg chg="mod">
          <ac:chgData name="Adrienne Bannon" userId="53496ad3-ff1e-4472-89ff-60387f9eac4a" providerId="ADAL" clId="{CBD5A295-D815-4B94-BC2F-F4EA697EA3FE}" dt="2023-04-26T17:29:34.613" v="982" actId="27636"/>
          <ac:spMkLst>
            <pc:docMk/>
            <pc:sldMk cId="3704869939" sldId="268"/>
            <ac:spMk id="2" creationId="{4B31FC0D-CD20-D6C0-20D7-024A1C235D20}"/>
          </ac:spMkLst>
        </pc:spChg>
        <pc:spChg chg="mod">
          <ac:chgData name="Adrienne Bannon" userId="53496ad3-ff1e-4472-89ff-60387f9eac4a" providerId="ADAL" clId="{CBD5A295-D815-4B94-BC2F-F4EA697EA3FE}" dt="2023-04-26T17:35:16.538" v="1232" actId="5793"/>
          <ac:spMkLst>
            <pc:docMk/>
            <pc:sldMk cId="3704869939" sldId="268"/>
            <ac:spMk id="3" creationId="{93803F51-970E-6819-71C8-F06A40C59535}"/>
          </ac:spMkLst>
        </pc:spChg>
      </pc:sldChg>
      <pc:sldChg chg="modSp new mod">
        <pc:chgData name="Adrienne Bannon" userId="53496ad3-ff1e-4472-89ff-60387f9eac4a" providerId="ADAL" clId="{CBD5A295-D815-4B94-BC2F-F4EA697EA3FE}" dt="2023-04-26T17:37:18.347" v="1483" actId="20577"/>
        <pc:sldMkLst>
          <pc:docMk/>
          <pc:sldMk cId="2209628831" sldId="269"/>
        </pc:sldMkLst>
        <pc:spChg chg="mod">
          <ac:chgData name="Adrienne Bannon" userId="53496ad3-ff1e-4472-89ff-60387f9eac4a" providerId="ADAL" clId="{CBD5A295-D815-4B94-BC2F-F4EA697EA3FE}" dt="2023-04-26T17:35:53.625" v="1254" actId="27636"/>
          <ac:spMkLst>
            <pc:docMk/>
            <pc:sldMk cId="2209628831" sldId="269"/>
            <ac:spMk id="2" creationId="{1079AF18-B9D3-2490-D599-462DB7249449}"/>
          </ac:spMkLst>
        </pc:spChg>
        <pc:spChg chg="mod">
          <ac:chgData name="Adrienne Bannon" userId="53496ad3-ff1e-4472-89ff-60387f9eac4a" providerId="ADAL" clId="{CBD5A295-D815-4B94-BC2F-F4EA697EA3FE}" dt="2023-04-26T17:37:18.347" v="1483" actId="20577"/>
          <ac:spMkLst>
            <pc:docMk/>
            <pc:sldMk cId="2209628831" sldId="269"/>
            <ac:spMk id="3" creationId="{351EB794-67ED-382E-2B80-FFC6A4629267}"/>
          </ac:spMkLst>
        </pc:spChg>
      </pc:sldChg>
      <pc:sldChg chg="modSp new mod">
        <pc:chgData name="Adrienne Bannon" userId="53496ad3-ff1e-4472-89ff-60387f9eac4a" providerId="ADAL" clId="{CBD5A295-D815-4B94-BC2F-F4EA697EA3FE}" dt="2023-04-26T17:37:46.770" v="1507" actId="14100"/>
        <pc:sldMkLst>
          <pc:docMk/>
          <pc:sldMk cId="868194911" sldId="270"/>
        </pc:sldMkLst>
        <pc:spChg chg="mod">
          <ac:chgData name="Adrienne Bannon" userId="53496ad3-ff1e-4472-89ff-60387f9eac4a" providerId="ADAL" clId="{CBD5A295-D815-4B94-BC2F-F4EA697EA3FE}" dt="2023-04-26T17:37:42.994" v="1506" actId="20577"/>
          <ac:spMkLst>
            <pc:docMk/>
            <pc:sldMk cId="868194911" sldId="270"/>
            <ac:spMk id="2" creationId="{E395AC2A-F8E1-09F5-7F70-4D09BC893DFA}"/>
          </ac:spMkLst>
        </pc:spChg>
        <pc:spChg chg="mod">
          <ac:chgData name="Adrienne Bannon" userId="53496ad3-ff1e-4472-89ff-60387f9eac4a" providerId="ADAL" clId="{CBD5A295-D815-4B94-BC2F-F4EA697EA3FE}" dt="2023-04-26T17:37:46.770" v="1507" actId="14100"/>
          <ac:spMkLst>
            <pc:docMk/>
            <pc:sldMk cId="868194911" sldId="270"/>
            <ac:spMk id="3" creationId="{85449BBC-D45A-434C-CA50-5D060F419F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124BE-1262-FF25-5EA6-D9D966FE2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6425E-8B5B-5E64-8CCD-7F81591EC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D45F3-A61B-5813-0B6F-EA765CDDC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3C152-9CDE-9742-2741-C96A3A7E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1BE64-C852-ADCD-4482-5CD06726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5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92BD8-8698-838C-60F3-ADE6FEC9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E8AB9-ECCE-9489-6D4E-9AE581923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9A1A6-4958-8F7F-A880-C3AB8304F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F3FB9-EDCF-2AD5-70B1-684016775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90551-C116-9DE6-9E60-57B9CBFA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2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FEB92-FF5B-7471-AD99-6269F0538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A770C-80D4-C568-1428-4FAA66E74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E5B62-DD41-6633-012D-F3346788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A09CE-B382-979A-4D7E-31151591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CBF6A-2B70-309A-06A4-94291EB8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6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B2E9A-EA0A-0009-5EBD-B01DA39F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E962F-4D82-B436-19FB-22E59AD7F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38434-8961-EA59-2E2F-8FBE84A3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A2E8A-E6F4-6F29-0E1B-44594940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F5E77-E3DC-AF85-414F-AF43DFF1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5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EBDDC-8190-18E8-D91E-63DA05E97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6356B-5004-C4A9-C13E-9AB96A75D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E82B8-F6A3-C9A2-B037-C6E784171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C9CD1-C3A6-CF4E-5F50-DFC6450B0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4FCA4-1A7D-16C8-DF71-9AF5DA3F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8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17BA1-D668-1291-A7FB-8AF7BC9B4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A0708-8561-6A3C-528C-640B0ADFF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C4272-43DB-FF72-CA76-93C6C4648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005057-879F-BA6D-C497-B1289D8E2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A6B4C-96E2-6B8D-22F0-807BB2149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6ABAE-5F23-E908-C902-8032AF0FD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3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8E45B-5AD4-D456-9E7F-CBBD7421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748E0-FE60-DD1B-4F59-55A5E606E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02EAD-EC78-C4FB-807C-3D682DDBC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1F4D29-6CC1-A0B0-5246-F7CDCE111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192C2-43BB-9102-3887-081D9B323F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2BEA00-95C6-32C6-1225-5F1F4B51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278694-3FF7-1F8D-E99A-CD85D7975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C294BC-5D58-8BC1-DC5C-6744FAF7A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9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B32D8-14D5-DA5A-7373-8B18D767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E11412-105E-EB38-827E-96C1104C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9EC19-92A4-9873-D873-B42E1413D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5D048-5B41-8083-97CA-514FCF3C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08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A02524-3D68-CF4B-4398-00B860AAA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46EBA-0B95-221E-72D1-FAD3433AC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7378A4-9BF5-4D11-4600-369F5E30F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3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92A07-27CF-DB65-8C27-32503F93E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43865-0BF0-8293-1857-885002D1E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3A0AC-ACC2-8C11-7088-3D459EF5E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1FC13-BD6B-58C7-12B5-C7B38F125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5BB413-CCBE-A623-51D0-885B61C0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A22B3-3AF7-830C-78CE-9895BD9FA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0299-33CC-5D1E-45B5-E476AB80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88B57A-78E9-7E76-B87F-06A4809FBC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43B06-9B62-EDFC-3D24-9EE11BAC2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D970E-68B4-5B35-83BD-3D604C443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6DEBF-85B4-CE35-30FE-D7859A7F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0EB33-A500-0193-C93C-D5639FD7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47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93C289-F0E5-3A29-1574-D66C359ED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2A012-BFCE-F6AA-B4F3-75F3CB510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5F2AF-0088-35A1-E8B8-2A0B4AA8F6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20A4E-A320-443F-89AB-4391BA069D57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ADF10-7B3C-005B-5FA6-375EB9C30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2D927-BB72-589F-2D79-18A0B11DFC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28720-4267-448F-AA96-C8294A6CB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6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A90C3-41BB-B338-ACC2-17B5B09BE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3.1 Notes</a:t>
            </a:r>
            <a:br>
              <a:rPr lang="en-US" dirty="0"/>
            </a:br>
            <a:r>
              <a:rPr lang="en-US" dirty="0"/>
              <a:t>Exponential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1AA2F9-A35A-B88F-E02D-39FF9CF69B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68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53D19-E6BC-2F69-FA41-365D55567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0" y="274321"/>
            <a:ext cx="11038840" cy="822959"/>
          </a:xfrm>
        </p:spPr>
        <p:txBody>
          <a:bodyPr/>
          <a:lstStyle/>
          <a:p>
            <a:r>
              <a:rPr lang="en-US" dirty="0"/>
              <a:t>Example 5 page 381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39CDF-D5E5-CEC7-1A9A-1017CB952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60" y="1097280"/>
            <a:ext cx="11038840" cy="50796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84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E2451-9678-C6B3-AC04-98DC3947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80" y="365125"/>
            <a:ext cx="11120120" cy="732155"/>
          </a:xfrm>
        </p:spPr>
        <p:txBody>
          <a:bodyPr/>
          <a:lstStyle/>
          <a:p>
            <a:r>
              <a:rPr lang="en-US" dirty="0"/>
              <a:t>The Natural Base </a:t>
            </a:r>
            <a:r>
              <a:rPr lang="en-US" i="1" dirty="0"/>
              <a:t>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06F008-5288-ADA9-2BDB-1FBB923CC1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5120" y="1005840"/>
                <a:ext cx="11028680" cy="5171123"/>
              </a:xfrm>
            </p:spPr>
            <p:txBody>
              <a:bodyPr/>
              <a:lstStyle/>
              <a:p>
                <a:r>
                  <a:rPr lang="en-US" dirty="0"/>
                  <a:t>Definition: An irrational number </a:t>
                </a:r>
                <a:r>
                  <a:rPr lang="en-US" i="1" dirty="0"/>
                  <a:t>e = 2.718281827…. We say e=2.72</a:t>
                </a:r>
              </a:p>
              <a:p>
                <a:r>
                  <a:rPr lang="en-US" dirty="0"/>
                  <a:t>Defined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0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 As n      ∞,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     </a:t>
                </a:r>
                <a:r>
                  <a:rPr lang="en-US" i="1" dirty="0"/>
                  <a:t>e</a:t>
                </a:r>
              </a:p>
              <a:p>
                <a:r>
                  <a:rPr lang="en-US" dirty="0"/>
                  <a:t>The natural exponential function is defined as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i="1" dirty="0"/>
              </a:p>
              <a:p>
                <a:r>
                  <a:rPr lang="en-US" i="1" dirty="0"/>
                  <a:t>Look at Table 3.2 and the Technology Box on page 381</a:t>
                </a:r>
              </a:p>
              <a:p>
                <a:r>
                  <a:rPr lang="en-US" i="1" dirty="0"/>
                  <a:t>Look at Figure 3.4 on page 382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06F008-5288-ADA9-2BDB-1FBB923CC1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0" y="1005840"/>
                <a:ext cx="11028680" cy="5171123"/>
              </a:xfrm>
              <a:blipFill>
                <a:blip r:embed="rId2"/>
                <a:stretch>
                  <a:fillRect l="-994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3629F3-8CBF-90AE-CAFF-7D8805C6AE40}"/>
              </a:ext>
            </a:extLst>
          </p:cNvPr>
          <p:cNvCxnSpPr>
            <a:cxnSpLocks/>
          </p:cNvCxnSpPr>
          <p:nvPr/>
        </p:nvCxnSpPr>
        <p:spPr>
          <a:xfrm>
            <a:off x="4419600" y="1920240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D800EF4-4206-C992-E42B-FD3CE1926ACA}"/>
              </a:ext>
            </a:extLst>
          </p:cNvPr>
          <p:cNvCxnSpPr/>
          <p:nvPr/>
        </p:nvCxnSpPr>
        <p:spPr>
          <a:xfrm>
            <a:off x="6583680" y="192024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54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AD423-0DFF-7666-1F03-D893C0E2F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365125"/>
            <a:ext cx="11140440" cy="549275"/>
          </a:xfrm>
        </p:spPr>
        <p:txBody>
          <a:bodyPr>
            <a:normAutofit fontScale="90000"/>
          </a:bodyPr>
          <a:lstStyle/>
          <a:p>
            <a:r>
              <a:rPr lang="en-US" dirty="0"/>
              <a:t>Compound Interest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F334FE-45DE-4C21-E8F7-AB60BE1868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5120" y="914400"/>
                <a:ext cx="11028680" cy="5262563"/>
              </a:xfrm>
            </p:spPr>
            <p:txBody>
              <a:bodyPr/>
              <a:lstStyle/>
              <a:p>
                <a:r>
                  <a:rPr lang="en-US" dirty="0"/>
                  <a:t>Definition: Interest computed on your original investment as well as on any accumulated interest.</a:t>
                </a:r>
              </a:p>
              <a:p>
                <a:r>
                  <a:rPr lang="en-US" dirty="0"/>
                  <a:t>Formula: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𝑛𝑡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P: principal (sum of money)</a:t>
                </a:r>
              </a:p>
              <a:p>
                <a:r>
                  <a:rPr lang="en-US" dirty="0"/>
                  <a:t>r: rate (in decimal form)</a:t>
                </a:r>
              </a:p>
              <a:p>
                <a:r>
                  <a:rPr lang="en-US" dirty="0"/>
                  <a:t>n: compounds per year (annually, semiannually, quarterly, monthly)</a:t>
                </a:r>
              </a:p>
              <a:p>
                <a:r>
                  <a:rPr lang="en-US" dirty="0"/>
                  <a:t>t: time (years)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F334FE-45DE-4C21-E8F7-AB60BE1868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5120" y="914400"/>
                <a:ext cx="11028680" cy="5262563"/>
              </a:xfrm>
              <a:blipFill>
                <a:blip r:embed="rId2"/>
                <a:stretch>
                  <a:fillRect l="-994" t="-1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159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FC0D-CD20-D6C0-20D7-024A1C235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457835"/>
          </a:xfrm>
        </p:spPr>
        <p:txBody>
          <a:bodyPr>
            <a:normAutofit fontScale="90000"/>
          </a:bodyPr>
          <a:lstStyle/>
          <a:p>
            <a:r>
              <a:rPr lang="en-US" dirty="0"/>
              <a:t>Compound Interest – Continuous Compounding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803F51-970E-6819-71C8-F06A40C595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4320" y="1097280"/>
                <a:ext cx="11079480" cy="5079683"/>
              </a:xfrm>
            </p:spPr>
            <p:txBody>
              <a:bodyPr/>
              <a:lstStyle/>
              <a:p>
                <a:r>
                  <a:rPr lang="en-US" dirty="0"/>
                  <a:t>The number of compounding periods increase infinitely (which sounds amazing, it yields only a fraction of a percent more interest over a year than daily compounding)</a:t>
                </a:r>
              </a:p>
              <a:p>
                <a:endParaRPr lang="en-US" dirty="0"/>
              </a:p>
              <a:p>
                <a:r>
                  <a:rPr lang="en-US" dirty="0"/>
                  <a:t>Formula: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0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0" dirty="0">
                            <a:latin typeface="Cambria Math" panose="02040503050406030204" pitchFamily="18" charset="0"/>
                          </a:rPr>
                          <m:t>ⅇ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𝑟𝑡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P: principal (sum of money)</a:t>
                </a:r>
              </a:p>
              <a:p>
                <a:r>
                  <a:rPr lang="en-US" dirty="0"/>
                  <a:t>r: rate (in decimal form)</a:t>
                </a:r>
              </a:p>
              <a:p>
                <a:r>
                  <a:rPr lang="en-US" dirty="0"/>
                  <a:t>t: time (years)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803F51-970E-6819-71C8-F06A40C595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4320" y="1097280"/>
                <a:ext cx="11079480" cy="5079683"/>
              </a:xfrm>
              <a:blipFill>
                <a:blip r:embed="rId2"/>
                <a:stretch>
                  <a:fillRect l="-990" t="-1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4869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9AF18-B9D3-2490-D599-462DB7249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365125"/>
            <a:ext cx="11150600" cy="52895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7 page 384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EB794-67ED-382E-2B80-FFC6A4629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894080"/>
            <a:ext cx="11150600" cy="5282883"/>
          </a:xfrm>
        </p:spPr>
        <p:txBody>
          <a:bodyPr/>
          <a:lstStyle/>
          <a:p>
            <a:r>
              <a:rPr lang="en-US" dirty="0"/>
              <a:t>You decide to invest $8000 for 6 years and you have a choice between two accounts. The first pays 7% per year, compounded monthly. The second pays 6.85% per year, compounded continuously. Which is the better investment? </a:t>
            </a:r>
          </a:p>
        </p:txBody>
      </p:sp>
    </p:spTree>
    <p:extLst>
      <p:ext uri="{BB962C8B-B14F-4D97-AF65-F5344CB8AC3E}">
        <p14:creationId xmlns:p14="http://schemas.microsoft.com/office/powerpoint/2010/main" val="220962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5AC2A-F8E1-09F5-7F70-4D09BC89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365125"/>
            <a:ext cx="10957560" cy="742315"/>
          </a:xfrm>
        </p:spPr>
        <p:txBody>
          <a:bodyPr/>
          <a:lstStyle/>
          <a:p>
            <a:r>
              <a:rPr lang="en-US" dirty="0"/>
              <a:t>Checkpoint 7 page 384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49BBC-D45A-434C-CA50-5D060F41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20" y="1239520"/>
            <a:ext cx="10876280" cy="493744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9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5F924-4C5F-9083-C051-E2825A0D5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04799"/>
            <a:ext cx="10020300" cy="752475"/>
          </a:xfrm>
        </p:spPr>
        <p:txBody>
          <a:bodyPr/>
          <a:lstStyle/>
          <a:p>
            <a:r>
              <a:rPr lang="en-US" dirty="0"/>
              <a:t>Exponential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A5EA78-49ED-320D-3CB4-87B73F55DF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600" y="1168400"/>
                <a:ext cx="10998200" cy="5008563"/>
              </a:xfrm>
            </p:spPr>
            <p:txBody>
              <a:bodyPr/>
              <a:lstStyle/>
              <a:p>
                <a:r>
                  <a:rPr lang="en-US" dirty="0"/>
                  <a:t>Definition: Functions whose equations contain a variable in the exponent</a:t>
                </a:r>
              </a:p>
              <a:p>
                <a:r>
                  <a:rPr lang="en-US" dirty="0"/>
                  <a:t>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 or y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where b is a positive constant other than 1 and x is any 			real number. </a:t>
                </a:r>
              </a:p>
              <a:p>
                <a:endParaRPr lang="en-US" dirty="0"/>
              </a:p>
              <a:p>
                <a:r>
                  <a:rPr lang="en-US" dirty="0"/>
                  <a:t>Examples: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Non-examples: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DA5EA78-49ED-320D-3CB4-87B73F55DF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600" y="1168400"/>
                <a:ext cx="10998200" cy="5008563"/>
              </a:xfrm>
              <a:blipFill>
                <a:blip r:embed="rId2"/>
                <a:stretch>
                  <a:fillRect l="-997" t="-2071" r="-8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61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5FD19-B689-F0C3-38D5-E011502D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" y="264161"/>
            <a:ext cx="10937240" cy="741680"/>
          </a:xfrm>
        </p:spPr>
        <p:txBody>
          <a:bodyPr>
            <a:normAutofit/>
          </a:bodyPr>
          <a:lstStyle/>
          <a:p>
            <a:r>
              <a:rPr lang="en-US" dirty="0"/>
              <a:t>Example 1: Evaluating an Exponential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9D864-A08F-8FCE-274D-CFFC0B401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" y="1097280"/>
            <a:ext cx="10937240" cy="50796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62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18BC1-81CD-7094-EF9E-F84A90CE1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" y="365125"/>
            <a:ext cx="11099800" cy="762635"/>
          </a:xfrm>
        </p:spPr>
        <p:txBody>
          <a:bodyPr/>
          <a:lstStyle/>
          <a:p>
            <a:r>
              <a:rPr lang="en-US" dirty="0"/>
              <a:t>Rational Exponents (Algebra 2)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A416B49-06A1-BEFD-AE2D-0A6FB521E4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000" y="1127760"/>
            <a:ext cx="3200400" cy="25622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86DFDA-1F61-CCA4-C7F4-AC63D09BF9BB}"/>
              </a:ext>
            </a:extLst>
          </p:cNvPr>
          <p:cNvSpPr txBox="1"/>
          <p:nvPr/>
        </p:nvSpPr>
        <p:spPr>
          <a:xfrm>
            <a:off x="4737100" y="1279406"/>
            <a:ext cx="477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2367417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E7007-C3AF-275E-C9D5-FA819F2A0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00" y="365125"/>
            <a:ext cx="11188700" cy="752475"/>
          </a:xfrm>
        </p:spPr>
        <p:txBody>
          <a:bodyPr/>
          <a:lstStyle/>
          <a:p>
            <a:r>
              <a:rPr lang="en-US" dirty="0"/>
              <a:t>Graphing an Exponential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5F9C19-9485-7125-C09F-56A35723A1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5100" y="1117600"/>
                <a:ext cx="11188700" cy="5059363"/>
              </a:xfrm>
            </p:spPr>
            <p:txBody>
              <a:bodyPr/>
              <a:lstStyle/>
              <a:p>
                <a:r>
                  <a:rPr lang="en-US" dirty="0"/>
                  <a:t>Example 2 page 378</a:t>
                </a:r>
              </a:p>
              <a:p>
                <a:r>
                  <a:rPr lang="en-US" dirty="0"/>
                  <a:t>Graph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5F9C19-9485-7125-C09F-56A35723A1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5100" y="1117600"/>
                <a:ext cx="11188700" cy="5059363"/>
              </a:xfrm>
              <a:blipFill>
                <a:blip r:embed="rId2"/>
                <a:stretch>
                  <a:fillRect l="-980" t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F15E65-1AE2-2DE4-C9D0-E32D3F225AB5}"/>
              </a:ext>
            </a:extLst>
          </p:cNvPr>
          <p:cNvCxnSpPr/>
          <p:nvPr/>
        </p:nvCxnSpPr>
        <p:spPr>
          <a:xfrm>
            <a:off x="955040" y="3048000"/>
            <a:ext cx="2428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45A6C59-8183-0A82-2B39-F3C6E3D1DAA7}"/>
              </a:ext>
            </a:extLst>
          </p:cNvPr>
          <p:cNvCxnSpPr/>
          <p:nvPr/>
        </p:nvCxnSpPr>
        <p:spPr>
          <a:xfrm>
            <a:off x="2062480" y="2570480"/>
            <a:ext cx="0" cy="3606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48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E7239-461C-87E6-3563-13ECE208E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640" y="365125"/>
            <a:ext cx="11059160" cy="742315"/>
          </a:xfrm>
        </p:spPr>
        <p:txBody>
          <a:bodyPr/>
          <a:lstStyle/>
          <a:p>
            <a:r>
              <a:rPr lang="en-US" dirty="0"/>
              <a:t>Graphing an Exponential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D9995-2890-9E03-5310-AD49B52307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4640" y="1107440"/>
                <a:ext cx="11059160" cy="5069523"/>
              </a:xfrm>
            </p:spPr>
            <p:txBody>
              <a:bodyPr/>
              <a:lstStyle/>
              <a:p>
                <a:r>
                  <a:rPr lang="en-US" dirty="0"/>
                  <a:t>Example 3 page 378</a:t>
                </a:r>
              </a:p>
              <a:p>
                <a:r>
                  <a:rPr lang="en-US" dirty="0"/>
                  <a:t>Graph g(x)=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dirty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0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6D9995-2890-9E03-5310-AD49B52307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4640" y="1107440"/>
                <a:ext cx="11059160" cy="5069523"/>
              </a:xfrm>
              <a:blipFill>
                <a:blip r:embed="rId2"/>
                <a:stretch>
                  <a:fillRect l="-992" t="-2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F19A94-1707-924F-7AB8-2E250EDB1543}"/>
              </a:ext>
            </a:extLst>
          </p:cNvPr>
          <p:cNvCxnSpPr/>
          <p:nvPr/>
        </p:nvCxnSpPr>
        <p:spPr>
          <a:xfrm>
            <a:off x="721360" y="3017520"/>
            <a:ext cx="21945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EC5AAF-2CB6-76A8-46F0-EE2CC683C1F4}"/>
              </a:ext>
            </a:extLst>
          </p:cNvPr>
          <p:cNvCxnSpPr>
            <a:cxnSpLocks/>
          </p:cNvCxnSpPr>
          <p:nvPr/>
        </p:nvCxnSpPr>
        <p:spPr>
          <a:xfrm>
            <a:off x="1778000" y="2651760"/>
            <a:ext cx="0" cy="3159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35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DAA3CD0-EF0B-2FF5-8579-57525531E00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13360" y="365125"/>
                <a:ext cx="11140440" cy="762635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/>
                  <a:t>Characteristics of Exponential Functions</a:t>
                </a:r>
                <a:br>
                  <a:rPr lang="en-US" dirty="0"/>
                </a:br>
                <a:r>
                  <a:rPr lang="en-US" dirty="0"/>
                  <a:t>of the Form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(page 379 Figure 3.3 is awesome)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DAA3CD0-EF0B-2FF5-8579-57525531E0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3360" y="365125"/>
                <a:ext cx="11140440" cy="762635"/>
              </a:xfrm>
              <a:blipFill>
                <a:blip r:embed="rId2"/>
                <a:stretch>
                  <a:fillRect l="-1915" t="-50400" r="-1313" b="-6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EF06F-8886-CD78-E54B-6F0FA3C6E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300480"/>
            <a:ext cx="10998200" cy="4876483"/>
          </a:xfrm>
        </p:spPr>
        <p:txBody>
          <a:bodyPr/>
          <a:lstStyle/>
          <a:p>
            <a:r>
              <a:rPr lang="en-US" dirty="0"/>
              <a:t>Domain:</a:t>
            </a:r>
          </a:p>
          <a:p>
            <a:r>
              <a:rPr lang="en-US" dirty="0"/>
              <a:t>Range: </a:t>
            </a:r>
          </a:p>
          <a:p>
            <a:r>
              <a:rPr lang="en-US" dirty="0"/>
              <a:t>All graphs pass through the point (0, 1) making the y intercept equal to 1.</a:t>
            </a:r>
          </a:p>
          <a:p>
            <a:r>
              <a:rPr lang="en-US" dirty="0"/>
              <a:t>If b &gt; the graph goes up to the right and is increasing. The greater the value of b, the steeper the increase.</a:t>
            </a:r>
          </a:p>
          <a:p>
            <a:r>
              <a:rPr lang="en-US" dirty="0"/>
              <a:t>If 0 &lt; b &lt; 1, the graph goes down to the right and is decreasing. The smaller the value of b, the steeper the decrease.</a:t>
            </a:r>
          </a:p>
          <a:p>
            <a:r>
              <a:rPr lang="en-US" dirty="0"/>
              <a:t>Exponential functions have an inverse </a:t>
            </a:r>
          </a:p>
          <a:p>
            <a:r>
              <a:rPr lang="en-US" dirty="0"/>
              <a:t>Exponential functions approach but do not touch the x-axis, therefore y=0 is the horizontal asymptote. </a:t>
            </a:r>
          </a:p>
        </p:txBody>
      </p:sp>
    </p:spTree>
    <p:extLst>
      <p:ext uri="{BB962C8B-B14F-4D97-AF65-F5344CB8AC3E}">
        <p14:creationId xmlns:p14="http://schemas.microsoft.com/office/powerpoint/2010/main" val="1812567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1913-248E-4926-B0ED-C719273BB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20" y="365125"/>
            <a:ext cx="11130280" cy="467995"/>
          </a:xfrm>
        </p:spPr>
        <p:txBody>
          <a:bodyPr>
            <a:normAutofit fontScale="90000"/>
          </a:bodyPr>
          <a:lstStyle/>
          <a:p>
            <a:r>
              <a:rPr lang="en-US" dirty="0"/>
              <a:t>Transformations of Exponential Functions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8CC6CC9-2B1C-7EB4-65EE-AD54A75F9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953974"/>
              </p:ext>
            </p:extLst>
          </p:nvPr>
        </p:nvGraphicFramePr>
        <p:xfrm>
          <a:off x="782320" y="975359"/>
          <a:ext cx="10495281" cy="5517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8427">
                  <a:extLst>
                    <a:ext uri="{9D8B030D-6E8A-4147-A177-3AD203B41FA5}">
                      <a16:colId xmlns:a16="http://schemas.microsoft.com/office/drawing/2014/main" val="97986938"/>
                    </a:ext>
                  </a:extLst>
                </a:gridCol>
                <a:gridCol w="3498427">
                  <a:extLst>
                    <a:ext uri="{9D8B030D-6E8A-4147-A177-3AD203B41FA5}">
                      <a16:colId xmlns:a16="http://schemas.microsoft.com/office/drawing/2014/main" val="1000469118"/>
                    </a:ext>
                  </a:extLst>
                </a:gridCol>
                <a:gridCol w="3498427">
                  <a:extLst>
                    <a:ext uri="{9D8B030D-6E8A-4147-A177-3AD203B41FA5}">
                      <a16:colId xmlns:a16="http://schemas.microsoft.com/office/drawing/2014/main" val="1463546649"/>
                    </a:ext>
                  </a:extLst>
                </a:gridCol>
              </a:tblGrid>
              <a:tr h="597896">
                <a:tc>
                  <a:txBody>
                    <a:bodyPr/>
                    <a:lstStyle/>
                    <a:p>
                      <a:r>
                        <a:rPr lang="en-US" dirty="0"/>
                        <a:t>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718486"/>
                  </a:ext>
                </a:extLst>
              </a:tr>
              <a:tr h="983924">
                <a:tc>
                  <a:txBody>
                    <a:bodyPr/>
                    <a:lstStyle/>
                    <a:p>
                      <a:r>
                        <a:rPr lang="en-US" dirty="0"/>
                        <a:t>Vertical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823081"/>
                  </a:ext>
                </a:extLst>
              </a:tr>
              <a:tr h="983924">
                <a:tc>
                  <a:txBody>
                    <a:bodyPr/>
                    <a:lstStyle/>
                    <a:p>
                      <a:r>
                        <a:rPr lang="en-US" dirty="0"/>
                        <a:t>Horizontal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739844"/>
                  </a:ext>
                </a:extLst>
              </a:tr>
              <a:tr h="983924">
                <a:tc>
                  <a:txBody>
                    <a:bodyPr/>
                    <a:lstStyle/>
                    <a:p>
                      <a:r>
                        <a:rPr lang="en-US" dirty="0"/>
                        <a:t>Reflection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501877"/>
                  </a:ext>
                </a:extLst>
              </a:tr>
              <a:tr h="983924">
                <a:tc>
                  <a:txBody>
                    <a:bodyPr/>
                    <a:lstStyle/>
                    <a:p>
                      <a:r>
                        <a:rPr lang="en-US" dirty="0"/>
                        <a:t>Vertical Stretching and Shrinking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187714"/>
                  </a:ext>
                </a:extLst>
              </a:tr>
              <a:tr h="983924">
                <a:tc>
                  <a:txBody>
                    <a:bodyPr/>
                    <a:lstStyle/>
                    <a:p>
                      <a:r>
                        <a:rPr lang="en-US" dirty="0"/>
                        <a:t>Horizontal Stretching and Shrinking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655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47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41383-CFB3-7D23-869E-2179FAEAE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" y="172721"/>
            <a:ext cx="11191240" cy="802639"/>
          </a:xfrm>
        </p:spPr>
        <p:txBody>
          <a:bodyPr/>
          <a:lstStyle/>
          <a:p>
            <a:r>
              <a:rPr lang="en-US" dirty="0"/>
              <a:t>Example 4 page 380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50EF1-D040-8B6D-81AD-EE201A668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560" y="894080"/>
            <a:ext cx="11191240" cy="528288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87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478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3.1 Notes Exponential Functions</vt:lpstr>
      <vt:lpstr>Exponential Functions</vt:lpstr>
      <vt:lpstr>Example 1: Evaluating an Exponential Function</vt:lpstr>
      <vt:lpstr>Rational Exponents (Algebra 2)</vt:lpstr>
      <vt:lpstr>Graphing an Exponential Function</vt:lpstr>
      <vt:lpstr>Graphing an Exponential Function</vt:lpstr>
      <vt:lpstr>Characteristics of Exponential Functions of the Form f(x)= b^x(page 379 Figure 3.3 is awesome)</vt:lpstr>
      <vt:lpstr>Transformations of Exponential Functions</vt:lpstr>
      <vt:lpstr>Example 4 page 380</vt:lpstr>
      <vt:lpstr>Example 5 page 381</vt:lpstr>
      <vt:lpstr>The Natural Base e</vt:lpstr>
      <vt:lpstr>Compound Interest</vt:lpstr>
      <vt:lpstr>Compound Interest – Continuous Compounding</vt:lpstr>
      <vt:lpstr>Example 7 page 384</vt:lpstr>
      <vt:lpstr>Checkpoint 7 page 384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Notes Exponential Functions</dc:title>
  <dc:creator>Adrienne Bannon</dc:creator>
  <cp:lastModifiedBy>Adrienne Bannon</cp:lastModifiedBy>
  <cp:revision>1</cp:revision>
  <dcterms:created xsi:type="dcterms:W3CDTF">2023-04-25T17:35:40Z</dcterms:created>
  <dcterms:modified xsi:type="dcterms:W3CDTF">2023-04-26T17:37:48Z</dcterms:modified>
</cp:coreProperties>
</file>