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3" r:id="rId4"/>
    <p:sldId id="284" r:id="rId5"/>
    <p:sldId id="285" r:id="rId6"/>
    <p:sldId id="286" r:id="rId7"/>
    <p:sldId id="257" r:id="rId8"/>
    <p:sldId id="258" r:id="rId9"/>
    <p:sldId id="287" r:id="rId10"/>
    <p:sldId id="288" r:id="rId11"/>
    <p:sldId id="289" r:id="rId12"/>
    <p:sldId id="290" r:id="rId13"/>
    <p:sldId id="269" r:id="rId14"/>
    <p:sldId id="295" r:id="rId15"/>
    <p:sldId id="260" r:id="rId16"/>
    <p:sldId id="262" r:id="rId17"/>
    <p:sldId id="263" r:id="rId18"/>
    <p:sldId id="264" r:id="rId19"/>
    <p:sldId id="265" r:id="rId20"/>
    <p:sldId id="291" r:id="rId21"/>
    <p:sldId id="266" r:id="rId22"/>
    <p:sldId id="292" r:id="rId23"/>
    <p:sldId id="267" r:id="rId24"/>
    <p:sldId id="293" r:id="rId25"/>
    <p:sldId id="268" r:id="rId26"/>
    <p:sldId id="259" r:id="rId27"/>
    <p:sldId id="296" r:id="rId28"/>
    <p:sldId id="270" r:id="rId29"/>
    <p:sldId id="271" r:id="rId30"/>
    <p:sldId id="272" r:id="rId31"/>
    <p:sldId id="294" r:id="rId32"/>
    <p:sldId id="273" r:id="rId33"/>
    <p:sldId id="297" r:id="rId34"/>
    <p:sldId id="298" r:id="rId35"/>
    <p:sldId id="299" r:id="rId36"/>
    <p:sldId id="300" r:id="rId37"/>
    <p:sldId id="279" r:id="rId38"/>
    <p:sldId id="280" r:id="rId39"/>
    <p:sldId id="301" r:id="rId40"/>
    <p:sldId id="302" r:id="rId41"/>
    <p:sldId id="303" r:id="rId42"/>
    <p:sldId id="281" r:id="rId43"/>
    <p:sldId id="30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esumegenius.com/blog/cover-letter-help/how-to-write-a-cover-letter#signoff" TargetMode="External"/><Relationship Id="rId3" Type="http://schemas.openxmlformats.org/officeDocument/2006/relationships/hyperlink" Target="https://resumegenius.com/blog/cover-letter-help/how-to-write-a-cover-letter#address" TargetMode="External"/><Relationship Id="rId7" Type="http://schemas.openxmlformats.org/officeDocument/2006/relationships/hyperlink" Target="https://resumegenius.com/blog/cover-letter-help/how-to-write-a-cover-letter#outro" TargetMode="External"/><Relationship Id="rId2" Type="http://schemas.openxmlformats.org/officeDocument/2006/relationships/hyperlink" Target="https://resumegenius.com/blog/cover-letter-help/how-to-write-a-cover-letter#header" TargetMode="External"/><Relationship Id="rId1" Type="http://schemas.openxmlformats.org/officeDocument/2006/relationships/slideLayout" Target="../slideLayouts/slideLayout2.xml"/><Relationship Id="rId6" Type="http://schemas.openxmlformats.org/officeDocument/2006/relationships/hyperlink" Target="https://resumegenius.com/blog/cover-letter-help/how-to-write-a-cover-letter#closing" TargetMode="External"/><Relationship Id="rId5" Type="http://schemas.openxmlformats.org/officeDocument/2006/relationships/hyperlink" Target="https://resumegenius.com/blog/cover-letter-help/how-to-write-a-cover-letter#body" TargetMode="External"/><Relationship Id="rId4" Type="http://schemas.openxmlformats.org/officeDocument/2006/relationships/hyperlink" Target="https://resumegenius.com/blog/cover-letter-help/how-to-write-a-cover-letter#introdu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url?sa=i&amp;rct=j&amp;q=great+leaders&amp;source=images&amp;cd=&amp;cad=rja&amp;uact=8&amp;ved=0CAcQjRw&amp;url=http://www.aboutleaders.com/which-great-leaders-inspire-you/&amp;ei=RcTkVJ_RCsKGyATI2oLgCg&amp;bvm=bv.85970519,d.aWw&amp;psig=AFQjCNEgiBz6H2VLAf0-fdNjMbV6gnQ0lA&amp;ust=1424364900820475"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com/url?sa=i&amp;rct=j&amp;q=great+leaders&amp;source=images&amp;cd=&amp;cad=rja&amp;uact=8&amp;ved=0CAcQjRw&amp;url=http://karlmillerlugo.wordpress.com/2012/01/23/4-traits-of-great-leaders-inc-com/&amp;ei=w8PkVLa6FYqzyQTH74CwBA&amp;bvm=bv.85970519,d.aWw&amp;psig=AFQjCNHB99HXzW9wbSu5KvOUorCdk1ntzQ&amp;ust=1424364860171176"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circulatingnow.nlm.nih.gov/2014/05/12/the-lady-who-became-a-nurse/&amp;ei=-CTmVMvaOIPnsAT9-YEo&amp;bvm=bv.85970519,d.cWc&amp;psig=AFQjCNFrHFQwxarq8xk0M4_4TWaaI8GEQg&amp;ust=1424455169482442" TargetMode="External"/><Relationship Id="rId5" Type="http://schemas.openxmlformats.org/officeDocument/2006/relationships/image" Target="../media/image3.jpeg"/><Relationship Id="rId4" Type="http://schemas.openxmlformats.org/officeDocument/2006/relationships/hyperlink" Target="http://www.google.com/url?sa=i&amp;rct=j&amp;q=great+leaders&amp;source=images&amp;cd=&amp;cad=rja&amp;uact=8&amp;ved=0CAcQjRw&amp;url=http://civilitypartners.com/great-quotes-from-great-leaders/&amp;ei=58PkVNejG4iSyASK7YGwDA&amp;bvm=bv.85970519,d.aWw&amp;psig=AFQjCNEgiBz6H2VLAf0-fdNjMbV6gnQ0lA&amp;ust=1424364900820475" TargetMode="External"/><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acodeandbulletin.gov/Display/pacode?file=/secure/pacode/data/049/chapter21/s21.145.html&amp;d=redu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definitivehc.com/blog/top-10-healthcare-trends-defining-202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mj.com/content/353/bmj.i2139/rapid-respons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sbn.org/Addressing_Chemically_Dependen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os.pa.gov/ProfessionalLicensing/BoardsCommissions/Nursing/Pages/Board-Laws-and-Regulations.aspx#.VTAurP50xR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ndeed.com/career-advice/interviewing/interview-ski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Nursing Opportunities</a:t>
            </a:r>
          </a:p>
        </p:txBody>
      </p:sp>
      <p:sp>
        <p:nvSpPr>
          <p:cNvPr id="3" name="Subtitle 2"/>
          <p:cNvSpPr>
            <a:spLocks noGrp="1"/>
          </p:cNvSpPr>
          <p:nvPr>
            <p:ph type="subTitle" idx="1"/>
          </p:nvPr>
        </p:nvSpPr>
        <p:spPr/>
        <p:txBody>
          <a:bodyPr/>
          <a:lstStyle/>
          <a:p>
            <a:r>
              <a:rPr lang="en-US" dirty="0"/>
              <a:t>Karen Malt, MSN, RN</a:t>
            </a:r>
          </a:p>
        </p:txBody>
      </p:sp>
    </p:spTree>
    <p:extLst>
      <p:ext uri="{BB962C8B-B14F-4D97-AF65-F5344CB8AC3E}">
        <p14:creationId xmlns:p14="http://schemas.microsoft.com/office/powerpoint/2010/main" val="406137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 Writing</a:t>
            </a:r>
          </a:p>
        </p:txBody>
      </p:sp>
      <p:sp>
        <p:nvSpPr>
          <p:cNvPr id="3" name="Content Placeholder 2"/>
          <p:cNvSpPr>
            <a:spLocks noGrp="1"/>
          </p:cNvSpPr>
          <p:nvPr>
            <p:ph idx="1"/>
          </p:nvPr>
        </p:nvSpPr>
        <p:spPr>
          <a:xfrm>
            <a:off x="2589212" y="1639330"/>
            <a:ext cx="8915400" cy="4271892"/>
          </a:xfrm>
        </p:spPr>
        <p:txBody>
          <a:bodyPr>
            <a:normAutofit lnSpcReduction="10000"/>
          </a:bodyPr>
          <a:lstStyle/>
          <a:p>
            <a:pPr marL="0" indent="0">
              <a:buNone/>
            </a:pPr>
            <a:r>
              <a:rPr lang="en-US" b="1" u="sng" dirty="0"/>
              <a:t>Resume</a:t>
            </a:r>
            <a:r>
              <a:rPr lang="en-US" dirty="0"/>
              <a:t>; A resume is a formal document that provides an overview of your professional qualifications, including your relevant work experience, skills, education, and notable accomplishments. </a:t>
            </a:r>
          </a:p>
          <a:p>
            <a:pPr marL="0" indent="0">
              <a:buNone/>
            </a:pPr>
            <a:endParaRPr lang="en-US" dirty="0"/>
          </a:p>
          <a:p>
            <a:r>
              <a:rPr lang="en-US" b="1" u="sng" dirty="0"/>
              <a:t>Cover Letter</a:t>
            </a:r>
            <a:r>
              <a:rPr lang="en-US" dirty="0"/>
              <a:t>; </a:t>
            </a:r>
          </a:p>
          <a:p>
            <a:r>
              <a:rPr lang="en-US" dirty="0">
                <a:hlinkClick r:id="rId2"/>
              </a:rPr>
              <a:t>List your contact details</a:t>
            </a:r>
            <a:endParaRPr lang="en-US" dirty="0"/>
          </a:p>
          <a:p>
            <a:r>
              <a:rPr lang="en-US" dirty="0">
                <a:hlinkClick r:id="rId3"/>
              </a:rPr>
              <a:t>Address the hiring manager (ideally by name)</a:t>
            </a:r>
            <a:endParaRPr lang="en-US" dirty="0"/>
          </a:p>
          <a:p>
            <a:r>
              <a:rPr lang="en-US" dirty="0">
                <a:hlinkClick r:id="rId4"/>
              </a:rPr>
              <a:t>Write an attention-grabbing opening paragraph</a:t>
            </a:r>
            <a:endParaRPr lang="en-US" dirty="0"/>
          </a:p>
          <a:p>
            <a:r>
              <a:rPr lang="en-US" dirty="0">
                <a:hlinkClick r:id="rId5"/>
              </a:rPr>
              <a:t>Explain why you’re qualified for the job in your body paragraph(s)</a:t>
            </a:r>
            <a:endParaRPr lang="en-US" dirty="0"/>
          </a:p>
          <a:p>
            <a:r>
              <a:rPr lang="en-US" dirty="0">
                <a:hlinkClick r:id="rId6"/>
              </a:rPr>
              <a:t>Connect your experience to the company’s needs</a:t>
            </a:r>
            <a:endParaRPr lang="en-US" dirty="0"/>
          </a:p>
          <a:p>
            <a:r>
              <a:rPr lang="en-US" dirty="0">
                <a:hlinkClick r:id="rId7"/>
              </a:rPr>
              <a:t>End with a convincing closing paragraph</a:t>
            </a:r>
            <a:endParaRPr lang="en-US" dirty="0"/>
          </a:p>
          <a:p>
            <a:r>
              <a:rPr lang="en-US" dirty="0">
                <a:hlinkClick r:id="rId8"/>
              </a:rPr>
              <a:t>Add a polite sign-off</a:t>
            </a:r>
            <a:endParaRPr lang="en-US" dirty="0"/>
          </a:p>
          <a:p>
            <a:pPr marL="0" indent="0">
              <a:buNone/>
            </a:pPr>
            <a:endParaRPr lang="en-US" dirty="0"/>
          </a:p>
        </p:txBody>
      </p:sp>
    </p:spTree>
    <p:extLst>
      <p:ext uri="{BB962C8B-B14F-4D97-AF65-F5344CB8AC3E}">
        <p14:creationId xmlns:p14="http://schemas.microsoft.com/office/powerpoint/2010/main" val="35181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5749"/>
          </a:xfrm>
        </p:spPr>
        <p:txBody>
          <a:bodyPr/>
          <a:lstStyle/>
          <a:p>
            <a:r>
              <a:rPr lang="en-US" dirty="0"/>
              <a:t>Letter of Resignation</a:t>
            </a:r>
          </a:p>
        </p:txBody>
      </p:sp>
      <p:sp>
        <p:nvSpPr>
          <p:cNvPr id="3" name="Content Placeholder 2"/>
          <p:cNvSpPr>
            <a:spLocks noGrp="1"/>
          </p:cNvSpPr>
          <p:nvPr>
            <p:ph idx="1"/>
          </p:nvPr>
        </p:nvSpPr>
        <p:spPr>
          <a:xfrm>
            <a:off x="2589212" y="1548714"/>
            <a:ext cx="8915400" cy="4362508"/>
          </a:xfrm>
        </p:spPr>
        <p:txBody>
          <a:bodyPr/>
          <a:lstStyle/>
          <a:p>
            <a:r>
              <a:rPr lang="en-US" sz="2400" b="1" dirty="0"/>
              <a:t>Letter of Resignation</a:t>
            </a:r>
            <a:r>
              <a:rPr lang="en-US" dirty="0"/>
              <a:t>;</a:t>
            </a:r>
          </a:p>
          <a:p>
            <a:pPr lvl="1"/>
            <a:r>
              <a:rPr lang="en-US" sz="2400" dirty="0"/>
              <a:t>A resignation letter is a formal document that notifies your employer that you are leaving your job.  It formalizes your departure from your current employer and can be written as a letter or email.  The letter provides the details of your departure from employment, including written notice and documentation of the end date of your employment</a:t>
            </a:r>
            <a:r>
              <a:rPr lang="en-US" dirty="0"/>
              <a:t>.</a:t>
            </a:r>
          </a:p>
        </p:txBody>
      </p:sp>
    </p:spTree>
    <p:extLst>
      <p:ext uri="{BB962C8B-B14F-4D97-AF65-F5344CB8AC3E}">
        <p14:creationId xmlns:p14="http://schemas.microsoft.com/office/powerpoint/2010/main" val="339553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1036"/>
          </a:xfrm>
        </p:spPr>
        <p:txBody>
          <a:bodyPr/>
          <a:lstStyle/>
          <a:p>
            <a:r>
              <a:rPr lang="en-US" dirty="0"/>
              <a:t>Resume Writing</a:t>
            </a:r>
          </a:p>
        </p:txBody>
      </p:sp>
      <p:sp>
        <p:nvSpPr>
          <p:cNvPr id="3" name="Content Placeholder 2"/>
          <p:cNvSpPr>
            <a:spLocks noGrp="1"/>
          </p:cNvSpPr>
          <p:nvPr>
            <p:ph idx="1"/>
          </p:nvPr>
        </p:nvSpPr>
        <p:spPr>
          <a:xfrm>
            <a:off x="2589212" y="1532238"/>
            <a:ext cx="8915400" cy="4378984"/>
          </a:xfrm>
        </p:spPr>
        <p:txBody>
          <a:bodyPr/>
          <a:lstStyle/>
          <a:p>
            <a:r>
              <a:rPr lang="en-US" dirty="0"/>
              <a:t>Go to HASD Practical Nursing Webpage; click on learning materials link.</a:t>
            </a:r>
          </a:p>
          <a:p>
            <a:pPr marL="0" indent="0">
              <a:buNone/>
            </a:pPr>
            <a:r>
              <a:rPr lang="en-US" dirty="0"/>
              <a:t>Open Power Point titled “Resume Writing”.</a:t>
            </a:r>
          </a:p>
        </p:txBody>
      </p:sp>
    </p:spTree>
    <p:extLst>
      <p:ext uri="{BB962C8B-B14F-4D97-AF65-F5344CB8AC3E}">
        <p14:creationId xmlns:p14="http://schemas.microsoft.com/office/powerpoint/2010/main" val="150060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3429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393700"/>
            <a:ext cx="8786274" cy="6261100"/>
          </a:xfrm>
        </p:spPr>
      </p:pic>
    </p:spTree>
    <p:extLst>
      <p:ext uri="{BB962C8B-B14F-4D97-AF65-F5344CB8AC3E}">
        <p14:creationId xmlns:p14="http://schemas.microsoft.com/office/powerpoint/2010/main" val="37145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69900"/>
            <a:ext cx="8911687" cy="774700"/>
          </a:xfrm>
        </p:spPr>
        <p:txBody>
          <a:bodyPr/>
          <a:lstStyle/>
          <a:p>
            <a:r>
              <a:rPr lang="en-US" dirty="0"/>
              <a:t>Leadership Skills in Nursing</a:t>
            </a:r>
          </a:p>
        </p:txBody>
      </p:sp>
      <p:sp>
        <p:nvSpPr>
          <p:cNvPr id="3" name="Content Placeholder 2"/>
          <p:cNvSpPr>
            <a:spLocks noGrp="1"/>
          </p:cNvSpPr>
          <p:nvPr>
            <p:ph idx="1"/>
          </p:nvPr>
        </p:nvSpPr>
        <p:spPr>
          <a:xfrm>
            <a:off x="2589212" y="1384300"/>
            <a:ext cx="8915400" cy="4965700"/>
          </a:xfrm>
        </p:spPr>
        <p:txBody>
          <a:bodyPr>
            <a:normAutofit/>
          </a:bodyPr>
          <a:lstStyle/>
          <a:p>
            <a:r>
              <a:rPr lang="en-US" sz="2400" dirty="0"/>
              <a:t>Personal Qualities of an Effective Leader</a:t>
            </a:r>
          </a:p>
          <a:p>
            <a:pPr lvl="1"/>
            <a:r>
              <a:rPr lang="en-US" sz="2200" dirty="0"/>
              <a:t>Optimism</a:t>
            </a:r>
          </a:p>
          <a:p>
            <a:pPr lvl="1"/>
            <a:r>
              <a:rPr lang="en-US" sz="2200" dirty="0"/>
              <a:t>Ability to make difficult decisions</a:t>
            </a:r>
          </a:p>
          <a:p>
            <a:pPr lvl="1"/>
            <a:r>
              <a:rPr lang="en-US" sz="2200" dirty="0"/>
              <a:t>Ability to delegate</a:t>
            </a:r>
          </a:p>
          <a:p>
            <a:pPr lvl="1"/>
            <a:r>
              <a:rPr lang="en-US" sz="2200" dirty="0"/>
              <a:t>Must be approachable</a:t>
            </a:r>
          </a:p>
          <a:p>
            <a:pPr lvl="1"/>
            <a:r>
              <a:rPr lang="en-US" sz="2200" dirty="0"/>
              <a:t>Integrity</a:t>
            </a:r>
          </a:p>
          <a:p>
            <a:pPr lvl="1"/>
            <a:r>
              <a:rPr lang="en-US" sz="2200" dirty="0"/>
              <a:t>Humility</a:t>
            </a:r>
          </a:p>
          <a:p>
            <a:pPr lvl="1"/>
            <a:r>
              <a:rPr lang="en-US" sz="2200" dirty="0"/>
              <a:t>Transparency</a:t>
            </a:r>
          </a:p>
          <a:p>
            <a:pPr lvl="1"/>
            <a:r>
              <a:rPr lang="en-US" sz="2200" dirty="0"/>
              <a:t>Authenticity</a:t>
            </a:r>
          </a:p>
        </p:txBody>
      </p:sp>
    </p:spTree>
    <p:extLst>
      <p:ext uri="{BB962C8B-B14F-4D97-AF65-F5344CB8AC3E}">
        <p14:creationId xmlns:p14="http://schemas.microsoft.com/office/powerpoint/2010/main" val="423272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584200"/>
          </a:xfrm>
        </p:spPr>
        <p:txBody>
          <a:bodyPr>
            <a:normAutofit fontScale="90000"/>
          </a:bodyPr>
          <a:lstStyle/>
          <a:p>
            <a:r>
              <a:rPr lang="en-US" dirty="0"/>
              <a:t>Leadership in Nursing</a:t>
            </a:r>
          </a:p>
        </p:txBody>
      </p:sp>
      <p:sp>
        <p:nvSpPr>
          <p:cNvPr id="3" name="Content Placeholder 2"/>
          <p:cNvSpPr>
            <a:spLocks noGrp="1"/>
          </p:cNvSpPr>
          <p:nvPr>
            <p:ph idx="1"/>
          </p:nvPr>
        </p:nvSpPr>
        <p:spPr>
          <a:xfrm>
            <a:off x="2589212" y="927100"/>
            <a:ext cx="8915400" cy="5486400"/>
          </a:xfrm>
        </p:spPr>
        <p:txBody>
          <a:bodyPr/>
          <a:lstStyle/>
          <a:p>
            <a:r>
              <a:rPr lang="en-US" sz="3200" dirty="0"/>
              <a:t>Leadership vs. Management Skills </a:t>
            </a:r>
          </a:p>
          <a:p>
            <a:pPr marL="0" indent="0" algn="ctr">
              <a:buNone/>
            </a:pPr>
            <a:r>
              <a:rPr lang="en-US" sz="2400" dirty="0"/>
              <a:t>“Management is doing things right; leadership is dong the right thing</a:t>
            </a:r>
            <a:r>
              <a:rPr lang="en-US" sz="2000" dirty="0"/>
              <a:t>.” Stephen R. Covey (2004)</a:t>
            </a:r>
          </a:p>
          <a:p>
            <a:pPr marL="0" indent="0">
              <a:buNone/>
            </a:pPr>
            <a:endParaRPr lang="en-US" sz="2000" dirty="0"/>
          </a:p>
          <a:p>
            <a:pPr marL="457200" lvl="1" indent="0">
              <a:buNone/>
            </a:pPr>
            <a:r>
              <a:rPr lang="en-US" sz="2200" b="1" dirty="0"/>
              <a:t>Leadership</a:t>
            </a:r>
            <a:r>
              <a:rPr lang="en-US" sz="2200" dirty="0"/>
              <a:t> - The personal traits necessary to establish the vision and goals for an organization and the ability to execute them. </a:t>
            </a:r>
          </a:p>
          <a:p>
            <a:pPr marL="457200" lvl="1" indent="0">
              <a:buNone/>
            </a:pPr>
            <a:r>
              <a:rPr lang="en-US" sz="2200" b="1" dirty="0"/>
              <a:t>Manager</a:t>
            </a:r>
            <a:r>
              <a:rPr lang="en-US" sz="2200" dirty="0"/>
              <a:t> – The personal traits necessary to plan, organize motivate, and manage the personnel and material resources of an organization.</a:t>
            </a:r>
          </a:p>
          <a:p>
            <a:pPr lvl="1"/>
            <a:endParaRPr lang="en-US" dirty="0"/>
          </a:p>
        </p:txBody>
      </p:sp>
    </p:spTree>
    <p:extLst>
      <p:ext uri="{BB962C8B-B14F-4D97-AF65-F5344CB8AC3E}">
        <p14:creationId xmlns:p14="http://schemas.microsoft.com/office/powerpoint/2010/main" val="82457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711200"/>
          </a:xfrm>
        </p:spPr>
        <p:txBody>
          <a:bodyPr/>
          <a:lstStyle/>
          <a:p>
            <a:r>
              <a:rPr lang="en-US" b="1" dirty="0"/>
              <a:t>Leadership in Nursing</a:t>
            </a:r>
          </a:p>
        </p:txBody>
      </p:sp>
      <p:sp>
        <p:nvSpPr>
          <p:cNvPr id="3" name="Content Placeholder 2"/>
          <p:cNvSpPr>
            <a:spLocks noGrp="1"/>
          </p:cNvSpPr>
          <p:nvPr>
            <p:ph idx="1"/>
          </p:nvPr>
        </p:nvSpPr>
        <p:spPr>
          <a:xfrm>
            <a:off x="1981200" y="1066801"/>
            <a:ext cx="8229600" cy="2578100"/>
          </a:xfrm>
        </p:spPr>
        <p:txBody>
          <a:bodyPr>
            <a:normAutofit/>
          </a:bodyPr>
          <a:lstStyle/>
          <a:p>
            <a:r>
              <a:rPr lang="en-US" sz="2400" dirty="0"/>
              <a:t>Leadership is the ability to encourage people to work together and do their best to achieve common goals.</a:t>
            </a:r>
          </a:p>
          <a:p>
            <a:r>
              <a:rPr lang="en-US" sz="2400" dirty="0"/>
              <a:t>When you think of a GREAT leader who do you think of ?</a:t>
            </a:r>
          </a:p>
        </p:txBody>
      </p:sp>
      <p:pic>
        <p:nvPicPr>
          <p:cNvPr id="2050" name="Picture 2" descr="http://t1.gstatic.com/images?q=tbn:ANd9GcT87ko1xakiwcauYJbSWV76K_sZe7Qpj5SGLeYGX0XulDUTQZbF:www.inc.com/uploaded_files/image/jfk-panoramic_132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01951"/>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SyFRgHIOu2XHQZSfypNPoHT_gzXonx2LECAG10N-kNv6g63pmq5w:civilitypartners.com/wp-content/uploads/2012/07/great-lead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4464051"/>
            <a:ext cx="21336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0.gstatic.com/images?q=tbn:ANd9GcSQxwPBSQSLLKKcUTmCtBp4bbNcq-Vb3c__SfyT--YOETrDHUlWX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300" y="4359275"/>
            <a:ext cx="2522537" cy="2228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1.gstatic.com/images?q=tbn:ANd9GcTlIsOkY5r6lOma8us8XzQQC83X1Yq24vW0IxjnEZ6A-Zg6G-YSlg:aboutleaders.com/wp-content/uploads/2012/12/lincoln.jpe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4950" y="2909888"/>
            <a:ext cx="2705100" cy="263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7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2527300"/>
          </a:xfrm>
        </p:spPr>
        <p:txBody>
          <a:bodyPr>
            <a:normAutofit fontScale="90000"/>
          </a:bodyPr>
          <a:lstStyle/>
          <a:p>
            <a:pPr algn="ctr"/>
            <a:r>
              <a:rPr lang="en-US" b="1" dirty="0"/>
              <a:t>True or False</a:t>
            </a:r>
            <a:br>
              <a:rPr lang="en-US" b="1" dirty="0"/>
            </a:br>
            <a:br>
              <a:rPr lang="en-US" b="1" dirty="0"/>
            </a:br>
            <a:r>
              <a:rPr lang="en-US" b="1" dirty="0"/>
              <a:t>Leaders are born leaders.</a:t>
            </a:r>
            <a:br>
              <a:rPr lang="en-US" b="1" dirty="0"/>
            </a:br>
            <a:br>
              <a:rPr lang="en-US" b="1" dirty="0"/>
            </a:br>
            <a:r>
              <a:rPr lang="en-US" b="1" dirty="0"/>
              <a:t> </a:t>
            </a:r>
          </a:p>
        </p:txBody>
      </p:sp>
      <p:pic>
        <p:nvPicPr>
          <p:cNvPr id="1026" name="Picture 2" descr="Churchill, aged 67, wearing a suit, standing and holding into the back of a cha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9913" y="2244725"/>
            <a:ext cx="2794000"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7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977900"/>
          </a:xfrm>
        </p:spPr>
        <p:txBody>
          <a:bodyPr/>
          <a:lstStyle/>
          <a:p>
            <a:pPr algn="ctr"/>
            <a:r>
              <a:rPr lang="en-US" b="1" dirty="0"/>
              <a:t>False</a:t>
            </a:r>
          </a:p>
        </p:txBody>
      </p:sp>
      <p:sp>
        <p:nvSpPr>
          <p:cNvPr id="3" name="Content Placeholder 2"/>
          <p:cNvSpPr>
            <a:spLocks noGrp="1"/>
          </p:cNvSpPr>
          <p:nvPr>
            <p:ph idx="1"/>
          </p:nvPr>
        </p:nvSpPr>
        <p:spPr>
          <a:xfrm>
            <a:off x="2589212" y="1143000"/>
            <a:ext cx="8915400" cy="4768222"/>
          </a:xfrm>
        </p:spPr>
        <p:txBody>
          <a:bodyPr>
            <a:noAutofit/>
          </a:bodyPr>
          <a:lstStyle/>
          <a:p>
            <a:r>
              <a:rPr lang="en-US" sz="3200" dirty="0"/>
              <a:t>Leaders develop their own efforts.</a:t>
            </a:r>
          </a:p>
          <a:p>
            <a:r>
              <a:rPr lang="en-US" sz="3200" dirty="0"/>
              <a:t>Leaders combine visions of excellence with the ability to inspire others.</a:t>
            </a:r>
          </a:p>
          <a:p>
            <a:r>
              <a:rPr lang="en-US" sz="3200" dirty="0"/>
              <a:t>They promote positive changes that benefit their professions and people they serve.</a:t>
            </a:r>
          </a:p>
          <a:p>
            <a:r>
              <a:rPr lang="en-US" sz="3200" dirty="0"/>
              <a:t>Anyone can learn to be a leader by applying the characteristics and understanding what it means to be a Great Leader.</a:t>
            </a:r>
          </a:p>
          <a:p>
            <a:endParaRPr lang="en-US" sz="3200" dirty="0"/>
          </a:p>
        </p:txBody>
      </p:sp>
    </p:spTree>
    <p:extLst>
      <p:ext uri="{BB962C8B-B14F-4D97-AF65-F5344CB8AC3E}">
        <p14:creationId xmlns:p14="http://schemas.microsoft.com/office/powerpoint/2010/main" val="413719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914400"/>
          </a:xfrm>
        </p:spPr>
        <p:txBody>
          <a:bodyPr/>
          <a:lstStyle/>
          <a:p>
            <a:r>
              <a:rPr lang="en-US" dirty="0"/>
              <a:t>Leadership Styles</a:t>
            </a:r>
          </a:p>
        </p:txBody>
      </p:sp>
      <p:sp>
        <p:nvSpPr>
          <p:cNvPr id="3" name="Content Placeholder 2"/>
          <p:cNvSpPr>
            <a:spLocks noGrp="1"/>
          </p:cNvSpPr>
          <p:nvPr>
            <p:ph idx="1"/>
          </p:nvPr>
        </p:nvSpPr>
        <p:spPr>
          <a:xfrm>
            <a:off x="2589212" y="1155700"/>
            <a:ext cx="8915400" cy="5118100"/>
          </a:xfrm>
        </p:spPr>
        <p:txBody>
          <a:bodyPr>
            <a:normAutofit/>
          </a:bodyPr>
          <a:lstStyle/>
          <a:p>
            <a:r>
              <a:rPr lang="en-US" sz="2800" b="1" dirty="0"/>
              <a:t>Democratic Leader- </a:t>
            </a:r>
            <a:r>
              <a:rPr lang="en-US" sz="2800" dirty="0"/>
              <a:t>encourages the participation of all individuals in decisions that have to be made or problems that have to be solved. Listens to the opinions of others and then bases decisions on what is best for the whole group.</a:t>
            </a:r>
          </a:p>
        </p:txBody>
      </p:sp>
      <p:pic>
        <p:nvPicPr>
          <p:cNvPr id="2050" name="Picture 2" descr="Eisenhower during World War II. (Credit: Imperial War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099" y="3457575"/>
            <a:ext cx="4130675"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9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8041"/>
          </a:xfrm>
        </p:spPr>
        <p:txBody>
          <a:bodyPr>
            <a:normAutofit fontScale="90000"/>
          </a:bodyPr>
          <a:lstStyle/>
          <a:p>
            <a:r>
              <a:rPr lang="en-US" dirty="0"/>
              <a:t>Pa. State Board of Nursing;</a:t>
            </a:r>
            <a:r>
              <a:rPr lang="en-US" sz="2400" dirty="0"/>
              <a:t> Role and Authority</a:t>
            </a:r>
            <a:endParaRPr lang="en-US" dirty="0"/>
          </a:p>
        </p:txBody>
      </p:sp>
      <p:sp>
        <p:nvSpPr>
          <p:cNvPr id="3" name="Content Placeholder 2"/>
          <p:cNvSpPr>
            <a:spLocks noGrp="1"/>
          </p:cNvSpPr>
          <p:nvPr>
            <p:ph idx="1"/>
          </p:nvPr>
        </p:nvSpPr>
        <p:spPr>
          <a:xfrm>
            <a:off x="2589212" y="1482811"/>
            <a:ext cx="8915400" cy="4428411"/>
          </a:xfrm>
        </p:spPr>
        <p:txBody>
          <a:bodyPr/>
          <a:lstStyle/>
          <a:p>
            <a:pPr marL="0" indent="0" algn="ctr">
              <a:buNone/>
            </a:pPr>
            <a:r>
              <a:rPr lang="en-US" sz="2400" b="1" dirty="0"/>
              <a:t>Mission Statement</a:t>
            </a:r>
            <a:br>
              <a:rPr lang="en-US" b="1" dirty="0"/>
            </a:br>
            <a:endParaRPr lang="en-US" b="1" dirty="0"/>
          </a:p>
          <a:p>
            <a:r>
              <a:rPr lang="en-US" dirty="0"/>
              <a:t>The State Board of Nursing protects the health and safety of the citizens of the Commonwealth of Pennsylvania through the licensure/certification and regulation of the practice of professional and practical nursing and dietetics-nutrition by registered nurses, practical nurses, certified registered nurse practitioners, clinical nurse specialists, dietitian-nutritionists, and graduate nurses.  The Board issues licenses and certifications to qualified applicants, approves nursing education programs, establishes standards of practice, and disciplines licensees and unlicensed persons for violations of the Acts and the regulations.</a:t>
            </a:r>
          </a:p>
        </p:txBody>
      </p:sp>
    </p:spTree>
    <p:extLst>
      <p:ext uri="{BB962C8B-B14F-4D97-AF65-F5344CB8AC3E}">
        <p14:creationId xmlns:p14="http://schemas.microsoft.com/office/powerpoint/2010/main" val="399967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8590"/>
          </a:xfrm>
        </p:spPr>
        <p:txBody>
          <a:bodyPr/>
          <a:lstStyle/>
          <a:p>
            <a:r>
              <a:rPr lang="en-US" dirty="0"/>
              <a:t>Democratic Leader</a:t>
            </a:r>
          </a:p>
        </p:txBody>
      </p:sp>
      <p:sp>
        <p:nvSpPr>
          <p:cNvPr id="3" name="Content Placeholder 2"/>
          <p:cNvSpPr>
            <a:spLocks noGrp="1"/>
          </p:cNvSpPr>
          <p:nvPr>
            <p:ph idx="1"/>
          </p:nvPr>
        </p:nvSpPr>
        <p:spPr>
          <a:xfrm>
            <a:off x="2589212" y="1460500"/>
            <a:ext cx="8915400" cy="4450722"/>
          </a:xfrm>
        </p:spPr>
        <p:txBody>
          <a:bodyPr>
            <a:noAutofit/>
          </a:bodyPr>
          <a:lstStyle/>
          <a:p>
            <a:r>
              <a:rPr lang="en-US" sz="2400" dirty="0"/>
              <a:t>General Dwight Eisenhower is an example of a successful democratic leader. During WWII, Ike was appointed Supreme Allied Commander. He worked extremely hard to hold together a diverse coalition. Powerful Allied politicians often had conflicting goals and strong ideas about military plans. Ike made these men feel heard even when their views were unrealistic. Ike also preferred discussing issues with his staff rather than simply barking orders. Never afraid to take blame, he once said, “leadership consists of nothing but taking responsibility for everything that goes wrong and giving your subordinates credit for everything that goes well.”</a:t>
            </a:r>
          </a:p>
        </p:txBody>
      </p:sp>
    </p:spTree>
    <p:extLst>
      <p:ext uri="{BB962C8B-B14F-4D97-AF65-F5344CB8AC3E}">
        <p14:creationId xmlns:p14="http://schemas.microsoft.com/office/powerpoint/2010/main" val="110834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Styles</a:t>
            </a:r>
          </a:p>
        </p:txBody>
      </p:sp>
      <p:sp>
        <p:nvSpPr>
          <p:cNvPr id="3" name="Content Placeholder 2"/>
          <p:cNvSpPr>
            <a:spLocks noGrp="1"/>
          </p:cNvSpPr>
          <p:nvPr>
            <p:ph idx="1"/>
          </p:nvPr>
        </p:nvSpPr>
        <p:spPr>
          <a:xfrm>
            <a:off x="2030412" y="1536699"/>
            <a:ext cx="8915400" cy="9042273"/>
          </a:xfrm>
        </p:spPr>
        <p:txBody>
          <a:bodyPr>
            <a:normAutofit/>
          </a:bodyPr>
          <a:lstStyle/>
          <a:p>
            <a:r>
              <a:rPr lang="en-US" sz="2800" b="1" dirty="0"/>
              <a:t>Laissez-faire Leader- </a:t>
            </a:r>
            <a:r>
              <a:rPr lang="en-US" sz="2800" dirty="0"/>
              <a:t>More informal leader, believe in noninterference in the affairs of others. Strives for only minimal rules or regulations and allows the individuals in a group to function with little or no direction from the leader.</a:t>
            </a:r>
          </a:p>
          <a:p>
            <a:pPr marL="0" indent="0">
              <a:buNone/>
            </a:pPr>
            <a:r>
              <a:rPr lang="en-US" sz="2800" dirty="0"/>
              <a:t>	</a:t>
            </a:r>
          </a:p>
          <a:p>
            <a:endParaRPr lang="en-US" sz="2800" dirty="0"/>
          </a:p>
        </p:txBody>
      </p:sp>
      <p:pic>
        <p:nvPicPr>
          <p:cNvPr id="3074" name="Picture 2" descr="steve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3797300"/>
            <a:ext cx="2870199"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8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Laissez-Faire Leader</a:t>
            </a:r>
          </a:p>
        </p:txBody>
      </p:sp>
      <p:sp>
        <p:nvSpPr>
          <p:cNvPr id="3" name="Content Placeholder 2"/>
          <p:cNvSpPr>
            <a:spLocks noGrp="1"/>
          </p:cNvSpPr>
          <p:nvPr>
            <p:ph idx="1"/>
          </p:nvPr>
        </p:nvSpPr>
        <p:spPr>
          <a:xfrm>
            <a:off x="2589212" y="1739900"/>
            <a:ext cx="8915400" cy="4171322"/>
          </a:xfrm>
        </p:spPr>
        <p:txBody>
          <a:bodyPr>
            <a:normAutofit/>
          </a:bodyPr>
          <a:lstStyle/>
          <a:p>
            <a:r>
              <a:rPr lang="en-US" sz="2800" dirty="0">
                <a:latin typeface="Times New Roman" panose="02020603050405020304" pitchFamily="18" charset="0"/>
                <a:cs typeface="Times New Roman" panose="02020603050405020304" pitchFamily="18" charset="0"/>
              </a:rPr>
              <a:t>Steve Jobs was considered by some to be a  laissez-faire leader. He believed in hiring extremely qualified and motivated people, and giving them a lot of free reign. However, Jobs could also be an extremely strict leader at times. He was notorious for firing people for the smallest of reasons. He had a vision of how he wanted things to be done, and if they weren’t done in a way that met his standards, he didn’t hesitate to make it known.</a:t>
            </a:r>
          </a:p>
        </p:txBody>
      </p:sp>
    </p:spTree>
    <p:extLst>
      <p:ext uri="{BB962C8B-B14F-4D97-AF65-F5344CB8AC3E}">
        <p14:creationId xmlns:p14="http://schemas.microsoft.com/office/powerpoint/2010/main" val="347649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787400"/>
          </a:xfrm>
        </p:spPr>
        <p:txBody>
          <a:bodyPr/>
          <a:lstStyle/>
          <a:p>
            <a:r>
              <a:rPr lang="en-US" dirty="0"/>
              <a:t>Leadership Styles</a:t>
            </a:r>
          </a:p>
        </p:txBody>
      </p:sp>
      <p:sp>
        <p:nvSpPr>
          <p:cNvPr id="3" name="Content Placeholder 2"/>
          <p:cNvSpPr>
            <a:spLocks noGrp="1"/>
          </p:cNvSpPr>
          <p:nvPr>
            <p:ph idx="1"/>
          </p:nvPr>
        </p:nvSpPr>
        <p:spPr>
          <a:xfrm>
            <a:off x="2589212" y="1066800"/>
            <a:ext cx="8915400" cy="4844422"/>
          </a:xfrm>
        </p:spPr>
        <p:txBody>
          <a:bodyPr>
            <a:normAutofit/>
          </a:bodyPr>
          <a:lstStyle/>
          <a:p>
            <a:r>
              <a:rPr lang="en-US" sz="2800" b="1" dirty="0"/>
              <a:t>Autocratic Leader- </a:t>
            </a:r>
            <a:r>
              <a:rPr lang="en-US" sz="2800" dirty="0"/>
              <a:t>Often called a </a:t>
            </a:r>
            <a:r>
              <a:rPr lang="en-US" sz="2800" i="1" u="sng" dirty="0"/>
              <a:t>dictator</a:t>
            </a:r>
            <a:r>
              <a:rPr lang="en-US" sz="2800" dirty="0"/>
              <a:t>.  This individual maintains total rule, makes all the decisions and has difficulty sharing duties.  This person seldom asks for input from anyone else. Individuals often fear this type of leader because of fear of punishment.</a:t>
            </a:r>
          </a:p>
        </p:txBody>
      </p:sp>
      <p:sp>
        <p:nvSpPr>
          <p:cNvPr id="5" name="AutoShape 2" descr="Image result for Napoleon Bonapar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stretch>
            <a:fillRect/>
          </a:stretch>
        </p:blipFill>
        <p:spPr>
          <a:xfrm>
            <a:off x="7340600" y="4051300"/>
            <a:ext cx="2590800" cy="2451100"/>
          </a:xfrm>
          <a:prstGeom prst="rect">
            <a:avLst/>
          </a:prstGeom>
        </p:spPr>
      </p:pic>
    </p:spTree>
    <p:extLst>
      <p:ext uri="{BB962C8B-B14F-4D97-AF65-F5344CB8AC3E}">
        <p14:creationId xmlns:p14="http://schemas.microsoft.com/office/powerpoint/2010/main" val="236299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0190"/>
          </a:xfrm>
        </p:spPr>
        <p:txBody>
          <a:bodyPr/>
          <a:lstStyle/>
          <a:p>
            <a:r>
              <a:rPr lang="en-US" dirty="0"/>
              <a:t>Autocratic Leader</a:t>
            </a:r>
          </a:p>
        </p:txBody>
      </p:sp>
      <p:sp>
        <p:nvSpPr>
          <p:cNvPr id="3" name="Content Placeholder 2"/>
          <p:cNvSpPr>
            <a:spLocks noGrp="1"/>
          </p:cNvSpPr>
          <p:nvPr>
            <p:ph idx="1"/>
          </p:nvPr>
        </p:nvSpPr>
        <p:spPr>
          <a:xfrm>
            <a:off x="2589212" y="1473200"/>
            <a:ext cx="8915400" cy="4438022"/>
          </a:xfrm>
        </p:spPr>
        <p:txBody>
          <a:bodyPr>
            <a:normAutofit/>
          </a:bodyPr>
          <a:lstStyle/>
          <a:p>
            <a:r>
              <a:rPr lang="en-US" sz="2800" dirty="0"/>
              <a:t>Autocratic leaders centralize the power to one and only one leader – the way Napoleon Bonaparte chose to lead his army. An autocratic leader is one who makes decisions without the opinion of others involved in it.</a:t>
            </a:r>
          </a:p>
        </p:txBody>
      </p:sp>
    </p:spTree>
    <p:extLst>
      <p:ext uri="{BB962C8B-B14F-4D97-AF65-F5344CB8AC3E}">
        <p14:creationId xmlns:p14="http://schemas.microsoft.com/office/powerpoint/2010/main" val="113453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8600"/>
            <a:ext cx="8911687" cy="749300"/>
          </a:xfrm>
        </p:spPr>
        <p:txBody>
          <a:bodyPr/>
          <a:lstStyle/>
          <a:p>
            <a:r>
              <a:rPr lang="en-US" dirty="0"/>
              <a:t>Leadership Styles</a:t>
            </a:r>
          </a:p>
        </p:txBody>
      </p:sp>
      <p:sp>
        <p:nvSpPr>
          <p:cNvPr id="3" name="Content Placeholder 2"/>
          <p:cNvSpPr>
            <a:spLocks noGrp="1"/>
          </p:cNvSpPr>
          <p:nvPr>
            <p:ph idx="1"/>
          </p:nvPr>
        </p:nvSpPr>
        <p:spPr>
          <a:xfrm>
            <a:off x="2589212" y="977900"/>
            <a:ext cx="8915400" cy="5651500"/>
          </a:xfrm>
        </p:spPr>
        <p:txBody>
          <a:bodyPr>
            <a:normAutofit lnSpcReduction="10000"/>
          </a:bodyPr>
          <a:lstStyle/>
          <a:p>
            <a:r>
              <a:rPr lang="en-US" sz="2800" b="1" dirty="0"/>
              <a:t>Multicratic or Participative Leader – </a:t>
            </a:r>
            <a:r>
              <a:rPr lang="en-US" sz="2800" dirty="0"/>
              <a:t>Shares power, authority and responsibility with his/her followers.  This leadership style encourages, promotes and practices participation in problem-solving and decision making.</a:t>
            </a:r>
          </a:p>
          <a:p>
            <a:pPr marL="0" indent="0">
              <a:buNone/>
            </a:pPr>
            <a:r>
              <a:rPr lang="en-US" sz="2800" dirty="0"/>
              <a:t>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sz="2000" b="1" dirty="0"/>
          </a:p>
          <a:p>
            <a:pPr marL="457200" lvl="1" indent="0">
              <a:buNone/>
            </a:pPr>
            <a:r>
              <a:rPr lang="en-US" sz="2000" b="1" dirty="0"/>
              <a:t>The founder of Microsoft, Bill Gates is considered to be a participative leadership example. He is known to take suggestions from colleagues and teams. He understands how imperative it is to value the knowledge and skills of team members.</a:t>
            </a:r>
          </a:p>
        </p:txBody>
      </p:sp>
      <p:pic>
        <p:nvPicPr>
          <p:cNvPr id="6" name="Picture 5"/>
          <p:cNvPicPr>
            <a:picLocks noChangeAspect="1"/>
          </p:cNvPicPr>
          <p:nvPr/>
        </p:nvPicPr>
        <p:blipFill>
          <a:blip r:embed="rId2"/>
          <a:stretch>
            <a:fillRect/>
          </a:stretch>
        </p:blipFill>
        <p:spPr>
          <a:xfrm>
            <a:off x="5803900" y="3035300"/>
            <a:ext cx="1841500" cy="1904999"/>
          </a:xfrm>
          <a:prstGeom prst="rect">
            <a:avLst/>
          </a:prstGeom>
        </p:spPr>
      </p:pic>
    </p:spTree>
    <p:extLst>
      <p:ext uri="{BB962C8B-B14F-4D97-AF65-F5344CB8AC3E}">
        <p14:creationId xmlns:p14="http://schemas.microsoft.com/office/powerpoint/2010/main" val="183851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635000"/>
          </a:xfrm>
        </p:spPr>
        <p:txBody>
          <a:bodyPr>
            <a:normAutofit fontScale="90000"/>
          </a:bodyPr>
          <a:lstStyle/>
          <a:p>
            <a:r>
              <a:rPr lang="en-US" dirty="0"/>
              <a:t>Leadership Skills in Nursing</a:t>
            </a:r>
          </a:p>
        </p:txBody>
      </p:sp>
      <p:sp>
        <p:nvSpPr>
          <p:cNvPr id="3" name="Content Placeholder 2"/>
          <p:cNvSpPr>
            <a:spLocks noGrp="1"/>
          </p:cNvSpPr>
          <p:nvPr>
            <p:ph idx="1"/>
          </p:nvPr>
        </p:nvSpPr>
        <p:spPr>
          <a:xfrm>
            <a:off x="2589212" y="1257300"/>
            <a:ext cx="8915400" cy="5600700"/>
          </a:xfrm>
        </p:spPr>
        <p:txBody>
          <a:bodyPr>
            <a:normAutofit/>
          </a:bodyPr>
          <a:lstStyle/>
          <a:p>
            <a:r>
              <a:rPr lang="en-US" sz="3200" dirty="0"/>
              <a:t>Qualities of a Nurse Leader</a:t>
            </a:r>
          </a:p>
          <a:p>
            <a:pPr lvl="1"/>
            <a:r>
              <a:rPr lang="en-US" sz="2400" dirty="0"/>
              <a:t>Inspire others to work together in pursuit of a common goal (enhanced patient care).</a:t>
            </a:r>
          </a:p>
          <a:p>
            <a:pPr lvl="1"/>
            <a:r>
              <a:rPr lang="en-US" sz="2400" dirty="0"/>
              <a:t>Integrity</a:t>
            </a:r>
          </a:p>
          <a:p>
            <a:pPr lvl="1"/>
            <a:r>
              <a:rPr lang="en-US" sz="2400" dirty="0"/>
              <a:t>Courage</a:t>
            </a:r>
          </a:p>
          <a:p>
            <a:pPr lvl="1"/>
            <a:r>
              <a:rPr lang="en-US" sz="2400" dirty="0"/>
              <a:t>Initiative</a:t>
            </a:r>
          </a:p>
          <a:p>
            <a:pPr lvl="1"/>
            <a:r>
              <a:rPr lang="en-US" sz="2400" dirty="0"/>
              <a:t>Ability to handle stress</a:t>
            </a:r>
          </a:p>
          <a:p>
            <a:pPr lvl="1"/>
            <a:r>
              <a:rPr lang="en-US" sz="2400" dirty="0"/>
              <a:t>Think critically</a:t>
            </a:r>
          </a:p>
          <a:p>
            <a:pPr lvl="1"/>
            <a:r>
              <a:rPr lang="en-US" sz="2400" dirty="0"/>
              <a:t>Set goals</a:t>
            </a:r>
          </a:p>
          <a:p>
            <a:pPr lvl="1"/>
            <a:r>
              <a:rPr lang="en-US" sz="2400" dirty="0"/>
              <a:t>Reflection/Willing to learn from mistakes</a:t>
            </a:r>
          </a:p>
          <a:p>
            <a:pPr lvl="1"/>
            <a:r>
              <a:rPr lang="en-US" sz="2400" dirty="0"/>
              <a:t>Don’t let power take over</a:t>
            </a:r>
          </a:p>
          <a:p>
            <a:pPr lvl="1"/>
            <a:endParaRPr lang="en-US" dirty="0"/>
          </a:p>
        </p:txBody>
      </p:sp>
    </p:spTree>
    <p:extLst>
      <p:ext uri="{BB962C8B-B14F-4D97-AF65-F5344CB8AC3E}">
        <p14:creationId xmlns:p14="http://schemas.microsoft.com/office/powerpoint/2010/main" val="2706395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2890"/>
          </a:xfrm>
        </p:spPr>
        <p:txBody>
          <a:bodyPr/>
          <a:lstStyle/>
          <a:p>
            <a:r>
              <a:rPr lang="en-US" dirty="0"/>
              <a:t>Leadership Skills in Nursing</a:t>
            </a:r>
          </a:p>
        </p:txBody>
      </p:sp>
      <p:sp>
        <p:nvSpPr>
          <p:cNvPr id="3" name="Content Placeholder 2"/>
          <p:cNvSpPr>
            <a:spLocks noGrp="1"/>
          </p:cNvSpPr>
          <p:nvPr>
            <p:ph idx="1"/>
          </p:nvPr>
        </p:nvSpPr>
        <p:spPr>
          <a:xfrm>
            <a:off x="2589212" y="1498600"/>
            <a:ext cx="8915400" cy="4412622"/>
          </a:xfrm>
        </p:spPr>
        <p:txBody>
          <a:bodyPr>
            <a:normAutofit/>
          </a:bodyPr>
          <a:lstStyle/>
          <a:p>
            <a:r>
              <a:rPr lang="en-US" sz="2800" dirty="0"/>
              <a:t>Role/Function Charge Nurse</a:t>
            </a:r>
            <a:r>
              <a:rPr lang="en-US" sz="2400" dirty="0"/>
              <a:t>:</a:t>
            </a:r>
          </a:p>
          <a:p>
            <a:pPr lvl="1"/>
            <a:r>
              <a:rPr lang="en-US" sz="2400" dirty="0"/>
              <a:t>A Charge Nurse is responsible for </a:t>
            </a:r>
            <a:r>
              <a:rPr lang="en-US" sz="2400" b="1" dirty="0"/>
              <a:t>managing a specific department or nursing unit within a hospital</a:t>
            </a:r>
            <a:r>
              <a:rPr lang="en-US" sz="2400" dirty="0"/>
              <a:t>. They oversee patient care, staff management, and the day-to-day operations of the department. The Charge Nurse coordinates the activities of the unit and is responsible for assigning work to the nursing staff</a:t>
            </a:r>
            <a:r>
              <a:rPr lang="en-US" dirty="0"/>
              <a:t>.</a:t>
            </a:r>
            <a:endParaRPr lang="en-US" sz="2200" dirty="0"/>
          </a:p>
        </p:txBody>
      </p:sp>
      <p:pic>
        <p:nvPicPr>
          <p:cNvPr id="1026" name="Picture 2" descr="Image result for Role and function Charge n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4491996"/>
            <a:ext cx="2514600" cy="194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02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647700"/>
          </a:xfrm>
        </p:spPr>
        <p:txBody>
          <a:bodyPr/>
          <a:lstStyle/>
          <a:p>
            <a:r>
              <a:rPr lang="en-US" dirty="0"/>
              <a:t>Leadership Skills in Nursing</a:t>
            </a:r>
          </a:p>
        </p:txBody>
      </p:sp>
      <p:sp>
        <p:nvSpPr>
          <p:cNvPr id="3" name="Content Placeholder 2"/>
          <p:cNvSpPr>
            <a:spLocks noGrp="1"/>
          </p:cNvSpPr>
          <p:nvPr>
            <p:ph idx="1"/>
          </p:nvPr>
        </p:nvSpPr>
        <p:spPr>
          <a:xfrm>
            <a:off x="2589212" y="812800"/>
            <a:ext cx="8915400" cy="5098422"/>
          </a:xfrm>
        </p:spPr>
        <p:txBody>
          <a:bodyPr>
            <a:noAutofit/>
          </a:bodyPr>
          <a:lstStyle/>
          <a:p>
            <a:r>
              <a:rPr lang="en-US" sz="2400" dirty="0"/>
              <a:t>Ineffective vs Effective Communication –</a:t>
            </a:r>
          </a:p>
          <a:p>
            <a:pPr lvl="1"/>
            <a:r>
              <a:rPr lang="en-US" sz="2400" b="1" dirty="0"/>
              <a:t>Barriers to Communication </a:t>
            </a:r>
            <a:r>
              <a:rPr lang="en-US" sz="2400" dirty="0"/>
              <a:t>–</a:t>
            </a:r>
          </a:p>
          <a:p>
            <a:pPr lvl="2"/>
            <a:r>
              <a:rPr lang="en-US" sz="2400" dirty="0"/>
              <a:t>A confusing message being sent</a:t>
            </a:r>
          </a:p>
          <a:p>
            <a:pPr lvl="2"/>
            <a:r>
              <a:rPr lang="en-US" sz="2400" dirty="0"/>
              <a:t>Anxiety or stress</a:t>
            </a:r>
          </a:p>
          <a:p>
            <a:pPr lvl="2"/>
            <a:r>
              <a:rPr lang="en-US" sz="2400" dirty="0"/>
              <a:t>Too many interruptions</a:t>
            </a:r>
          </a:p>
          <a:p>
            <a:pPr lvl="2"/>
            <a:r>
              <a:rPr lang="en-US" sz="2400" dirty="0"/>
              <a:t>Too many tasks to complete</a:t>
            </a:r>
          </a:p>
          <a:p>
            <a:pPr lvl="1"/>
            <a:r>
              <a:rPr lang="en-US" sz="2400" b="1" dirty="0"/>
              <a:t>Be a Good Listener</a:t>
            </a:r>
          </a:p>
          <a:p>
            <a:pPr lvl="2"/>
            <a:r>
              <a:rPr lang="en-US" sz="2400" dirty="0"/>
              <a:t>Effective listening allows you to receive the correct instructions.</a:t>
            </a:r>
          </a:p>
          <a:p>
            <a:pPr lvl="2"/>
            <a:r>
              <a:rPr lang="en-US" sz="2400" dirty="0"/>
              <a:t>Is crucial to identifying the emotions of another person.</a:t>
            </a:r>
          </a:p>
          <a:p>
            <a:pPr lvl="2"/>
            <a:endParaRPr lang="en-US" sz="2400" dirty="0"/>
          </a:p>
        </p:txBody>
      </p:sp>
    </p:spTree>
    <p:extLst>
      <p:ext uri="{BB962C8B-B14F-4D97-AF65-F5344CB8AC3E}">
        <p14:creationId xmlns:p14="http://schemas.microsoft.com/office/powerpoint/2010/main" val="10268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647700"/>
          </a:xfrm>
        </p:spPr>
        <p:txBody>
          <a:bodyPr/>
          <a:lstStyle/>
          <a:p>
            <a:r>
              <a:rPr lang="en-US" dirty="0"/>
              <a:t>Ineffective vs Effective Communication</a:t>
            </a:r>
          </a:p>
        </p:txBody>
      </p:sp>
      <p:sp>
        <p:nvSpPr>
          <p:cNvPr id="3" name="Content Placeholder 2"/>
          <p:cNvSpPr>
            <a:spLocks noGrp="1"/>
          </p:cNvSpPr>
          <p:nvPr>
            <p:ph idx="1"/>
          </p:nvPr>
        </p:nvSpPr>
        <p:spPr>
          <a:xfrm>
            <a:off x="2589212" y="914400"/>
            <a:ext cx="8915400" cy="4996822"/>
          </a:xfrm>
        </p:spPr>
        <p:txBody>
          <a:bodyPr/>
          <a:lstStyle/>
          <a:p>
            <a:r>
              <a:rPr lang="en-US" sz="2400" b="1" dirty="0"/>
              <a:t>Nonverbal Communication</a:t>
            </a:r>
            <a:r>
              <a:rPr lang="en-US" dirty="0"/>
              <a:t> – </a:t>
            </a:r>
            <a:r>
              <a:rPr lang="en-US" sz="2800" dirty="0"/>
              <a:t>Non-specific communication that transmits information.</a:t>
            </a:r>
          </a:p>
          <a:p>
            <a:pPr lvl="1"/>
            <a:r>
              <a:rPr lang="en-US" sz="2800" dirty="0"/>
              <a:t>Behaviors</a:t>
            </a:r>
          </a:p>
          <a:p>
            <a:pPr lvl="1"/>
            <a:r>
              <a:rPr lang="en-US" sz="2800" dirty="0"/>
              <a:t>Appearance</a:t>
            </a:r>
          </a:p>
          <a:p>
            <a:pPr lvl="1"/>
            <a:r>
              <a:rPr lang="en-US" sz="2800" dirty="0"/>
              <a:t>Attitude </a:t>
            </a:r>
          </a:p>
          <a:p>
            <a:pPr lvl="1"/>
            <a:r>
              <a:rPr lang="en-US" sz="2800" dirty="0"/>
              <a:t>Posture</a:t>
            </a:r>
          </a:p>
          <a:p>
            <a:pPr lvl="1"/>
            <a:r>
              <a:rPr lang="en-US" sz="2800" dirty="0"/>
              <a:t>Eye Contact</a:t>
            </a:r>
          </a:p>
          <a:p>
            <a:pPr lvl="1"/>
            <a:r>
              <a:rPr lang="en-US" sz="2800" dirty="0"/>
              <a:t>Body language</a:t>
            </a:r>
          </a:p>
          <a:p>
            <a:pPr lvl="1"/>
            <a:r>
              <a:rPr lang="en-US" sz="2800" dirty="0"/>
              <a:t>Touch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12" y="2692400"/>
            <a:ext cx="4134282" cy="2717800"/>
          </a:xfrm>
          <a:prstGeom prst="rect">
            <a:avLst/>
          </a:prstGeom>
        </p:spPr>
      </p:pic>
    </p:spTree>
    <p:extLst>
      <p:ext uri="{BB962C8B-B14F-4D97-AF65-F5344CB8AC3E}">
        <p14:creationId xmlns:p14="http://schemas.microsoft.com/office/powerpoint/2010/main" val="338708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600106"/>
          </a:xfrm>
        </p:spPr>
        <p:txBody>
          <a:bodyPr/>
          <a:lstStyle/>
          <a:p>
            <a:r>
              <a:rPr lang="en-US" dirty="0"/>
              <a:t>Practical Nurse; Role and Function</a:t>
            </a:r>
            <a:br>
              <a:rPr lang="en-US" dirty="0"/>
            </a:br>
            <a:r>
              <a:rPr lang="en-US" sz="2400" dirty="0"/>
              <a:t>(Click the following link to access Commonwealth of Pa. Code; Functions of the LPN)</a:t>
            </a:r>
            <a:endParaRPr lang="en-US" dirty="0"/>
          </a:p>
        </p:txBody>
      </p:sp>
      <p:sp>
        <p:nvSpPr>
          <p:cNvPr id="3" name="Content Placeholder 2"/>
          <p:cNvSpPr>
            <a:spLocks noGrp="1"/>
          </p:cNvSpPr>
          <p:nvPr>
            <p:ph idx="1"/>
          </p:nvPr>
        </p:nvSpPr>
        <p:spPr>
          <a:xfrm>
            <a:off x="2589212" y="2224216"/>
            <a:ext cx="8915400" cy="3687006"/>
          </a:xfrm>
        </p:spPr>
        <p:txBody>
          <a:bodyPr/>
          <a:lstStyle/>
          <a:p>
            <a:pPr marL="0" indent="0">
              <a:buNone/>
            </a:pPr>
            <a:endParaRPr lang="en-US" dirty="0">
              <a:hlinkClick r:id="rId2"/>
            </a:endParaRPr>
          </a:p>
          <a:p>
            <a:endParaRPr lang="en-US" dirty="0">
              <a:hlinkClick r:id="rId2"/>
            </a:endParaRPr>
          </a:p>
          <a:p>
            <a:r>
              <a:rPr lang="en-US" dirty="0">
                <a:hlinkClick r:id="rId2"/>
              </a:rPr>
              <a:t>http://www.pacodeandbulletin.gov/Display/pacode?file=/secure/pacode/data/049/chapter21/s21.145.html&amp;d=reduce</a:t>
            </a:r>
            <a:r>
              <a:rPr lang="en-US" dirty="0"/>
              <a:t>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5109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5900"/>
            <a:ext cx="8911687" cy="723900"/>
          </a:xfrm>
        </p:spPr>
        <p:txBody>
          <a:bodyPr/>
          <a:lstStyle/>
          <a:p>
            <a:r>
              <a:rPr lang="en-US" dirty="0"/>
              <a:t>Ineffective vs Effective Communication</a:t>
            </a:r>
          </a:p>
        </p:txBody>
      </p:sp>
      <p:sp>
        <p:nvSpPr>
          <p:cNvPr id="3" name="Content Placeholder 2"/>
          <p:cNvSpPr>
            <a:spLocks noGrp="1"/>
          </p:cNvSpPr>
          <p:nvPr>
            <p:ph idx="1"/>
          </p:nvPr>
        </p:nvSpPr>
        <p:spPr>
          <a:xfrm>
            <a:off x="2589212" y="939800"/>
            <a:ext cx="8915400" cy="4971422"/>
          </a:xfrm>
        </p:spPr>
        <p:txBody>
          <a:bodyPr/>
          <a:lstStyle/>
          <a:p>
            <a:r>
              <a:rPr lang="en-US" sz="2400" b="1" dirty="0"/>
              <a:t>Negative or Hostile Communication </a:t>
            </a:r>
            <a:r>
              <a:rPr lang="en-US" sz="2000" dirty="0"/>
              <a:t>– Reacting or having someone react in an aggressive or negative way.  Don’t react to negative things in a negative way.</a:t>
            </a:r>
          </a:p>
          <a:p>
            <a:pPr lvl="1"/>
            <a:r>
              <a:rPr lang="en-US" sz="2400" dirty="0"/>
              <a:t>Proactive</a:t>
            </a:r>
            <a:r>
              <a:rPr lang="en-US" sz="1800" dirty="0"/>
              <a:t> – Anticipation of what could happen in a situation.</a:t>
            </a:r>
          </a:p>
          <a:p>
            <a:pPr lvl="1"/>
            <a:r>
              <a:rPr lang="en-US" sz="2400" dirty="0"/>
              <a:t>Reactive</a:t>
            </a:r>
            <a:r>
              <a:rPr lang="en-US" sz="1800" dirty="0"/>
              <a:t> – Simply reacting to whatever is happening.</a:t>
            </a:r>
          </a:p>
          <a:p>
            <a:pPr lvl="2"/>
            <a:r>
              <a:rPr lang="en-US" sz="2400" dirty="0"/>
              <a:t>What are some of the hostile or negative things that can occur in a conversation that can cause you to react?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3962400"/>
            <a:ext cx="3435350" cy="2794000"/>
          </a:xfrm>
          <a:prstGeom prst="rect">
            <a:avLst/>
          </a:prstGeom>
        </p:spPr>
      </p:pic>
    </p:spTree>
    <p:extLst>
      <p:ext uri="{BB962C8B-B14F-4D97-AF65-F5344CB8AC3E}">
        <p14:creationId xmlns:p14="http://schemas.microsoft.com/office/powerpoint/2010/main" val="101550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2890"/>
          </a:xfrm>
        </p:spPr>
        <p:txBody>
          <a:bodyPr/>
          <a:lstStyle/>
          <a:p>
            <a:r>
              <a:rPr lang="en-US" dirty="0"/>
              <a:t>Current Issues/Trends in Healthcare</a:t>
            </a:r>
          </a:p>
        </p:txBody>
      </p:sp>
      <p:sp>
        <p:nvSpPr>
          <p:cNvPr id="3" name="Content Placeholder 2"/>
          <p:cNvSpPr>
            <a:spLocks noGrp="1"/>
          </p:cNvSpPr>
          <p:nvPr>
            <p:ph idx="1"/>
          </p:nvPr>
        </p:nvSpPr>
        <p:spPr>
          <a:xfrm>
            <a:off x="2589212" y="1397000"/>
            <a:ext cx="8915400" cy="4514222"/>
          </a:xfrm>
        </p:spPr>
        <p:txBody>
          <a:bodyPr>
            <a:normAutofit/>
          </a:bodyPr>
          <a:lstStyle/>
          <a:p>
            <a:endParaRPr lang="en-US" dirty="0">
              <a:hlinkClick r:id="rId2"/>
            </a:endParaRPr>
          </a:p>
          <a:p>
            <a:r>
              <a:rPr lang="en-US" sz="2400" dirty="0"/>
              <a:t>Trends in Health Care refer to a general direction in which something is developing or changing. </a:t>
            </a:r>
          </a:p>
          <a:p>
            <a:r>
              <a:rPr lang="en-US" sz="2400" dirty="0"/>
              <a:t>Example Trends in Health Care can include; </a:t>
            </a:r>
          </a:p>
          <a:p>
            <a:pPr lvl="1"/>
            <a:r>
              <a:rPr lang="en-US" sz="2400" dirty="0"/>
              <a:t>Affordability of Health Care</a:t>
            </a:r>
          </a:p>
          <a:p>
            <a:pPr lvl="1"/>
            <a:r>
              <a:rPr lang="en-US" sz="2400" dirty="0"/>
              <a:t>Availability of Health Care </a:t>
            </a:r>
          </a:p>
          <a:p>
            <a:pPr lvl="1"/>
            <a:r>
              <a:rPr lang="en-US" sz="2400" dirty="0"/>
              <a:t>Digital Health care</a:t>
            </a:r>
            <a:endParaRPr lang="en-US" sz="2400" dirty="0">
              <a:hlinkClick r:id="rId2"/>
            </a:endParaRPr>
          </a:p>
          <a:p>
            <a:endParaRPr lang="en-US" dirty="0">
              <a:hlinkClick r:id="rId2"/>
            </a:endParaRPr>
          </a:p>
          <a:p>
            <a:r>
              <a:rPr lang="en-US" dirty="0">
                <a:hlinkClick r:id="rId2"/>
              </a:rPr>
              <a:t>https://www.definitivehc.com/blog/top-10-healthcare-trends-defining-2021</a:t>
            </a:r>
            <a:endParaRPr lang="en-US" dirty="0"/>
          </a:p>
          <a:p>
            <a:endParaRPr lang="en-US" dirty="0"/>
          </a:p>
        </p:txBody>
      </p:sp>
    </p:spTree>
    <p:extLst>
      <p:ext uri="{BB962C8B-B14F-4D97-AF65-F5344CB8AC3E}">
        <p14:creationId xmlns:p14="http://schemas.microsoft.com/office/powerpoint/2010/main" val="1722248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660400"/>
          </a:xfrm>
        </p:spPr>
        <p:txBody>
          <a:bodyPr/>
          <a:lstStyle/>
          <a:p>
            <a:r>
              <a:rPr lang="en-US" dirty="0"/>
              <a:t>Ethical Issues in Healthcare</a:t>
            </a:r>
          </a:p>
        </p:txBody>
      </p:sp>
      <p:sp>
        <p:nvSpPr>
          <p:cNvPr id="3" name="Content Placeholder 2"/>
          <p:cNvSpPr>
            <a:spLocks noGrp="1"/>
          </p:cNvSpPr>
          <p:nvPr>
            <p:ph idx="1"/>
          </p:nvPr>
        </p:nvSpPr>
        <p:spPr>
          <a:xfrm>
            <a:off x="2589212" y="838200"/>
            <a:ext cx="8915400" cy="5702300"/>
          </a:xfrm>
        </p:spPr>
        <p:txBody>
          <a:bodyPr/>
          <a:lstStyle/>
          <a:p>
            <a:pPr marL="0" indent="0">
              <a:buNone/>
            </a:pPr>
            <a:r>
              <a:rPr lang="en-US" sz="2800" u="sng" dirty="0"/>
              <a:t>Definition</a:t>
            </a:r>
            <a:r>
              <a:rPr lang="en-US" sz="2400" dirty="0"/>
              <a:t>: </a:t>
            </a:r>
            <a:r>
              <a:rPr lang="en-US" sz="2800" dirty="0"/>
              <a:t>moral decision-making applied to medical practices and policies.</a:t>
            </a:r>
          </a:p>
          <a:p>
            <a:pPr marL="0" indent="0">
              <a:buNone/>
            </a:pPr>
            <a:r>
              <a:rPr lang="en-US" sz="2800" i="1" dirty="0"/>
              <a:t>Examples</a:t>
            </a:r>
            <a:r>
              <a:rPr lang="en-US" sz="2800" dirty="0"/>
              <a:t>:</a:t>
            </a:r>
          </a:p>
          <a:p>
            <a:pPr marL="0" indent="0">
              <a:buNone/>
            </a:pPr>
            <a:r>
              <a:rPr lang="en-US" sz="2800" dirty="0"/>
              <a:t>	1) Do not Resuscitate Orders</a:t>
            </a:r>
          </a:p>
          <a:p>
            <a:pPr marL="0" indent="0">
              <a:buNone/>
            </a:pPr>
            <a:r>
              <a:rPr lang="en-US" sz="2800" dirty="0"/>
              <a:t>	2)Doctor and Patient confidentiality</a:t>
            </a:r>
          </a:p>
          <a:p>
            <a:pPr marL="0" indent="0">
              <a:buNone/>
            </a:pPr>
            <a:r>
              <a:rPr lang="en-US" sz="2800" dirty="0"/>
              <a:t>	3) Malpractice and Negligence</a:t>
            </a:r>
          </a:p>
          <a:p>
            <a:pPr marL="0" indent="0">
              <a:buNone/>
            </a:pPr>
            <a:r>
              <a:rPr lang="en-US" sz="2800" dirty="0"/>
              <a:t>	4) Access to Care</a:t>
            </a:r>
          </a:p>
          <a:p>
            <a:pPr marL="0" indent="0">
              <a:buNone/>
            </a:pPr>
            <a:r>
              <a:rPr lang="en-US" sz="2800" dirty="0"/>
              <a:t>	5) Physician Assisted Suicide</a:t>
            </a:r>
          </a:p>
        </p:txBody>
      </p:sp>
    </p:spTree>
    <p:extLst>
      <p:ext uri="{BB962C8B-B14F-4D97-AF65-F5344CB8AC3E}">
        <p14:creationId xmlns:p14="http://schemas.microsoft.com/office/powerpoint/2010/main" val="38266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1000"/>
            <a:ext cx="8911687" cy="939800"/>
          </a:xfrm>
        </p:spPr>
        <p:txBody>
          <a:bodyPr/>
          <a:lstStyle/>
          <a:p>
            <a:r>
              <a:rPr lang="en-US" dirty="0"/>
              <a:t>Ethical Issues in Health Care</a:t>
            </a:r>
          </a:p>
        </p:txBody>
      </p:sp>
      <p:sp>
        <p:nvSpPr>
          <p:cNvPr id="3" name="Content Placeholder 2"/>
          <p:cNvSpPr>
            <a:spLocks noGrp="1"/>
          </p:cNvSpPr>
          <p:nvPr>
            <p:ph idx="1"/>
          </p:nvPr>
        </p:nvSpPr>
        <p:spPr>
          <a:xfrm>
            <a:off x="2589212" y="1079500"/>
            <a:ext cx="8915400" cy="4831722"/>
          </a:xfrm>
        </p:spPr>
        <p:txBody>
          <a:bodyPr>
            <a:noAutofit/>
          </a:bodyPr>
          <a:lstStyle/>
          <a:p>
            <a:pPr marL="0" indent="0">
              <a:buNone/>
            </a:pPr>
            <a:r>
              <a:rPr lang="en-US" sz="2400" dirty="0">
                <a:solidFill>
                  <a:schemeClr val="tx1"/>
                </a:solidFill>
              </a:rPr>
              <a:t>Read the following real life situations and be prepared to discuss. </a:t>
            </a:r>
          </a:p>
          <a:p>
            <a:pPr marL="0" indent="0">
              <a:buNone/>
            </a:pPr>
            <a:endParaRPr lang="en-US" sz="2400" dirty="0">
              <a:solidFill>
                <a:schemeClr val="tx1"/>
              </a:solidFill>
            </a:endParaRPr>
          </a:p>
          <a:p>
            <a:pPr marL="0" indent="0">
              <a:buNone/>
            </a:pPr>
            <a:r>
              <a:rPr lang="en-US" sz="2400" dirty="0">
                <a:solidFill>
                  <a:schemeClr val="tx1"/>
                </a:solidFill>
              </a:rPr>
              <a:t>1) In 2017, the case of a Florida man who was rushed to the hospital unconsciously with a “do-not-resuscitate” tattoo across his chest rose questions amongst the hospital staff. After questioning the seriousness of the tattoo and his critical existing medical conditions, the ICU unit decided to honor the message expressed in the tattoo, despite the man’s inability to talk. </a:t>
            </a:r>
          </a:p>
          <a:p>
            <a:pPr marL="457200" lvl="1" indent="0">
              <a:buNone/>
            </a:pPr>
            <a:endParaRPr lang="en-US" sz="2400" dirty="0"/>
          </a:p>
        </p:txBody>
      </p:sp>
    </p:spTree>
    <p:extLst>
      <p:ext uri="{BB962C8B-B14F-4D97-AF65-F5344CB8AC3E}">
        <p14:creationId xmlns:p14="http://schemas.microsoft.com/office/powerpoint/2010/main" val="79397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19100"/>
            <a:ext cx="8911687" cy="927100"/>
          </a:xfrm>
        </p:spPr>
        <p:txBody>
          <a:bodyPr/>
          <a:lstStyle/>
          <a:p>
            <a:r>
              <a:rPr lang="en-US" dirty="0"/>
              <a:t>Ethical Issues in Health Care</a:t>
            </a:r>
          </a:p>
        </p:txBody>
      </p:sp>
      <p:sp>
        <p:nvSpPr>
          <p:cNvPr id="3" name="Content Placeholder 2"/>
          <p:cNvSpPr>
            <a:spLocks noGrp="1"/>
          </p:cNvSpPr>
          <p:nvPr>
            <p:ph idx="1"/>
          </p:nvPr>
        </p:nvSpPr>
        <p:spPr>
          <a:xfrm>
            <a:off x="2589212" y="1346200"/>
            <a:ext cx="8915400" cy="4565022"/>
          </a:xfrm>
        </p:spPr>
        <p:txBody>
          <a:bodyPr>
            <a:normAutofit/>
          </a:bodyPr>
          <a:lstStyle/>
          <a:p>
            <a:pPr marL="0" indent="0">
              <a:buNone/>
            </a:pPr>
            <a:endParaRPr lang="en-US" sz="2400" dirty="0"/>
          </a:p>
          <a:p>
            <a:pPr marL="0" indent="0">
              <a:buNone/>
            </a:pPr>
            <a:r>
              <a:rPr lang="en-US" sz="2400" dirty="0"/>
              <a:t>2) Medical errors are the third leading cause of death in the U.S., according to a study published in the BMJ journal. Despite the decreasing rate of malpractice suits, patients who are affected by it may never recover. For others, it may take years.</a:t>
            </a:r>
          </a:p>
          <a:p>
            <a:pPr marL="0" indent="0">
              <a:buNone/>
            </a:pPr>
            <a:endParaRPr lang="en-US" sz="2400" dirty="0"/>
          </a:p>
          <a:p>
            <a:pPr marL="0" indent="0">
              <a:buNone/>
            </a:pPr>
            <a:r>
              <a:rPr lang="en-US" sz="2400" dirty="0">
                <a:hlinkClick r:id="rId2"/>
              </a:rPr>
              <a:t>https://www.bmj.com/content/353/bmj.i2139/rapid-responses</a:t>
            </a:r>
            <a:r>
              <a:rPr lang="en-US" sz="2400" dirty="0"/>
              <a:t> </a:t>
            </a:r>
          </a:p>
        </p:txBody>
      </p:sp>
    </p:spTree>
    <p:extLst>
      <p:ext uri="{BB962C8B-B14F-4D97-AF65-F5344CB8AC3E}">
        <p14:creationId xmlns:p14="http://schemas.microsoft.com/office/powerpoint/2010/main" val="307677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8300"/>
            <a:ext cx="8911687" cy="762000"/>
          </a:xfrm>
        </p:spPr>
        <p:txBody>
          <a:bodyPr/>
          <a:lstStyle/>
          <a:p>
            <a:r>
              <a:rPr lang="en-US" dirty="0"/>
              <a:t>Ethical Issues in Health Care</a:t>
            </a:r>
          </a:p>
        </p:txBody>
      </p:sp>
      <p:sp>
        <p:nvSpPr>
          <p:cNvPr id="3" name="Content Placeholder 2"/>
          <p:cNvSpPr>
            <a:spLocks noGrp="1"/>
          </p:cNvSpPr>
          <p:nvPr>
            <p:ph idx="1"/>
          </p:nvPr>
        </p:nvSpPr>
        <p:spPr>
          <a:xfrm>
            <a:off x="2589212" y="1333500"/>
            <a:ext cx="8915400" cy="4577722"/>
          </a:xfrm>
        </p:spPr>
        <p:txBody>
          <a:bodyPr/>
          <a:lstStyle/>
          <a:p>
            <a:pPr marL="0" indent="0">
              <a:buNone/>
            </a:pPr>
            <a:r>
              <a:rPr lang="en-US" sz="2400" dirty="0"/>
              <a:t>3) A Kaiser report informs that one in five uninsured adults in 2017 did not seek medical care due to costs. With the increase in healthcare resource demands, financial costs that cover the resources are very high, and hospitals weigh down the price.</a:t>
            </a:r>
          </a:p>
          <a:p>
            <a:pPr marL="0" indent="0">
              <a:buNone/>
            </a:pPr>
            <a:r>
              <a:rPr lang="en-US" sz="2400" dirty="0"/>
              <a:t>Emergency departments across the U.S. can charge a patient up to $900 for a routine medical service that doesn’t require complex treatment, according to a year-long project focused on American healthcare prices published by Vox.</a:t>
            </a:r>
          </a:p>
          <a:p>
            <a:endParaRPr lang="en-US" dirty="0"/>
          </a:p>
        </p:txBody>
      </p:sp>
    </p:spTree>
    <p:extLst>
      <p:ext uri="{BB962C8B-B14F-4D97-AF65-F5344CB8AC3E}">
        <p14:creationId xmlns:p14="http://schemas.microsoft.com/office/powerpoint/2010/main" val="1109024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571500"/>
          </a:xfrm>
        </p:spPr>
        <p:txBody>
          <a:bodyPr>
            <a:normAutofit fontScale="90000"/>
          </a:bodyPr>
          <a:lstStyle/>
          <a:p>
            <a:r>
              <a:rPr lang="en-US" dirty="0"/>
              <a:t>Health Care Costs </a:t>
            </a:r>
          </a:p>
        </p:txBody>
      </p:sp>
      <p:pic>
        <p:nvPicPr>
          <p:cNvPr id="2050" name="Picture 2" descr="2019 Health care, where did it go?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6450" y="977900"/>
            <a:ext cx="7400925"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17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647700"/>
          </a:xfrm>
        </p:spPr>
        <p:txBody>
          <a:bodyPr/>
          <a:lstStyle/>
          <a:p>
            <a:r>
              <a:rPr lang="en-US" dirty="0"/>
              <a:t>Chemically Impaired Nurses</a:t>
            </a:r>
          </a:p>
        </p:txBody>
      </p:sp>
      <p:sp>
        <p:nvSpPr>
          <p:cNvPr id="3" name="Content Placeholder 2"/>
          <p:cNvSpPr>
            <a:spLocks noGrp="1"/>
          </p:cNvSpPr>
          <p:nvPr>
            <p:ph idx="1"/>
          </p:nvPr>
        </p:nvSpPr>
        <p:spPr>
          <a:xfrm>
            <a:off x="2589212" y="800100"/>
            <a:ext cx="8915400" cy="5111122"/>
          </a:xfrm>
        </p:spPr>
        <p:txBody>
          <a:bodyPr/>
          <a:lstStyle/>
          <a:p>
            <a:endParaRPr lang="en-US" dirty="0">
              <a:hlinkClick r:id="rId2"/>
            </a:endParaRPr>
          </a:p>
          <a:p>
            <a:r>
              <a:rPr lang="en-US" sz="2800" dirty="0"/>
              <a:t>Chemical dependency is identified as one of the leading health problems in the United States. In the general population, it is estimated that one out of nine suffer from this disease. However, with healthcare professionals, this number increases to one out of five to seven (SNA, 2009).</a:t>
            </a:r>
            <a:endParaRPr lang="en-US" sz="2800" dirty="0">
              <a:hlinkClick r:id="rId2"/>
            </a:endParaRPr>
          </a:p>
          <a:p>
            <a:pPr marL="0" indent="0">
              <a:buNone/>
            </a:pPr>
            <a:endParaRPr lang="en-US" dirty="0">
              <a:hlinkClick r:id="rId2"/>
            </a:endParaRPr>
          </a:p>
          <a:p>
            <a:r>
              <a:rPr lang="en-US" dirty="0">
                <a:hlinkClick r:id="rId2"/>
              </a:rPr>
              <a:t>https://www.ncsbn.org/Addressing_Chemically_Dependent.pdf</a:t>
            </a:r>
            <a:endParaRPr lang="en-US" dirty="0"/>
          </a:p>
          <a:p>
            <a:pPr marL="0" indent="0">
              <a:buNone/>
            </a:pPr>
            <a:endParaRPr lang="en-US" dirty="0"/>
          </a:p>
        </p:txBody>
      </p:sp>
    </p:spTree>
    <p:extLst>
      <p:ext uri="{BB962C8B-B14F-4D97-AF65-F5344CB8AC3E}">
        <p14:creationId xmlns:p14="http://schemas.microsoft.com/office/powerpoint/2010/main" val="275942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635000"/>
          </a:xfrm>
        </p:spPr>
        <p:txBody>
          <a:bodyPr>
            <a:normAutofit fontScale="90000"/>
          </a:bodyPr>
          <a:lstStyle/>
          <a:p>
            <a:r>
              <a:rPr lang="en-US" dirty="0"/>
              <a:t>Nursing Organizations</a:t>
            </a:r>
          </a:p>
        </p:txBody>
      </p:sp>
      <p:sp>
        <p:nvSpPr>
          <p:cNvPr id="3" name="Content Placeholder 2"/>
          <p:cNvSpPr>
            <a:spLocks noGrp="1"/>
          </p:cNvSpPr>
          <p:nvPr>
            <p:ph idx="1"/>
          </p:nvPr>
        </p:nvSpPr>
        <p:spPr>
          <a:xfrm>
            <a:off x="2589212" y="736600"/>
            <a:ext cx="8915400" cy="5613400"/>
          </a:xfrm>
        </p:spPr>
        <p:txBody>
          <a:bodyPr>
            <a:normAutofit/>
          </a:bodyPr>
          <a:lstStyle/>
          <a:p>
            <a:pPr marL="0" indent="0">
              <a:buNone/>
            </a:pPr>
            <a:r>
              <a:rPr lang="en-US" sz="2400" b="1" dirty="0"/>
              <a:t>			</a:t>
            </a:r>
            <a:r>
              <a:rPr lang="en-US" sz="2800" b="1" dirty="0"/>
              <a:t>American Nurses Association (ANA)</a:t>
            </a:r>
            <a:br>
              <a:rPr lang="en-US" sz="2800" b="1" dirty="0"/>
            </a:br>
            <a:r>
              <a:rPr lang="en-US" sz="2400" dirty="0"/>
              <a:t>ANA advances the profession by fostering high standards of nursing practice, promoting a safe and ethical work environment, bolstering the health and wellness of nurses, and advocating on health care issues that affect nurses and the public.</a:t>
            </a:r>
          </a:p>
          <a:p>
            <a:pPr marL="0" indent="0">
              <a:buNone/>
            </a:pPr>
            <a:endParaRPr lang="en-US" sz="2400" dirty="0"/>
          </a:p>
          <a:p>
            <a:r>
              <a:rPr lang="en-US" sz="2800" dirty="0"/>
              <a:t>See; Scope of Practice for LPN in Pa. </a:t>
            </a:r>
          </a:p>
        </p:txBody>
      </p:sp>
    </p:spTree>
    <p:extLst>
      <p:ext uri="{BB962C8B-B14F-4D97-AF65-F5344CB8AC3E}">
        <p14:creationId xmlns:p14="http://schemas.microsoft.com/office/powerpoint/2010/main" val="1085520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787400"/>
          </a:xfrm>
        </p:spPr>
        <p:txBody>
          <a:bodyPr/>
          <a:lstStyle/>
          <a:p>
            <a:r>
              <a:rPr lang="en-US" dirty="0"/>
              <a:t>Nursing Organizations</a:t>
            </a:r>
          </a:p>
        </p:txBody>
      </p:sp>
      <p:sp>
        <p:nvSpPr>
          <p:cNvPr id="3" name="Content Placeholder 2"/>
          <p:cNvSpPr>
            <a:spLocks noGrp="1"/>
          </p:cNvSpPr>
          <p:nvPr>
            <p:ph idx="1"/>
          </p:nvPr>
        </p:nvSpPr>
        <p:spPr>
          <a:xfrm>
            <a:off x="2589212" y="1346200"/>
            <a:ext cx="8915400" cy="4565022"/>
          </a:xfrm>
        </p:spPr>
        <p:txBody>
          <a:bodyPr>
            <a:normAutofit/>
          </a:bodyPr>
          <a:lstStyle/>
          <a:p>
            <a:pPr marL="0" indent="0" algn="ctr">
              <a:buNone/>
            </a:pPr>
            <a:r>
              <a:rPr lang="en-US" sz="2800" b="1" dirty="0"/>
              <a:t>American Association of College of Nursing (AACN)</a:t>
            </a:r>
          </a:p>
          <a:p>
            <a:pPr marL="0" indent="0" algn="ctr">
              <a:buNone/>
            </a:pPr>
            <a:r>
              <a:rPr lang="en-US" sz="2400" dirty="0"/>
              <a:t>AACN works to establish quality standards for nursing education; assists schools in implementing those standards; influences the nursing profession to improve health care; and promotes public support for professional nursing education, research, and practice.</a:t>
            </a:r>
            <a:endParaRPr lang="en-US" sz="2400" b="1" dirty="0"/>
          </a:p>
        </p:txBody>
      </p:sp>
    </p:spTree>
    <p:extLst>
      <p:ext uri="{BB962C8B-B14F-4D97-AF65-F5344CB8AC3E}">
        <p14:creationId xmlns:p14="http://schemas.microsoft.com/office/powerpoint/2010/main" val="426810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Practice Act or Law </a:t>
            </a:r>
            <a:r>
              <a:rPr lang="en-US" sz="2400" dirty="0"/>
              <a:t>(As it relates to the LPN)</a:t>
            </a:r>
            <a:endParaRPr lang="en-US" dirty="0"/>
          </a:p>
        </p:txBody>
      </p:sp>
      <p:sp>
        <p:nvSpPr>
          <p:cNvPr id="3" name="Content Placeholder 2"/>
          <p:cNvSpPr>
            <a:spLocks noGrp="1"/>
          </p:cNvSpPr>
          <p:nvPr>
            <p:ph idx="1"/>
          </p:nvPr>
        </p:nvSpPr>
        <p:spPr>
          <a:xfrm>
            <a:off x="2589212" y="2125362"/>
            <a:ext cx="8915400" cy="3785860"/>
          </a:xfrm>
        </p:spPr>
        <p:txBody>
          <a:bodyPr/>
          <a:lstStyle/>
          <a:p>
            <a:r>
              <a:rPr lang="en-US">
                <a:hlinkClick r:id="rId2"/>
              </a:rPr>
              <a:t>Board Laws and Regulations (pa.gov)</a:t>
            </a:r>
            <a:endParaRPr lang="en-US" dirty="0"/>
          </a:p>
        </p:txBody>
      </p:sp>
    </p:spTree>
    <p:extLst>
      <p:ext uri="{BB962C8B-B14F-4D97-AF65-F5344CB8AC3E}">
        <p14:creationId xmlns:p14="http://schemas.microsoft.com/office/powerpoint/2010/main" val="153258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6700"/>
            <a:ext cx="8911687" cy="647700"/>
          </a:xfrm>
        </p:spPr>
        <p:txBody>
          <a:bodyPr/>
          <a:lstStyle/>
          <a:p>
            <a:r>
              <a:rPr lang="en-US" dirty="0"/>
              <a:t>Nursing Organizations</a:t>
            </a:r>
          </a:p>
        </p:txBody>
      </p:sp>
      <p:sp>
        <p:nvSpPr>
          <p:cNvPr id="3" name="Content Placeholder 2"/>
          <p:cNvSpPr>
            <a:spLocks noGrp="1"/>
          </p:cNvSpPr>
          <p:nvPr>
            <p:ph idx="1"/>
          </p:nvPr>
        </p:nvSpPr>
        <p:spPr>
          <a:xfrm>
            <a:off x="2589212" y="1117600"/>
            <a:ext cx="8915400" cy="4793622"/>
          </a:xfrm>
        </p:spPr>
        <p:txBody>
          <a:bodyPr>
            <a:normAutofit/>
          </a:bodyPr>
          <a:lstStyle/>
          <a:p>
            <a:pPr marL="0" indent="0" algn="ctr">
              <a:buNone/>
            </a:pPr>
            <a:r>
              <a:rPr lang="en-US" sz="2800" b="1" dirty="0"/>
              <a:t>American Organization for Nursing Leadership (AONL)</a:t>
            </a:r>
          </a:p>
          <a:p>
            <a:pPr marL="0" indent="0" algn="ctr">
              <a:buNone/>
            </a:pPr>
            <a:r>
              <a:rPr lang="en-US" sz="2400" dirty="0"/>
              <a:t>As the national professional organization of more than 11,000 nurse leaders, the American Organization for Nursing Leadership (AONL) is the voice of nursing leadership.</a:t>
            </a:r>
            <a:r>
              <a:rPr lang="en-US" dirty="0"/>
              <a:t> </a:t>
            </a:r>
            <a:endParaRPr lang="en-US" sz="2800" b="1" dirty="0"/>
          </a:p>
        </p:txBody>
      </p:sp>
    </p:spTree>
    <p:extLst>
      <p:ext uri="{BB962C8B-B14F-4D97-AF65-F5344CB8AC3E}">
        <p14:creationId xmlns:p14="http://schemas.microsoft.com/office/powerpoint/2010/main" val="2163992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787400"/>
          </a:xfrm>
        </p:spPr>
        <p:txBody>
          <a:bodyPr/>
          <a:lstStyle/>
          <a:p>
            <a:r>
              <a:rPr lang="en-US" dirty="0"/>
              <a:t>Nursing Organizations</a:t>
            </a:r>
          </a:p>
        </p:txBody>
      </p:sp>
      <p:sp>
        <p:nvSpPr>
          <p:cNvPr id="3" name="Content Placeholder 2"/>
          <p:cNvSpPr>
            <a:spLocks noGrp="1"/>
          </p:cNvSpPr>
          <p:nvPr>
            <p:ph idx="1"/>
          </p:nvPr>
        </p:nvSpPr>
        <p:spPr>
          <a:xfrm>
            <a:off x="2433637" y="1079500"/>
            <a:ext cx="8915400" cy="5825497"/>
          </a:xfrm>
        </p:spPr>
        <p:txBody>
          <a:bodyPr>
            <a:normAutofit/>
          </a:bodyPr>
          <a:lstStyle/>
          <a:p>
            <a:r>
              <a:rPr lang="en-US" sz="2800" dirty="0"/>
              <a:t>Why join a nursing organization?</a:t>
            </a:r>
          </a:p>
          <a:p>
            <a:pPr lvl="1"/>
            <a:r>
              <a:rPr lang="en-US" sz="2400" dirty="0"/>
              <a:t>Help complete the circle between clinical practice and the outside factors that influence nursing. </a:t>
            </a:r>
          </a:p>
          <a:p>
            <a:pPr lvl="1"/>
            <a:r>
              <a:rPr lang="en-US" sz="2400" dirty="0"/>
              <a:t>Benefit your clinical skills </a:t>
            </a:r>
          </a:p>
          <a:p>
            <a:pPr lvl="1"/>
            <a:r>
              <a:rPr lang="en-US" sz="2400" dirty="0"/>
              <a:t>Improve both your professional network and future career prospects.</a:t>
            </a:r>
          </a:p>
        </p:txBody>
      </p:sp>
      <p:pic>
        <p:nvPicPr>
          <p:cNvPr id="3074" name="Picture 2" descr="Nursing-Professional-Org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3797299"/>
            <a:ext cx="3975100" cy="246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73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647700"/>
          </a:xfrm>
        </p:spPr>
        <p:txBody>
          <a:bodyPr/>
          <a:lstStyle/>
          <a:p>
            <a:r>
              <a:rPr lang="en-US" dirty="0"/>
              <a:t>Advancing Your Learning</a:t>
            </a:r>
          </a:p>
        </p:txBody>
      </p:sp>
      <p:sp>
        <p:nvSpPr>
          <p:cNvPr id="3" name="Content Placeholder 2"/>
          <p:cNvSpPr>
            <a:spLocks noGrp="1"/>
          </p:cNvSpPr>
          <p:nvPr>
            <p:ph idx="1"/>
          </p:nvPr>
        </p:nvSpPr>
        <p:spPr>
          <a:xfrm>
            <a:off x="2589212" y="800100"/>
            <a:ext cx="8915400" cy="5791200"/>
          </a:xfrm>
        </p:spPr>
        <p:txBody>
          <a:bodyPr/>
          <a:lstStyle/>
          <a:p>
            <a:pPr marL="0" indent="0">
              <a:buNone/>
            </a:pPr>
            <a:r>
              <a:rPr lang="en-US" dirty="0"/>
              <a:t>						Diploma Program (3 year diploma)</a:t>
            </a:r>
          </a:p>
          <a:p>
            <a:pPr marL="0" indent="0">
              <a:buNone/>
            </a:pPr>
            <a:r>
              <a:rPr lang="en-US" b="1" dirty="0"/>
              <a:t>Registered Nurse </a:t>
            </a:r>
            <a:r>
              <a:rPr lang="en-US" dirty="0"/>
              <a:t>		Associated Degree (2 year) LCCC</a:t>
            </a:r>
          </a:p>
          <a:p>
            <a:pPr marL="0" indent="0">
              <a:buNone/>
            </a:pPr>
            <a:r>
              <a:rPr lang="en-US" dirty="0"/>
              <a:t>						Bachelor’s Degree (4 year) Wilkes-University</a:t>
            </a:r>
          </a:p>
          <a:p>
            <a:pPr marL="0" indent="0">
              <a:buNone/>
            </a:pPr>
            <a:r>
              <a:rPr lang="en-US" b="1" dirty="0"/>
              <a:t>Nurse Educator	</a:t>
            </a:r>
            <a:r>
              <a:rPr lang="en-US" dirty="0"/>
              <a:t>		Master’s Nursing Education</a:t>
            </a:r>
          </a:p>
          <a:p>
            <a:pPr marL="0" indent="0">
              <a:buNone/>
            </a:pPr>
            <a:r>
              <a:rPr lang="en-US" b="1" dirty="0"/>
              <a:t>Nurse Administrator</a:t>
            </a:r>
            <a:r>
              <a:rPr lang="en-US" dirty="0"/>
              <a:t>		Master’s Health Administration</a:t>
            </a:r>
          </a:p>
          <a:p>
            <a:pPr marL="0" indent="0">
              <a:buNone/>
            </a:pPr>
            <a:r>
              <a:rPr lang="en-US" b="1" dirty="0"/>
              <a:t>CRNP </a:t>
            </a:r>
            <a:r>
              <a:rPr lang="en-US" dirty="0"/>
              <a:t>(Certified Registered		MSN- Master’s Degree</a:t>
            </a:r>
          </a:p>
          <a:p>
            <a:pPr marL="0" indent="0">
              <a:buNone/>
            </a:pPr>
            <a:r>
              <a:rPr lang="en-US" dirty="0"/>
              <a:t>		Nurse Practitioner)</a:t>
            </a:r>
          </a:p>
          <a:p>
            <a:pPr marL="0" indent="0">
              <a:buNone/>
            </a:pPr>
            <a:endParaRPr lang="en-US" dirty="0"/>
          </a:p>
          <a:p>
            <a:pPr marL="0" indent="0">
              <a:buNone/>
            </a:pPr>
            <a:r>
              <a:rPr lang="en-US" b="1" dirty="0"/>
              <a:t>CRNA</a:t>
            </a:r>
            <a:r>
              <a:rPr lang="en-US" dirty="0"/>
              <a:t> (Certified Registered		Master’s Degree Program	</a:t>
            </a:r>
          </a:p>
          <a:p>
            <a:pPr marL="0" indent="0">
              <a:buNone/>
            </a:pPr>
            <a:r>
              <a:rPr lang="en-US" dirty="0"/>
              <a:t>		Nurse Anesthetist)</a:t>
            </a:r>
          </a:p>
          <a:p>
            <a:pPr marL="0" indent="0">
              <a:buNone/>
            </a:pPr>
            <a:endParaRPr lang="en-US" dirty="0"/>
          </a:p>
          <a:p>
            <a:pPr marL="0" indent="0">
              <a:buNone/>
            </a:pPr>
            <a:r>
              <a:rPr lang="en-US" b="1" dirty="0"/>
              <a:t>DNP</a:t>
            </a:r>
            <a:r>
              <a:rPr lang="en-US" dirty="0"/>
              <a:t> (Doctor of Nursing Practice)		Doctoral Degree</a:t>
            </a:r>
          </a:p>
        </p:txBody>
      </p:sp>
      <p:cxnSp>
        <p:nvCxnSpPr>
          <p:cNvPr id="5" name="Straight Arrow Connector 4"/>
          <p:cNvCxnSpPr/>
          <p:nvPr/>
        </p:nvCxnSpPr>
        <p:spPr>
          <a:xfrm flipV="1">
            <a:off x="4686300" y="1079500"/>
            <a:ext cx="546100"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86300" y="1447800"/>
            <a:ext cx="647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86300" y="1447800"/>
            <a:ext cx="647700"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46600" y="2209800"/>
            <a:ext cx="787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59350" y="2603501"/>
            <a:ext cx="374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3035300"/>
            <a:ext cx="5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803900" y="4216400"/>
            <a:ext cx="419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413500" y="5448300"/>
            <a:ext cx="292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2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92100"/>
            <a:ext cx="8911687" cy="825500"/>
          </a:xfrm>
        </p:spPr>
        <p:txBody>
          <a:bodyPr/>
          <a:lstStyle/>
          <a:p>
            <a:r>
              <a:rPr lang="en-US" dirty="0"/>
              <a:t>NCLEX-PN Requirements</a:t>
            </a:r>
          </a:p>
        </p:txBody>
      </p:sp>
      <p:sp>
        <p:nvSpPr>
          <p:cNvPr id="3" name="Content Placeholder 2"/>
          <p:cNvSpPr>
            <a:spLocks noGrp="1"/>
          </p:cNvSpPr>
          <p:nvPr>
            <p:ph idx="1"/>
          </p:nvPr>
        </p:nvSpPr>
        <p:spPr>
          <a:xfrm>
            <a:off x="2589212" y="1117600"/>
            <a:ext cx="8915400" cy="4793622"/>
          </a:xfrm>
        </p:spPr>
        <p:txBody>
          <a:bodyPr>
            <a:normAutofit/>
          </a:bodyPr>
          <a:lstStyle/>
          <a:p>
            <a:r>
              <a:rPr lang="en-US" sz="2800" dirty="0"/>
              <a:t>See Licensing criteria; See Handout; Nursing License Requirements in PA: Become a Nurse in Pennsylvania</a:t>
            </a:r>
          </a:p>
          <a:p>
            <a:pPr marL="457200" lvl="1" indent="0">
              <a:buNone/>
            </a:pPr>
            <a:endParaRPr lang="en-US" sz="2600" dirty="0"/>
          </a:p>
        </p:txBody>
      </p:sp>
      <p:pic>
        <p:nvPicPr>
          <p:cNvPr id="4098" name="Picture 2" descr="https://nclex.com/images/NPE-image-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68600"/>
            <a:ext cx="48260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9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5133"/>
          </a:xfrm>
        </p:spPr>
        <p:txBody>
          <a:bodyPr/>
          <a:lstStyle/>
          <a:p>
            <a:r>
              <a:rPr lang="en-US" dirty="0"/>
              <a:t>Career Opportunities (</a:t>
            </a:r>
            <a:r>
              <a:rPr lang="en-US" sz="2800" dirty="0"/>
              <a:t>examples</a:t>
            </a:r>
            <a:r>
              <a:rPr lang="en-US" dirty="0"/>
              <a:t>)</a:t>
            </a:r>
          </a:p>
        </p:txBody>
      </p:sp>
      <p:sp>
        <p:nvSpPr>
          <p:cNvPr id="3" name="Content Placeholder 2"/>
          <p:cNvSpPr>
            <a:spLocks noGrp="1"/>
          </p:cNvSpPr>
          <p:nvPr>
            <p:ph idx="1"/>
          </p:nvPr>
        </p:nvSpPr>
        <p:spPr>
          <a:xfrm>
            <a:off x="2589212" y="1499286"/>
            <a:ext cx="8915400" cy="4411936"/>
          </a:xfrm>
        </p:spPr>
        <p:txBody>
          <a:bodyPr>
            <a:normAutofit/>
          </a:bodyPr>
          <a:lstStyle/>
          <a:p>
            <a:r>
              <a:rPr lang="en-US" sz="2400" dirty="0"/>
              <a:t>Acute Care</a:t>
            </a:r>
          </a:p>
          <a:p>
            <a:r>
              <a:rPr lang="en-US" sz="2400" dirty="0"/>
              <a:t>Long-Term Care</a:t>
            </a:r>
          </a:p>
          <a:p>
            <a:r>
              <a:rPr lang="en-US" sz="2400" dirty="0"/>
              <a:t>Assisted Living</a:t>
            </a:r>
          </a:p>
          <a:p>
            <a:r>
              <a:rPr lang="en-US" sz="2400" dirty="0"/>
              <a:t>Home Health</a:t>
            </a:r>
          </a:p>
          <a:p>
            <a:r>
              <a:rPr lang="en-US" sz="2400" dirty="0"/>
              <a:t>Hospice</a:t>
            </a:r>
          </a:p>
          <a:p>
            <a:r>
              <a:rPr lang="en-US" sz="2400" dirty="0"/>
              <a:t>Private Physician</a:t>
            </a:r>
          </a:p>
          <a:p>
            <a:r>
              <a:rPr lang="en-US" sz="2400" dirty="0"/>
              <a:t>School</a:t>
            </a:r>
          </a:p>
          <a:p>
            <a:r>
              <a:rPr lang="en-US" sz="2400" dirty="0"/>
              <a:t>Correctional Facility</a:t>
            </a:r>
          </a:p>
          <a:p>
            <a:r>
              <a:rPr lang="en-US" sz="2400" dirty="0"/>
              <a:t>Rehabilitation</a:t>
            </a:r>
          </a:p>
        </p:txBody>
      </p:sp>
    </p:spTree>
    <p:extLst>
      <p:ext uri="{BB962C8B-B14F-4D97-AF65-F5344CB8AC3E}">
        <p14:creationId xmlns:p14="http://schemas.microsoft.com/office/powerpoint/2010/main" val="296434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Opportunities</a:t>
            </a:r>
          </a:p>
        </p:txBody>
      </p:sp>
      <p:sp>
        <p:nvSpPr>
          <p:cNvPr id="3" name="Content Placeholder 2"/>
          <p:cNvSpPr>
            <a:spLocks noGrp="1"/>
          </p:cNvSpPr>
          <p:nvPr>
            <p:ph idx="1"/>
          </p:nvPr>
        </p:nvSpPr>
        <p:spPr>
          <a:xfrm>
            <a:off x="2589212" y="1905000"/>
            <a:ext cx="8915400" cy="4006222"/>
          </a:xfrm>
        </p:spPr>
        <p:txBody>
          <a:bodyPr>
            <a:normAutofit/>
          </a:bodyPr>
          <a:lstStyle/>
          <a:p>
            <a:r>
              <a:rPr lang="en-US" sz="2800" dirty="0"/>
              <a:t>Self-Assessment/Evaluation</a:t>
            </a:r>
          </a:p>
          <a:p>
            <a:r>
              <a:rPr lang="en-US" dirty="0"/>
              <a:t>Learn about occupations that are a good match for you</a:t>
            </a:r>
          </a:p>
          <a:p>
            <a:r>
              <a:rPr lang="en-US" dirty="0"/>
              <a:t>Decide where you need more training or experience</a:t>
            </a:r>
          </a:p>
          <a:p>
            <a:r>
              <a:rPr lang="en-US" dirty="0"/>
              <a:t>Identify the skills you bring to a job</a:t>
            </a:r>
          </a:p>
          <a:p>
            <a:r>
              <a:rPr lang="en-US" dirty="0"/>
              <a:t>Write more personal, detailed resumes and cover letters</a:t>
            </a:r>
          </a:p>
          <a:p>
            <a:r>
              <a:rPr lang="en-US" dirty="0"/>
              <a:t>Consider careers you may not have thought about before</a:t>
            </a:r>
          </a:p>
          <a:p>
            <a:pPr marL="457200" lvl="1" indent="0">
              <a:buNone/>
            </a:pPr>
            <a:endParaRPr lang="en-US" sz="2400" dirty="0"/>
          </a:p>
        </p:txBody>
      </p:sp>
    </p:spTree>
    <p:extLst>
      <p:ext uri="{BB962C8B-B14F-4D97-AF65-F5344CB8AC3E}">
        <p14:creationId xmlns:p14="http://schemas.microsoft.com/office/powerpoint/2010/main" val="361135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596900"/>
          </a:xfrm>
        </p:spPr>
        <p:txBody>
          <a:bodyPr>
            <a:normAutofit fontScale="90000"/>
          </a:bodyPr>
          <a:lstStyle/>
          <a:p>
            <a:r>
              <a:rPr lang="en-US" dirty="0"/>
              <a:t>Career Opportunities</a:t>
            </a:r>
          </a:p>
        </p:txBody>
      </p:sp>
      <p:sp>
        <p:nvSpPr>
          <p:cNvPr id="3" name="Content Placeholder 2"/>
          <p:cNvSpPr>
            <a:spLocks noGrp="1"/>
          </p:cNvSpPr>
          <p:nvPr>
            <p:ph idx="1"/>
          </p:nvPr>
        </p:nvSpPr>
        <p:spPr>
          <a:xfrm>
            <a:off x="2589212" y="1206500"/>
            <a:ext cx="8915400" cy="5461000"/>
          </a:xfrm>
        </p:spPr>
        <p:txBody>
          <a:bodyPr>
            <a:normAutofit/>
          </a:bodyPr>
          <a:lstStyle/>
          <a:p>
            <a:r>
              <a:rPr lang="en-US" sz="2800" b="1" dirty="0"/>
              <a:t>Employer Expectations </a:t>
            </a:r>
          </a:p>
          <a:p>
            <a:pPr lvl="1"/>
            <a:r>
              <a:rPr lang="en-US" sz="2400" dirty="0"/>
              <a:t>Be well educated for the position.</a:t>
            </a:r>
          </a:p>
          <a:p>
            <a:pPr lvl="1"/>
            <a:r>
              <a:rPr lang="en-US" sz="2400" dirty="0"/>
              <a:t>Have the skill and knowledge that represent that level of education.</a:t>
            </a:r>
          </a:p>
          <a:p>
            <a:pPr lvl="1"/>
            <a:r>
              <a:rPr lang="en-US" sz="2400" dirty="0"/>
              <a:t>Honesty</a:t>
            </a:r>
          </a:p>
          <a:p>
            <a:pPr lvl="1"/>
            <a:r>
              <a:rPr lang="en-US" sz="2400" dirty="0"/>
              <a:t>Integrity</a:t>
            </a:r>
          </a:p>
          <a:p>
            <a:pPr lvl="1"/>
            <a:r>
              <a:rPr lang="en-US" sz="2400" dirty="0"/>
              <a:t>Strong sense of responsibility</a:t>
            </a:r>
          </a:p>
          <a:p>
            <a:pPr lvl="1"/>
            <a:r>
              <a:rPr lang="en-US" sz="2400" dirty="0"/>
              <a:t>Excellent communication skills</a:t>
            </a:r>
          </a:p>
          <a:p>
            <a:pPr lvl="1"/>
            <a:r>
              <a:rPr lang="en-US" sz="2400" dirty="0"/>
              <a:t>Possess the ability to work on committees</a:t>
            </a:r>
          </a:p>
          <a:p>
            <a:pPr lvl="1"/>
            <a:r>
              <a:rPr lang="en-US" sz="2400" dirty="0"/>
              <a:t>Demonstrate loyalty to the institution and the people leading it</a:t>
            </a:r>
          </a:p>
        </p:txBody>
      </p:sp>
    </p:spTree>
    <p:extLst>
      <p:ext uri="{BB962C8B-B14F-4D97-AF65-F5344CB8AC3E}">
        <p14:creationId xmlns:p14="http://schemas.microsoft.com/office/powerpoint/2010/main" val="278421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723900"/>
          </a:xfrm>
        </p:spPr>
        <p:txBody>
          <a:bodyPr/>
          <a:lstStyle/>
          <a:p>
            <a:r>
              <a:rPr lang="en-US" dirty="0"/>
              <a:t>Career Opportunities</a:t>
            </a:r>
          </a:p>
        </p:txBody>
      </p:sp>
      <p:sp>
        <p:nvSpPr>
          <p:cNvPr id="3" name="Content Placeholder 2"/>
          <p:cNvSpPr>
            <a:spLocks noGrp="1"/>
          </p:cNvSpPr>
          <p:nvPr>
            <p:ph idx="1"/>
          </p:nvPr>
        </p:nvSpPr>
        <p:spPr>
          <a:xfrm>
            <a:off x="2589212" y="965200"/>
            <a:ext cx="8915400" cy="4946022"/>
          </a:xfrm>
        </p:spPr>
        <p:txBody>
          <a:bodyPr/>
          <a:lstStyle/>
          <a:p>
            <a:r>
              <a:rPr lang="en-US" sz="2400" b="1" dirty="0"/>
              <a:t>Seeking Employment </a:t>
            </a:r>
            <a:r>
              <a:rPr lang="en-US" dirty="0"/>
              <a:t>–  Tour the facility to gain insight into some of the informal expectations of the employer.</a:t>
            </a:r>
          </a:p>
          <a:p>
            <a:pPr lvl="1"/>
            <a:r>
              <a:rPr lang="en-US" sz="2400" dirty="0"/>
              <a:t>Newspaper/want ads</a:t>
            </a:r>
          </a:p>
          <a:p>
            <a:pPr lvl="1"/>
            <a:r>
              <a:rPr lang="en-US" sz="2400" dirty="0"/>
              <a:t>Internet</a:t>
            </a:r>
          </a:p>
          <a:p>
            <a:pPr lvl="1"/>
            <a:r>
              <a:rPr lang="en-US" sz="2400" dirty="0"/>
              <a:t>Word of Mouth</a:t>
            </a:r>
          </a:p>
          <a:p>
            <a:pPr lvl="1"/>
            <a:r>
              <a:rPr lang="en-US" sz="2400" dirty="0"/>
              <a:t>Local Employment Agency</a:t>
            </a:r>
          </a:p>
          <a:p>
            <a:pPr lvl="1"/>
            <a:r>
              <a:rPr lang="en-US" sz="2400" dirty="0"/>
              <a:t>Friends/Family</a:t>
            </a:r>
          </a:p>
          <a:p>
            <a:pPr lvl="1"/>
            <a:r>
              <a:rPr lang="en-US" sz="2400" dirty="0"/>
              <a:t>Mentor/Faculty</a:t>
            </a:r>
          </a:p>
        </p:txBody>
      </p:sp>
    </p:spTree>
    <p:extLst>
      <p:ext uri="{BB962C8B-B14F-4D97-AF65-F5344CB8AC3E}">
        <p14:creationId xmlns:p14="http://schemas.microsoft.com/office/powerpoint/2010/main" val="29557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Opportunities</a:t>
            </a:r>
          </a:p>
        </p:txBody>
      </p:sp>
      <p:sp>
        <p:nvSpPr>
          <p:cNvPr id="3" name="Content Placeholder 2"/>
          <p:cNvSpPr>
            <a:spLocks noGrp="1"/>
          </p:cNvSpPr>
          <p:nvPr>
            <p:ph idx="1"/>
          </p:nvPr>
        </p:nvSpPr>
        <p:spPr>
          <a:xfrm>
            <a:off x="2589212" y="1482811"/>
            <a:ext cx="8915400" cy="4428411"/>
          </a:xfrm>
        </p:spPr>
        <p:txBody>
          <a:bodyPr>
            <a:normAutofit/>
          </a:bodyPr>
          <a:lstStyle/>
          <a:p>
            <a:r>
              <a:rPr lang="en-US" sz="2400" dirty="0"/>
              <a:t>Interviewing Skills; view the following videos and read the following information regarding interviewing skills.</a:t>
            </a:r>
          </a:p>
          <a:p>
            <a:pPr marL="457200" lvl="1" indent="0">
              <a:buNone/>
            </a:pPr>
            <a:r>
              <a:rPr lang="en-US" sz="2200" dirty="0">
                <a:hlinkClick r:id="rId2"/>
              </a:rPr>
              <a:t>https://www.indeed.com/career-advice/interviewing/interview-skill</a:t>
            </a:r>
            <a:r>
              <a:rPr lang="en-US" sz="2200" dirty="0"/>
              <a:t> </a:t>
            </a:r>
          </a:p>
        </p:txBody>
      </p:sp>
    </p:spTree>
    <p:extLst>
      <p:ext uri="{BB962C8B-B14F-4D97-AF65-F5344CB8AC3E}">
        <p14:creationId xmlns:p14="http://schemas.microsoft.com/office/powerpoint/2010/main" val="39927211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808</TotalTime>
  <Words>2206</Words>
  <Application>Microsoft Office PowerPoint</Application>
  <PresentationFormat>Widescreen</PresentationFormat>
  <Paragraphs>216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Times New Roman</vt:lpstr>
      <vt:lpstr>Wingdings 3</vt:lpstr>
      <vt:lpstr>Wisp</vt:lpstr>
      <vt:lpstr>Nursing Opportunities</vt:lpstr>
      <vt:lpstr>Pa. State Board of Nursing; Role and Authority</vt:lpstr>
      <vt:lpstr>Practical Nurse; Role and Function (Click the following link to access Commonwealth of Pa. Code; Functions of the LPN)</vt:lpstr>
      <vt:lpstr>Nurse Practice Act or Law (As it relates to the LPN)</vt:lpstr>
      <vt:lpstr>Career Opportunities (examples)</vt:lpstr>
      <vt:lpstr>Career Opportunities</vt:lpstr>
      <vt:lpstr>Career Opportunities</vt:lpstr>
      <vt:lpstr>Career Opportunities</vt:lpstr>
      <vt:lpstr>Career Opportunities</vt:lpstr>
      <vt:lpstr>Resume Writing</vt:lpstr>
      <vt:lpstr>Letter of Resignation</vt:lpstr>
      <vt:lpstr>Resume Writing</vt:lpstr>
      <vt:lpstr>PowerPoint Presentation</vt:lpstr>
      <vt:lpstr>Leadership Skills in Nursing</vt:lpstr>
      <vt:lpstr>Leadership in Nursing</vt:lpstr>
      <vt:lpstr>Leadership in Nursing</vt:lpstr>
      <vt:lpstr>True or False  Leaders are born leaders.   </vt:lpstr>
      <vt:lpstr>False</vt:lpstr>
      <vt:lpstr>Leadership Styles</vt:lpstr>
      <vt:lpstr>Democratic Leader</vt:lpstr>
      <vt:lpstr>Leadership Styles</vt:lpstr>
      <vt:lpstr>Laissez-Faire Leader</vt:lpstr>
      <vt:lpstr>Leadership Styles</vt:lpstr>
      <vt:lpstr>Autocratic Leader</vt:lpstr>
      <vt:lpstr>Leadership Styles</vt:lpstr>
      <vt:lpstr>Leadership Skills in Nursing</vt:lpstr>
      <vt:lpstr>Leadership Skills in Nursing</vt:lpstr>
      <vt:lpstr>Leadership Skills in Nursing</vt:lpstr>
      <vt:lpstr>Ineffective vs Effective Communication</vt:lpstr>
      <vt:lpstr>Ineffective vs Effective Communication</vt:lpstr>
      <vt:lpstr>Current Issues/Trends in Healthcare</vt:lpstr>
      <vt:lpstr>Ethical Issues in Healthcare</vt:lpstr>
      <vt:lpstr>Ethical Issues in Health Care</vt:lpstr>
      <vt:lpstr>Ethical Issues in Health Care</vt:lpstr>
      <vt:lpstr>Ethical Issues in Health Care</vt:lpstr>
      <vt:lpstr>Health Care Costs </vt:lpstr>
      <vt:lpstr>Chemically Impaired Nurses</vt:lpstr>
      <vt:lpstr>Nursing Organizations</vt:lpstr>
      <vt:lpstr>Nursing Organizations</vt:lpstr>
      <vt:lpstr>Nursing Organizations</vt:lpstr>
      <vt:lpstr>Nursing Organizations</vt:lpstr>
      <vt:lpstr>Advancing Your Learning</vt:lpstr>
      <vt:lpstr>NCLEX-PN Requirements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Opportunities</dc:title>
  <dc:creator>User</dc:creator>
  <cp:lastModifiedBy>Karen Malt</cp:lastModifiedBy>
  <cp:revision>77</cp:revision>
  <dcterms:created xsi:type="dcterms:W3CDTF">2018-05-11T13:07:15Z</dcterms:created>
  <dcterms:modified xsi:type="dcterms:W3CDTF">2024-01-24T15:03:43Z</dcterms:modified>
</cp:coreProperties>
</file>