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498E5-B308-4E2F-976E-D2F33105C96A}" v="283" dt="2023-05-17T16:53:20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EB9498E5-B308-4E2F-976E-D2F33105C96A}"/>
    <pc:docChg chg="undo custSel addSld modSld">
      <pc:chgData name="Adrienne Bannon" userId="53496ad3-ff1e-4472-89ff-60387f9eac4a" providerId="ADAL" clId="{EB9498E5-B308-4E2F-976E-D2F33105C96A}" dt="2023-05-17T17:00:25.941" v="2466" actId="20577"/>
      <pc:docMkLst>
        <pc:docMk/>
      </pc:docMkLst>
      <pc:sldChg chg="modSp">
        <pc:chgData name="Adrienne Bannon" userId="53496ad3-ff1e-4472-89ff-60387f9eac4a" providerId="ADAL" clId="{EB9498E5-B308-4E2F-976E-D2F33105C96A}" dt="2023-05-16T14:02:51.926" v="190"/>
        <pc:sldMkLst>
          <pc:docMk/>
          <pc:sldMk cId="1860839498" sldId="257"/>
        </pc:sldMkLst>
        <pc:spChg chg="mod">
          <ac:chgData name="Adrienne Bannon" userId="53496ad3-ff1e-4472-89ff-60387f9eac4a" providerId="ADAL" clId="{EB9498E5-B308-4E2F-976E-D2F33105C96A}" dt="2023-05-16T14:02:51.926" v="190"/>
          <ac:spMkLst>
            <pc:docMk/>
            <pc:sldMk cId="1860839498" sldId="257"/>
            <ac:spMk id="3" creationId="{7B8CDEC4-6C63-9B76-252E-4A3CCBB0BFF9}"/>
          </ac:spMkLst>
        </pc:spChg>
      </pc:sldChg>
      <pc:sldChg chg="modSp mod">
        <pc:chgData name="Adrienne Bannon" userId="53496ad3-ff1e-4472-89ff-60387f9eac4a" providerId="ADAL" clId="{EB9498E5-B308-4E2F-976E-D2F33105C96A}" dt="2023-05-16T13:59:03.178" v="20" actId="14100"/>
        <pc:sldMkLst>
          <pc:docMk/>
          <pc:sldMk cId="3856588867" sldId="258"/>
        </pc:sldMkLst>
        <pc:spChg chg="mod">
          <ac:chgData name="Adrienne Bannon" userId="53496ad3-ff1e-4472-89ff-60387f9eac4a" providerId="ADAL" clId="{EB9498E5-B308-4E2F-976E-D2F33105C96A}" dt="2023-05-16T13:59:00.407" v="19" actId="27636"/>
          <ac:spMkLst>
            <pc:docMk/>
            <pc:sldMk cId="3856588867" sldId="258"/>
            <ac:spMk id="2" creationId="{3C56EE23-27D8-CD65-8102-81DD15C4B69F}"/>
          </ac:spMkLst>
        </pc:spChg>
        <pc:spChg chg="mod">
          <ac:chgData name="Adrienne Bannon" userId="53496ad3-ff1e-4472-89ff-60387f9eac4a" providerId="ADAL" clId="{EB9498E5-B308-4E2F-976E-D2F33105C96A}" dt="2023-05-16T13:59:03.178" v="20" actId="14100"/>
          <ac:spMkLst>
            <pc:docMk/>
            <pc:sldMk cId="3856588867" sldId="258"/>
            <ac:spMk id="3" creationId="{2FA3D9A7-B114-AF3F-AEA1-F6DCEBA2E6B2}"/>
          </ac:spMkLst>
        </pc:spChg>
      </pc:sldChg>
      <pc:sldChg chg="modSp new mod">
        <pc:chgData name="Adrienne Bannon" userId="53496ad3-ff1e-4472-89ff-60387f9eac4a" providerId="ADAL" clId="{EB9498E5-B308-4E2F-976E-D2F33105C96A}" dt="2023-05-16T14:04:33.280" v="410" actId="27636"/>
        <pc:sldMkLst>
          <pc:docMk/>
          <pc:sldMk cId="3847030629" sldId="259"/>
        </pc:sldMkLst>
        <pc:spChg chg="mod">
          <ac:chgData name="Adrienne Bannon" userId="53496ad3-ff1e-4472-89ff-60387f9eac4a" providerId="ADAL" clId="{EB9498E5-B308-4E2F-976E-D2F33105C96A}" dt="2023-05-16T14:01:34.620" v="50" actId="20577"/>
          <ac:spMkLst>
            <pc:docMk/>
            <pc:sldMk cId="3847030629" sldId="259"/>
            <ac:spMk id="2" creationId="{28240C49-26F7-ED4D-13F9-E962F1178BAE}"/>
          </ac:spMkLst>
        </pc:spChg>
        <pc:spChg chg="mod">
          <ac:chgData name="Adrienne Bannon" userId="53496ad3-ff1e-4472-89ff-60387f9eac4a" providerId="ADAL" clId="{EB9498E5-B308-4E2F-976E-D2F33105C96A}" dt="2023-05-16T14:04:33.280" v="410" actId="27636"/>
          <ac:spMkLst>
            <pc:docMk/>
            <pc:sldMk cId="3847030629" sldId="259"/>
            <ac:spMk id="3" creationId="{5D94C3B4-90F7-A525-2D7A-DAB27E8F6EE6}"/>
          </ac:spMkLst>
        </pc:spChg>
      </pc:sldChg>
      <pc:sldChg chg="modSp new mod">
        <pc:chgData name="Adrienne Bannon" userId="53496ad3-ff1e-4472-89ff-60387f9eac4a" providerId="ADAL" clId="{EB9498E5-B308-4E2F-976E-D2F33105C96A}" dt="2023-05-16T14:15:04.196" v="785" actId="5793"/>
        <pc:sldMkLst>
          <pc:docMk/>
          <pc:sldMk cId="3170378120" sldId="260"/>
        </pc:sldMkLst>
        <pc:spChg chg="mod">
          <ac:chgData name="Adrienne Bannon" userId="53496ad3-ff1e-4472-89ff-60387f9eac4a" providerId="ADAL" clId="{EB9498E5-B308-4E2F-976E-D2F33105C96A}" dt="2023-05-16T14:11:42.601" v="598" actId="255"/>
          <ac:spMkLst>
            <pc:docMk/>
            <pc:sldMk cId="3170378120" sldId="260"/>
            <ac:spMk id="2" creationId="{7F76427F-6E9D-E249-9757-BD04E97981DA}"/>
          </ac:spMkLst>
        </pc:spChg>
        <pc:spChg chg="mod">
          <ac:chgData name="Adrienne Bannon" userId="53496ad3-ff1e-4472-89ff-60387f9eac4a" providerId="ADAL" clId="{EB9498E5-B308-4E2F-976E-D2F33105C96A}" dt="2023-05-16T14:15:04.196" v="785" actId="5793"/>
          <ac:spMkLst>
            <pc:docMk/>
            <pc:sldMk cId="3170378120" sldId="260"/>
            <ac:spMk id="3" creationId="{52F3B96A-1829-CD5E-2150-79AD2A5CF052}"/>
          </ac:spMkLst>
        </pc:spChg>
      </pc:sldChg>
      <pc:sldChg chg="delSp modSp new mod">
        <pc:chgData name="Adrienne Bannon" userId="53496ad3-ff1e-4472-89ff-60387f9eac4a" providerId="ADAL" clId="{EB9498E5-B308-4E2F-976E-D2F33105C96A}" dt="2023-05-16T14:17:19.589" v="1072" actId="20577"/>
        <pc:sldMkLst>
          <pc:docMk/>
          <pc:sldMk cId="3715189411" sldId="261"/>
        </pc:sldMkLst>
        <pc:spChg chg="del mod">
          <ac:chgData name="Adrienne Bannon" userId="53496ad3-ff1e-4472-89ff-60387f9eac4a" providerId="ADAL" clId="{EB9498E5-B308-4E2F-976E-D2F33105C96A}" dt="2023-05-16T14:15:19.866" v="789" actId="21"/>
          <ac:spMkLst>
            <pc:docMk/>
            <pc:sldMk cId="3715189411" sldId="261"/>
            <ac:spMk id="2" creationId="{54ED6A49-1804-DEF7-2E08-9EA7DA5C74C3}"/>
          </ac:spMkLst>
        </pc:spChg>
        <pc:spChg chg="mod">
          <ac:chgData name="Adrienne Bannon" userId="53496ad3-ff1e-4472-89ff-60387f9eac4a" providerId="ADAL" clId="{EB9498E5-B308-4E2F-976E-D2F33105C96A}" dt="2023-05-16T14:17:19.589" v="1072" actId="20577"/>
          <ac:spMkLst>
            <pc:docMk/>
            <pc:sldMk cId="3715189411" sldId="261"/>
            <ac:spMk id="3" creationId="{00C55E84-88F3-3BAC-716B-1FD39409DB08}"/>
          </ac:spMkLst>
        </pc:spChg>
      </pc:sldChg>
      <pc:sldChg chg="modSp new mod">
        <pc:chgData name="Adrienne Bannon" userId="53496ad3-ff1e-4472-89ff-60387f9eac4a" providerId="ADAL" clId="{EB9498E5-B308-4E2F-976E-D2F33105C96A}" dt="2023-05-16T14:25:14.989" v="1303" actId="20577"/>
        <pc:sldMkLst>
          <pc:docMk/>
          <pc:sldMk cId="2671249092" sldId="262"/>
        </pc:sldMkLst>
        <pc:spChg chg="mod">
          <ac:chgData name="Adrienne Bannon" userId="53496ad3-ff1e-4472-89ff-60387f9eac4a" providerId="ADAL" clId="{EB9498E5-B308-4E2F-976E-D2F33105C96A}" dt="2023-05-16T14:21:08.994" v="1105" actId="20577"/>
          <ac:spMkLst>
            <pc:docMk/>
            <pc:sldMk cId="2671249092" sldId="262"/>
            <ac:spMk id="2" creationId="{0CA5BE8A-4152-CC2B-E3D1-E58406A65FD7}"/>
          </ac:spMkLst>
        </pc:spChg>
        <pc:spChg chg="mod">
          <ac:chgData name="Adrienne Bannon" userId="53496ad3-ff1e-4472-89ff-60387f9eac4a" providerId="ADAL" clId="{EB9498E5-B308-4E2F-976E-D2F33105C96A}" dt="2023-05-16T14:25:14.989" v="1303" actId="20577"/>
          <ac:spMkLst>
            <pc:docMk/>
            <pc:sldMk cId="2671249092" sldId="262"/>
            <ac:spMk id="3" creationId="{4AAB2CCE-168E-C7CE-C15E-702490D578C4}"/>
          </ac:spMkLst>
        </pc:spChg>
      </pc:sldChg>
      <pc:sldChg chg="modSp new mod">
        <pc:chgData name="Adrienne Bannon" userId="53496ad3-ff1e-4472-89ff-60387f9eac4a" providerId="ADAL" clId="{EB9498E5-B308-4E2F-976E-D2F33105C96A}" dt="2023-05-16T14:26:50.662" v="1325" actId="14100"/>
        <pc:sldMkLst>
          <pc:docMk/>
          <pc:sldMk cId="3300202566" sldId="263"/>
        </pc:sldMkLst>
        <pc:spChg chg="mod">
          <ac:chgData name="Adrienne Bannon" userId="53496ad3-ff1e-4472-89ff-60387f9eac4a" providerId="ADAL" clId="{EB9498E5-B308-4E2F-976E-D2F33105C96A}" dt="2023-05-16T14:25:41.436" v="1324" actId="27636"/>
          <ac:spMkLst>
            <pc:docMk/>
            <pc:sldMk cId="3300202566" sldId="263"/>
            <ac:spMk id="2" creationId="{21084807-34C7-02E3-14B3-6A0E73A4643B}"/>
          </ac:spMkLst>
        </pc:spChg>
        <pc:spChg chg="mod">
          <ac:chgData name="Adrienne Bannon" userId="53496ad3-ff1e-4472-89ff-60387f9eac4a" providerId="ADAL" clId="{EB9498E5-B308-4E2F-976E-D2F33105C96A}" dt="2023-05-16T14:26:50.662" v="1325" actId="14100"/>
          <ac:spMkLst>
            <pc:docMk/>
            <pc:sldMk cId="3300202566" sldId="263"/>
            <ac:spMk id="3" creationId="{C79589F8-C619-A2B1-4B9F-C3328F1BE5B2}"/>
          </ac:spMkLst>
        </pc:spChg>
      </pc:sldChg>
      <pc:sldChg chg="modSp new mod">
        <pc:chgData name="Adrienne Bannon" userId="53496ad3-ff1e-4472-89ff-60387f9eac4a" providerId="ADAL" clId="{EB9498E5-B308-4E2F-976E-D2F33105C96A}" dt="2023-05-17T16:49:29.207" v="1887" actId="20577"/>
        <pc:sldMkLst>
          <pc:docMk/>
          <pc:sldMk cId="3136787033" sldId="264"/>
        </pc:sldMkLst>
        <pc:spChg chg="mod">
          <ac:chgData name="Adrienne Bannon" userId="53496ad3-ff1e-4472-89ff-60387f9eac4a" providerId="ADAL" clId="{EB9498E5-B308-4E2F-976E-D2F33105C96A}" dt="2023-05-16T14:27:22.675" v="1351" actId="20577"/>
          <ac:spMkLst>
            <pc:docMk/>
            <pc:sldMk cId="3136787033" sldId="264"/>
            <ac:spMk id="2" creationId="{22648C48-9676-D8F5-A40D-055213BA59E7}"/>
          </ac:spMkLst>
        </pc:spChg>
        <pc:spChg chg="mod">
          <ac:chgData name="Adrienne Bannon" userId="53496ad3-ff1e-4472-89ff-60387f9eac4a" providerId="ADAL" clId="{EB9498E5-B308-4E2F-976E-D2F33105C96A}" dt="2023-05-17T16:49:29.207" v="1887" actId="20577"/>
          <ac:spMkLst>
            <pc:docMk/>
            <pc:sldMk cId="3136787033" sldId="264"/>
            <ac:spMk id="3" creationId="{1110FBFC-FD0F-E323-E179-80F3FBE08DB4}"/>
          </ac:spMkLst>
        </pc:spChg>
      </pc:sldChg>
      <pc:sldChg chg="modSp new mod">
        <pc:chgData name="Adrienne Bannon" userId="53496ad3-ff1e-4472-89ff-60387f9eac4a" providerId="ADAL" clId="{EB9498E5-B308-4E2F-976E-D2F33105C96A}" dt="2023-05-17T16:53:26.992" v="2335" actId="20577"/>
        <pc:sldMkLst>
          <pc:docMk/>
          <pc:sldMk cId="2646525980" sldId="265"/>
        </pc:sldMkLst>
        <pc:spChg chg="mod">
          <ac:chgData name="Adrienne Bannon" userId="53496ad3-ff1e-4472-89ff-60387f9eac4a" providerId="ADAL" clId="{EB9498E5-B308-4E2F-976E-D2F33105C96A}" dt="2023-05-17T16:50:17.484" v="1942" actId="20577"/>
          <ac:spMkLst>
            <pc:docMk/>
            <pc:sldMk cId="2646525980" sldId="265"/>
            <ac:spMk id="2" creationId="{F25E3377-4616-E05B-28EC-46235B0BF7C5}"/>
          </ac:spMkLst>
        </pc:spChg>
        <pc:spChg chg="mod">
          <ac:chgData name="Adrienne Bannon" userId="53496ad3-ff1e-4472-89ff-60387f9eac4a" providerId="ADAL" clId="{EB9498E5-B308-4E2F-976E-D2F33105C96A}" dt="2023-05-17T16:53:26.992" v="2335" actId="20577"/>
          <ac:spMkLst>
            <pc:docMk/>
            <pc:sldMk cId="2646525980" sldId="265"/>
            <ac:spMk id="3" creationId="{11932ACE-AA89-DE7B-F345-47579ABD5934}"/>
          </ac:spMkLst>
        </pc:spChg>
      </pc:sldChg>
      <pc:sldChg chg="modSp new mod">
        <pc:chgData name="Adrienne Bannon" userId="53496ad3-ff1e-4472-89ff-60387f9eac4a" providerId="ADAL" clId="{EB9498E5-B308-4E2F-976E-D2F33105C96A}" dt="2023-05-17T17:00:25.941" v="2466" actId="20577"/>
        <pc:sldMkLst>
          <pc:docMk/>
          <pc:sldMk cId="4246562085" sldId="266"/>
        </pc:sldMkLst>
        <pc:spChg chg="mod">
          <ac:chgData name="Adrienne Bannon" userId="53496ad3-ff1e-4472-89ff-60387f9eac4a" providerId="ADAL" clId="{EB9498E5-B308-4E2F-976E-D2F33105C96A}" dt="2023-05-17T16:57:40.684" v="2366" actId="20577"/>
          <ac:spMkLst>
            <pc:docMk/>
            <pc:sldMk cId="4246562085" sldId="266"/>
            <ac:spMk id="2" creationId="{8D0630D1-88C4-9539-7967-F06E519907DE}"/>
          </ac:spMkLst>
        </pc:spChg>
        <pc:spChg chg="mod">
          <ac:chgData name="Adrienne Bannon" userId="53496ad3-ff1e-4472-89ff-60387f9eac4a" providerId="ADAL" clId="{EB9498E5-B308-4E2F-976E-D2F33105C96A}" dt="2023-05-17T17:00:25.941" v="2466" actId="20577"/>
          <ac:spMkLst>
            <pc:docMk/>
            <pc:sldMk cId="4246562085" sldId="266"/>
            <ac:spMk id="3" creationId="{29EE224C-74D5-00CE-0FBC-44DDBEDFB5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C87B-F786-D63A-1B75-00C93D497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5A75-E64C-E762-9E6D-DCC999911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3B10B-9474-E0E6-4B4C-7DC0B751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65BED-0F04-63C8-0CDC-D81747F2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CAF47-D4FD-12EA-C7CA-B423F840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5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0BF9-3748-B0FC-524D-FD768DB5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079C1-E8B6-4975-4134-171E23979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5CF87-6434-092C-244F-ABEDE95B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456AD-CBB1-BC54-64E8-90B3F795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1FB27-9AD7-567F-03F4-F29DDD5F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8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F8EBB-2A06-6578-FDD5-98D2B0A00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4303-2993-DD92-6040-9604ECB30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06359-EC5C-7CE9-EE4C-7F046924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F6F2B-6422-3644-1B6D-0697BF40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ACEF8-7B3A-BACC-4380-3E0F4B29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9DE42-EA98-25BB-F501-44E63F35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7D17B-0C86-229B-3C06-23D3F27D5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B14E2-D703-707D-0703-6F9DA624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057B8-EBE4-9B61-DFCE-E2348214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8450-09CC-3384-DF0A-513F81D1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B7-5BEE-7DEA-D15E-F1658FB2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646E7-CAB1-C83E-3611-3DE4613D2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4B6B9-D656-7EEF-D89B-0987EA4CB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82392-10B1-CE12-0539-709A01DF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85374-A8DB-21CA-BB99-AB03A8B0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4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3448-69D6-F721-FD22-6B0F6182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8BAD-44DA-4139-75E4-E49E76954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F00AC-9F99-CF2D-3E6E-0023EE96A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CC9D8-4DEE-6CF1-B3FD-A92D14E1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E020B-AF1B-9672-B810-7B058F8F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23B4E-7DD8-39F9-C943-45D753BC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8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35DD-A4DA-B20E-8165-E42C257C8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D7769-097A-237C-3413-AD6FE7920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B11BA-AF7C-3729-BB5E-6471A16C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23396-9D50-2AA2-AAFC-1279CF304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AE7891-D079-2AAA-7F32-B386CB48D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7231A-9F06-0225-DB13-02E3D795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2533E9-B3A8-7E3C-8AC4-DA7DA317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D143C-B833-4E2F-D280-6E3A0F3A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9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4DC9-6DB1-C636-7251-06E648D1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F176A-DF97-0ECA-EF99-46FBC64A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10CC7-F89A-A16E-A024-C7427FC3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9C28B-4B3A-6B61-C013-75B586536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4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677D7-6075-3343-CDA7-41718D04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8905F-DABE-3B2C-FA89-D32C7637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630B4-4D36-1018-D737-CD9E31C7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0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BF3D-F970-6B40-8CCB-0AE2A1F3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1C72-B875-1E2E-62E8-BB66CA377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BB460-E960-3796-6C41-12ACA3883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B410C-67E0-B73E-B9AC-E864CA1CB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2A016-7C93-7693-7934-9951297BA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DA092-2870-BBB6-45D4-F88B2E25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3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8CB0-1F5E-D0D5-761B-BDB9867B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F2428-BDBF-0EFE-9D7B-00E1E5E36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B2153-4C7E-8E36-6839-BE1121486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F3C65-F11E-D87F-4644-2561EEB4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F9E4A-CF0D-C255-3C77-E944B7A4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E6A0E-E6E6-4D93-EC6A-8A611119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4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E835E3-DF34-EE77-4F29-8EE7875DA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CC7EF-0FF9-D673-B253-6798030DA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5F121-92FB-AA72-A796-5FD3AAE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736D4-8932-4183-81F7-6B9F3F6E480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1E08C-CB62-9FDC-A282-2ADB63A47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C694-2DCA-36C2-ED8A-567FDE174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22458-ECAB-4FBE-B876-ADACAADC9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17BBF-5C39-142D-2707-39BD7D6F84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 Notes</a:t>
            </a:r>
            <a:br>
              <a:rPr lang="en-US" dirty="0"/>
            </a:br>
            <a:r>
              <a:rPr lang="en-US" dirty="0"/>
              <a:t>Exponential Growth and Decay</a:t>
            </a:r>
            <a:br>
              <a:rPr lang="en-US" dirty="0"/>
            </a:br>
            <a:r>
              <a:rPr lang="en-US" dirty="0"/>
              <a:t>Modeling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7B793-C577-FE1E-AC5B-53EE5AEB3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7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E3377-4616-E05B-28EC-46235B0BF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6203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 page 428 Using Newton’s Law of Cooling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32ACE-AA89-DE7B-F345-47579ABD5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040" y="1219200"/>
            <a:ext cx="11160760" cy="4957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cake removed from the oven has a temperature of 210°F. It is left to cool in a room that has a temperature of 70°F. After 30 minutes, the temperature of the cake is 140°F.</a:t>
            </a:r>
          </a:p>
          <a:p>
            <a:pPr marL="514350" indent="-514350">
              <a:buAutoNum type="alphaLcPeriod"/>
            </a:pPr>
            <a:r>
              <a:rPr lang="en-US" dirty="0"/>
              <a:t>Use Newton’s Law of Cooling to find a model for the temperature of the cake, T, after t minutes.</a:t>
            </a:r>
          </a:p>
          <a:p>
            <a:pPr marL="514350" indent="-514350">
              <a:buAutoNum type="alphaLcPeriod"/>
            </a:pPr>
            <a:r>
              <a:rPr lang="en-US" dirty="0"/>
              <a:t>What is the temperature of the cake after 40 minutes?</a:t>
            </a:r>
          </a:p>
          <a:p>
            <a:pPr marL="514350" indent="-514350">
              <a:buAutoNum type="alphaLcPeriod"/>
            </a:pPr>
            <a:r>
              <a:rPr lang="en-US" dirty="0"/>
              <a:t>When will the temperature of the cake be 90°F?</a:t>
            </a:r>
          </a:p>
        </p:txBody>
      </p:sp>
    </p:spTree>
    <p:extLst>
      <p:ext uri="{BB962C8B-B14F-4D97-AF65-F5344CB8AC3E}">
        <p14:creationId xmlns:p14="http://schemas.microsoft.com/office/powerpoint/2010/main" val="264652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30D1-88C4-9539-7967-F06E51990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65125"/>
            <a:ext cx="11150600" cy="782955"/>
          </a:xfrm>
        </p:spPr>
        <p:txBody>
          <a:bodyPr/>
          <a:lstStyle/>
          <a:p>
            <a:r>
              <a:rPr lang="en-US" dirty="0"/>
              <a:t>Checkpoint 4 page 429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E224C-74D5-00CE-0FBC-44DDBEDFB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76960"/>
            <a:ext cx="11150600" cy="5100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object is heated to 100°C. It is left to cool in a room that has a temperature of 30°C. After 5 minutes, the temperature of the object is 80°C.</a:t>
            </a:r>
          </a:p>
          <a:p>
            <a:pPr marL="514350" indent="-514350">
              <a:buAutoNum type="alphaLcPeriod"/>
            </a:pPr>
            <a:r>
              <a:rPr lang="en-US" dirty="0"/>
              <a:t>Use Newton’s Law of Cooling to find a model for the temperature of the object, T, after t minutes.</a:t>
            </a:r>
          </a:p>
          <a:p>
            <a:pPr marL="514350" indent="-514350">
              <a:buAutoNum type="alphaLcPeriod"/>
            </a:pPr>
            <a:r>
              <a:rPr lang="en-US" dirty="0"/>
              <a:t>What is the temperature of the object after 20 minutes?</a:t>
            </a:r>
          </a:p>
          <a:p>
            <a:pPr marL="514350" indent="-514350">
              <a:buAutoNum type="alphaLcPeriod"/>
            </a:pPr>
            <a:r>
              <a:rPr lang="en-US" dirty="0"/>
              <a:t>When will the temperature of </a:t>
            </a:r>
            <a:r>
              <a:rPr lang="en-US"/>
              <a:t>the object be 35°</a:t>
            </a:r>
            <a:r>
              <a:rPr lang="en-US" dirty="0"/>
              <a:t>C</a:t>
            </a:r>
            <a:r>
              <a:rPr lang="en-US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01DC-9DAD-895F-00FD-46CBA6FF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65125"/>
            <a:ext cx="11099800" cy="701675"/>
          </a:xfrm>
        </p:spPr>
        <p:txBody>
          <a:bodyPr/>
          <a:lstStyle/>
          <a:p>
            <a:r>
              <a:rPr lang="en-US" dirty="0"/>
              <a:t>Exponential Growth and Decay Models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8CDEC4-6C63-9B76-252E-4A3CCBB0BF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8300" y="1155700"/>
                <a:ext cx="10985500" cy="502126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3600" dirty="0"/>
                  <a:t>A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600" i="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6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</m:oMath>
                </a14:m>
                <a:endParaRPr lang="en-US" sz="3600" dirty="0"/>
              </a:p>
              <a:p>
                <a:endParaRPr lang="en-US" sz="3600" dirty="0"/>
              </a:p>
              <a:p>
                <a:r>
                  <a:rPr lang="en-US" dirty="0"/>
                  <a:t>If k &gt; 0, the function models the amount, or size of a </a:t>
                </a:r>
                <a:r>
                  <a:rPr lang="en-US" dirty="0">
                    <a:highlight>
                      <a:srgbClr val="FFFF00"/>
                    </a:highlight>
                  </a:rPr>
                  <a:t>growing</a:t>
                </a:r>
                <a:r>
                  <a:rPr lang="en-US" dirty="0"/>
                  <a:t> entity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𝑜𝑟𝑖𝑔𝑖𝑛𝑎𝑙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𝑎𝑚𝑜𝑢𝑛𝑡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𝑠𝑖𝑧𝑒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=0.  </m:t>
                    </m:r>
                  </m:oMath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𝑎𝑚𝑜𝑢𝑛𝑡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𝑐𝑜𝑛𝑠𝑡𝑎𝑛𝑡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𝑟𝑒𝑝𝑟𝑒𝑠𝑒𝑛𝑡𝑖𝑛𝑔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𝑔𝑟𝑜𝑤𝑡h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If k &lt; 0, the function models the amount, or size of a </a:t>
                </a:r>
                <a:r>
                  <a:rPr lang="en-US" dirty="0">
                    <a:highlight>
                      <a:srgbClr val="FFFF00"/>
                    </a:highlight>
                  </a:rPr>
                  <a:t>decaying</a:t>
                </a:r>
                <a:r>
                  <a:rPr lang="en-US" dirty="0"/>
                  <a:t> entity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𝑜𝑟𝑖𝑔𝑖𝑛𝑎𝑙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𝑎𝑚𝑜𝑢𝑛𝑡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𝑠𝑖𝑧𝑒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=0.  </m:t>
                    </m:r>
                  </m:oMath>
                </a14:m>
                <a:endParaRPr lang="en-US" sz="28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𝑎𝑚𝑜𝑢𝑛𝑡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𝑐𝑜𝑛𝑠𝑡𝑎𝑛𝑡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𝑟𝑒𝑝𝑟𝑒𝑠𝑒𝑛𝑡𝑖𝑛𝑔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𝑑𝑒𝑐𝑎𝑦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sz="2800" b="0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8CDEC4-6C63-9B76-252E-4A3CCBB0BF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300" y="1155700"/>
                <a:ext cx="10985500" cy="5021263"/>
              </a:xfrm>
              <a:blipFill>
                <a:blip r:embed="rId2"/>
                <a:stretch>
                  <a:fillRect l="-1220" t="-3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8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EE23-27D8-CD65-8102-81DD15C4B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365126"/>
            <a:ext cx="1112012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 page 423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3D9A7-B114-AF3F-AEA1-F6DCEBA2E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873760"/>
            <a:ext cx="11120120" cy="530320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8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40C49-26F7-ED4D-13F9-E962F1178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54001"/>
            <a:ext cx="11049000" cy="568960"/>
          </a:xfrm>
        </p:spPr>
        <p:txBody>
          <a:bodyPr>
            <a:normAutofit fontScale="90000"/>
          </a:bodyPr>
          <a:lstStyle/>
          <a:p>
            <a:r>
              <a:rPr lang="en-US" dirty="0"/>
              <a:t>Checkpoint 1 page 424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94C3B4-90F7-A525-2D7A-DAB27E8F6E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97280"/>
                <a:ext cx="11049000" cy="507968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 1990, the population of Africa was 643 million and by 2000 it had grown to 813 million.</a:t>
                </a:r>
              </a:p>
              <a:p>
                <a:r>
                  <a:rPr lang="en-US" dirty="0"/>
                  <a:t>a. Use the exponential growth model </a:t>
                </a:r>
                <a:r>
                  <a:rPr lang="en-US" sz="2800" dirty="0"/>
                  <a:t>A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</m:oMath>
                </a14:m>
                <a:r>
                  <a:rPr lang="en-US" dirty="0"/>
                  <a:t>, in which t is the number of years after 1990, to find the exponential growth function that models the data.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b. By which year will Africa’s population reach 2000 million, or two billion.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94C3B4-90F7-A525-2D7A-DAB27E8F6E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97280"/>
                <a:ext cx="11049000" cy="5079683"/>
              </a:xfrm>
              <a:blipFill>
                <a:blip r:embed="rId2"/>
                <a:stretch>
                  <a:fillRect l="-993" t="-2641" r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03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6427F-6E9D-E249-9757-BD04E979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681037"/>
            <a:ext cx="11079480" cy="630555"/>
          </a:xfrm>
        </p:spPr>
        <p:txBody>
          <a:bodyPr>
            <a:noAutofit/>
          </a:bodyPr>
          <a:lstStyle/>
          <a:p>
            <a:r>
              <a:rPr lang="en-US" sz="3200" dirty="0"/>
              <a:t>Example 2 page 425 Carbon-14 Dating: The Dead Sea Scrolls</a:t>
            </a:r>
            <a:br>
              <a:rPr lang="en-US" sz="3600" dirty="0"/>
            </a:br>
            <a:r>
              <a:rPr lang="en-US" sz="3200" dirty="0"/>
              <a:t>Vocab: </a:t>
            </a:r>
            <a:r>
              <a:rPr lang="en-US" sz="3200" dirty="0">
                <a:highlight>
                  <a:srgbClr val="FFFF00"/>
                </a:highlight>
              </a:rPr>
              <a:t>half-life</a:t>
            </a:r>
            <a:r>
              <a:rPr lang="en-US" sz="3200" dirty="0"/>
              <a:t> – the half-life of a substance is the time required for half of a given sample to disintegrate.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3B96A-1829-CD5E-2150-79AD2A5CF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889759"/>
            <a:ext cx="11079480" cy="4287203"/>
          </a:xfrm>
        </p:spPr>
        <p:txBody>
          <a:bodyPr/>
          <a:lstStyle/>
          <a:p>
            <a:r>
              <a:rPr lang="en-US" dirty="0"/>
              <a:t>A. Use the fact that after 5715 years a given amount of carbon-14 will have decayed to half the original amount to find the exponential decay model for carbon-14.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7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55E84-88F3-3BAC-716B-1FD39409D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436880"/>
            <a:ext cx="10998200" cy="5740083"/>
          </a:xfrm>
        </p:spPr>
        <p:txBody>
          <a:bodyPr/>
          <a:lstStyle/>
          <a:p>
            <a:r>
              <a:rPr lang="en-US" dirty="0"/>
              <a:t>B. In 1947, earthenware jars containing what are known as the Dead Sea Scrolls were found by an Arab Bedouin herdsman. Analysis indicated that the scroll wrappings contained 76% of their original carbon-14. Estimate the age of the Dead Sea Scrolls.</a:t>
            </a:r>
          </a:p>
        </p:txBody>
      </p:sp>
    </p:spTree>
    <p:extLst>
      <p:ext uri="{BB962C8B-B14F-4D97-AF65-F5344CB8AC3E}">
        <p14:creationId xmlns:p14="http://schemas.microsoft.com/office/powerpoint/2010/main" val="371518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5BE8A-4152-CC2B-E3D1-E58406A6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365125"/>
            <a:ext cx="10977880" cy="854075"/>
          </a:xfrm>
        </p:spPr>
        <p:txBody>
          <a:bodyPr/>
          <a:lstStyle/>
          <a:p>
            <a:r>
              <a:rPr lang="en-US" dirty="0"/>
              <a:t>Limited Logistic Growth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AB2CCE-168E-C7CE-C15E-702490D578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5920" y="1320800"/>
                <a:ext cx="10977880" cy="4856163"/>
              </a:xfrm>
            </p:spPr>
            <p:txBody>
              <a:bodyPr/>
              <a:lstStyle/>
              <a:p>
                <a:r>
                  <a:rPr lang="en-US" sz="4000" dirty="0"/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i="0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40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0" dirty="0">
                                <a:latin typeface="Cambria Math" panose="02040503050406030204" pitchFamily="18" charset="0"/>
                              </a:rPr>
                              <m:t>ⅇ</m:t>
                            </m:r>
                          </m:e>
                          <m:sup>
                            <m:r>
                              <a:rPr lang="en-US" sz="4000" i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/>
              </a:p>
              <a:p>
                <a:endParaRPr lang="en-US" sz="4000" dirty="0"/>
              </a:p>
              <a:p>
                <a:r>
                  <a:rPr lang="en-US" sz="3200" dirty="0"/>
                  <a:t> y=c is the horizontal asymptote for the graph of the function</a:t>
                </a:r>
              </a:p>
              <a:p>
                <a:r>
                  <a:rPr lang="en-US" sz="3200" dirty="0"/>
                  <a:t>Thus, the value of A can never exceed c and c represents the limiting size that A can attain. 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AB2CCE-168E-C7CE-C15E-702490D578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920" y="1320800"/>
                <a:ext cx="10977880" cy="4856163"/>
              </a:xfrm>
              <a:blipFill>
                <a:blip r:embed="rId2"/>
                <a:stretch>
                  <a:fillRect l="-1777" t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24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4807-34C7-02E3-14B3-6A0E73A46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365125"/>
            <a:ext cx="11069320" cy="5289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 page 427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589F8-C619-A2B1-4B9F-C3328F1BE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148080"/>
            <a:ext cx="11150600" cy="50288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0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8C48-9676-D8F5-A40D-055213BA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762635"/>
          </a:xfrm>
        </p:spPr>
        <p:txBody>
          <a:bodyPr/>
          <a:lstStyle/>
          <a:p>
            <a:r>
              <a:rPr lang="en-US" dirty="0"/>
              <a:t>Newton’s Law of Cooling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10FBFC-FD0F-E323-E179-80F3FBE08D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4320" y="1127760"/>
                <a:ext cx="11079480" cy="5049203"/>
              </a:xfrm>
            </p:spPr>
            <p:txBody>
              <a:bodyPr/>
              <a:lstStyle/>
              <a:p>
                <a:r>
                  <a:rPr lang="en-US" dirty="0"/>
                  <a:t>Newton’s Law of Cooling, named after Sir Isaac Newton, states that the temperature of a heated object decreases exponentially over time toward the temperature of the surrounding medium.</a:t>
                </a:r>
              </a:p>
              <a:p>
                <a:endParaRPr lang="en-US" dirty="0"/>
              </a:p>
              <a:p>
                <a:r>
                  <a:rPr lang="en-US" dirty="0"/>
                  <a:t>T = C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temperature, T, of a heated object at time t is given by the formula above where C is the constant temperature of the surrounding medium,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the initial temperature of the heated object, and k is a negative constant that is associated with the cooling object.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10FBFC-FD0F-E323-E179-80F3FBE08D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320" y="1127760"/>
                <a:ext cx="11079480" cy="5049203"/>
              </a:xfrm>
              <a:blipFill>
                <a:blip r:embed="rId2"/>
                <a:stretch>
                  <a:fillRect l="-990" t="-1932" r="-1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78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648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3.5 Notes Exponential Growth and Decay Modeling Data </vt:lpstr>
      <vt:lpstr>Exponential Growth and Decay Models </vt:lpstr>
      <vt:lpstr>Example 1 page 423</vt:lpstr>
      <vt:lpstr>Checkpoint 1 page 424</vt:lpstr>
      <vt:lpstr>Example 2 page 425 Carbon-14 Dating: The Dead Sea Scrolls Vocab: half-life – the half-life of a substance is the time required for half of a given sample to disintegrate. </vt:lpstr>
      <vt:lpstr>PowerPoint Presentation</vt:lpstr>
      <vt:lpstr>Limited Logistic Growth Model</vt:lpstr>
      <vt:lpstr>Example 3 page 427</vt:lpstr>
      <vt:lpstr>Newton’s Law of Cooling</vt:lpstr>
      <vt:lpstr>Example 4 page 428 Using Newton’s Law of Cooling</vt:lpstr>
      <vt:lpstr>Checkpoint 4 page 429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3.5 Notes Exponential Growth and Decay Modeling Data </dc:title>
  <dc:creator>Adrienne Bannon</dc:creator>
  <cp:lastModifiedBy>Adrienne Bannon</cp:lastModifiedBy>
  <cp:revision>1</cp:revision>
  <dcterms:created xsi:type="dcterms:W3CDTF">2023-05-16T13:37:53Z</dcterms:created>
  <dcterms:modified xsi:type="dcterms:W3CDTF">2023-05-17T17:00:27Z</dcterms:modified>
</cp:coreProperties>
</file>