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6A7C17-0A7A-4704-83B0-4979FD88F6C9}" v="121" dt="2023-04-12T18:05:30.7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94" d="100"/>
          <a:sy n="94" d="100"/>
        </p:scale>
        <p:origin x="11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enne Bannon" userId="53496ad3-ff1e-4472-89ff-60387f9eac4a" providerId="ADAL" clId="{BC6A7C17-0A7A-4704-83B0-4979FD88F6C9}"/>
    <pc:docChg chg="custSel addSld modSld sldOrd">
      <pc:chgData name="Adrienne Bannon" userId="53496ad3-ff1e-4472-89ff-60387f9eac4a" providerId="ADAL" clId="{BC6A7C17-0A7A-4704-83B0-4979FD88F6C9}" dt="2023-04-21T15:00:57.602" v="3041"/>
      <pc:docMkLst>
        <pc:docMk/>
      </pc:docMkLst>
      <pc:sldChg chg="modSp new mod">
        <pc:chgData name="Adrienne Bannon" userId="53496ad3-ff1e-4472-89ff-60387f9eac4a" providerId="ADAL" clId="{BC6A7C17-0A7A-4704-83B0-4979FD88F6C9}" dt="2023-04-12T16:51:32.004" v="314" actId="20577"/>
        <pc:sldMkLst>
          <pc:docMk/>
          <pc:sldMk cId="3850705582" sldId="258"/>
        </pc:sldMkLst>
        <pc:spChg chg="mod">
          <ac:chgData name="Adrienne Bannon" userId="53496ad3-ff1e-4472-89ff-60387f9eac4a" providerId="ADAL" clId="{BC6A7C17-0A7A-4704-83B0-4979FD88F6C9}" dt="2023-04-12T16:49:14.196" v="49" actId="14100"/>
          <ac:spMkLst>
            <pc:docMk/>
            <pc:sldMk cId="3850705582" sldId="258"/>
            <ac:spMk id="2" creationId="{6CD5206E-FC3B-21FD-7B46-78218DC147AD}"/>
          </ac:spMkLst>
        </pc:spChg>
        <pc:spChg chg="mod">
          <ac:chgData name="Adrienne Bannon" userId="53496ad3-ff1e-4472-89ff-60387f9eac4a" providerId="ADAL" clId="{BC6A7C17-0A7A-4704-83B0-4979FD88F6C9}" dt="2023-04-12T16:51:32.004" v="314" actId="20577"/>
          <ac:spMkLst>
            <pc:docMk/>
            <pc:sldMk cId="3850705582" sldId="258"/>
            <ac:spMk id="3" creationId="{0EEAB607-9BA6-AB20-A378-4BB173EFF713}"/>
          </ac:spMkLst>
        </pc:spChg>
      </pc:sldChg>
      <pc:sldChg chg="modSp new mod">
        <pc:chgData name="Adrienne Bannon" userId="53496ad3-ff1e-4472-89ff-60387f9eac4a" providerId="ADAL" clId="{BC6A7C17-0A7A-4704-83B0-4979FD88F6C9}" dt="2023-04-12T17:52:56.161" v="613" actId="20577"/>
        <pc:sldMkLst>
          <pc:docMk/>
          <pc:sldMk cId="3033761204" sldId="259"/>
        </pc:sldMkLst>
        <pc:spChg chg="mod">
          <ac:chgData name="Adrienne Bannon" userId="53496ad3-ff1e-4472-89ff-60387f9eac4a" providerId="ADAL" clId="{BC6A7C17-0A7A-4704-83B0-4979FD88F6C9}" dt="2023-04-12T16:52:28.224" v="337" actId="27636"/>
          <ac:spMkLst>
            <pc:docMk/>
            <pc:sldMk cId="3033761204" sldId="259"/>
            <ac:spMk id="2" creationId="{B92103B2-1899-7579-CFCB-812DE2F66AA9}"/>
          </ac:spMkLst>
        </pc:spChg>
        <pc:spChg chg="mod">
          <ac:chgData name="Adrienne Bannon" userId="53496ad3-ff1e-4472-89ff-60387f9eac4a" providerId="ADAL" clId="{BC6A7C17-0A7A-4704-83B0-4979FD88F6C9}" dt="2023-04-12T17:52:56.161" v="613" actId="20577"/>
          <ac:spMkLst>
            <pc:docMk/>
            <pc:sldMk cId="3033761204" sldId="259"/>
            <ac:spMk id="3" creationId="{44BD0E5A-90FF-D3CC-76F2-48A578D38C05}"/>
          </ac:spMkLst>
        </pc:spChg>
      </pc:sldChg>
      <pc:sldChg chg="modSp new mod">
        <pc:chgData name="Adrienne Bannon" userId="53496ad3-ff1e-4472-89ff-60387f9eac4a" providerId="ADAL" clId="{BC6A7C17-0A7A-4704-83B0-4979FD88F6C9}" dt="2023-04-12T17:55:02.397" v="892" actId="20577"/>
        <pc:sldMkLst>
          <pc:docMk/>
          <pc:sldMk cId="489276765" sldId="260"/>
        </pc:sldMkLst>
        <pc:spChg chg="mod">
          <ac:chgData name="Adrienne Bannon" userId="53496ad3-ff1e-4472-89ff-60387f9eac4a" providerId="ADAL" clId="{BC6A7C17-0A7A-4704-83B0-4979FD88F6C9}" dt="2023-04-12T17:53:27.974" v="653" actId="27636"/>
          <ac:spMkLst>
            <pc:docMk/>
            <pc:sldMk cId="489276765" sldId="260"/>
            <ac:spMk id="2" creationId="{2A519AF7-75B6-A190-FB77-24958403442B}"/>
          </ac:spMkLst>
        </pc:spChg>
        <pc:spChg chg="mod">
          <ac:chgData name="Adrienne Bannon" userId="53496ad3-ff1e-4472-89ff-60387f9eac4a" providerId="ADAL" clId="{BC6A7C17-0A7A-4704-83B0-4979FD88F6C9}" dt="2023-04-12T17:55:02.397" v="892" actId="20577"/>
          <ac:spMkLst>
            <pc:docMk/>
            <pc:sldMk cId="489276765" sldId="260"/>
            <ac:spMk id="3" creationId="{3EB867AB-9906-3D33-42B7-AFF59094334D}"/>
          </ac:spMkLst>
        </pc:spChg>
      </pc:sldChg>
      <pc:sldChg chg="modSp new mod">
        <pc:chgData name="Adrienne Bannon" userId="53496ad3-ff1e-4472-89ff-60387f9eac4a" providerId="ADAL" clId="{BC6A7C17-0A7A-4704-83B0-4979FD88F6C9}" dt="2023-04-12T18:01:14.930" v="1292" actId="13926"/>
        <pc:sldMkLst>
          <pc:docMk/>
          <pc:sldMk cId="2726982364" sldId="261"/>
        </pc:sldMkLst>
        <pc:spChg chg="mod">
          <ac:chgData name="Adrienne Bannon" userId="53496ad3-ff1e-4472-89ff-60387f9eac4a" providerId="ADAL" clId="{BC6A7C17-0A7A-4704-83B0-4979FD88F6C9}" dt="2023-04-12T17:55:26.954" v="935" actId="27636"/>
          <ac:spMkLst>
            <pc:docMk/>
            <pc:sldMk cId="2726982364" sldId="261"/>
            <ac:spMk id="2" creationId="{7117BFC0-C2C9-C613-FCD4-219EDE4ED37E}"/>
          </ac:spMkLst>
        </pc:spChg>
        <pc:spChg chg="mod">
          <ac:chgData name="Adrienne Bannon" userId="53496ad3-ff1e-4472-89ff-60387f9eac4a" providerId="ADAL" clId="{BC6A7C17-0A7A-4704-83B0-4979FD88F6C9}" dt="2023-04-12T18:01:14.930" v="1292" actId="13926"/>
          <ac:spMkLst>
            <pc:docMk/>
            <pc:sldMk cId="2726982364" sldId="261"/>
            <ac:spMk id="3" creationId="{AE61DB5D-BB9E-8051-F304-90071C179991}"/>
          </ac:spMkLst>
        </pc:spChg>
      </pc:sldChg>
      <pc:sldChg chg="modSp new mod">
        <pc:chgData name="Adrienne Bannon" userId="53496ad3-ff1e-4472-89ff-60387f9eac4a" providerId="ADAL" clId="{BC6A7C17-0A7A-4704-83B0-4979FD88F6C9}" dt="2023-04-12T18:05:30.733" v="1510" actId="20577"/>
        <pc:sldMkLst>
          <pc:docMk/>
          <pc:sldMk cId="1504291667" sldId="262"/>
        </pc:sldMkLst>
        <pc:spChg chg="mod">
          <ac:chgData name="Adrienne Bannon" userId="53496ad3-ff1e-4472-89ff-60387f9eac4a" providerId="ADAL" clId="{BC6A7C17-0A7A-4704-83B0-4979FD88F6C9}" dt="2023-04-12T18:00:13.915" v="1290" actId="27636"/>
          <ac:spMkLst>
            <pc:docMk/>
            <pc:sldMk cId="1504291667" sldId="262"/>
            <ac:spMk id="2" creationId="{3149D3CC-B862-83CC-71CE-E6581E21D978}"/>
          </ac:spMkLst>
        </pc:spChg>
        <pc:spChg chg="mod">
          <ac:chgData name="Adrienne Bannon" userId="53496ad3-ff1e-4472-89ff-60387f9eac4a" providerId="ADAL" clId="{BC6A7C17-0A7A-4704-83B0-4979FD88F6C9}" dt="2023-04-12T18:05:30.733" v="1510" actId="20577"/>
          <ac:spMkLst>
            <pc:docMk/>
            <pc:sldMk cId="1504291667" sldId="262"/>
            <ac:spMk id="3" creationId="{E862E010-02D1-6D48-F0D8-57615B6350DB}"/>
          </ac:spMkLst>
        </pc:spChg>
      </pc:sldChg>
      <pc:sldChg chg="modSp new mod">
        <pc:chgData name="Adrienne Bannon" userId="53496ad3-ff1e-4472-89ff-60387f9eac4a" providerId="ADAL" clId="{BC6A7C17-0A7A-4704-83B0-4979FD88F6C9}" dt="2023-04-12T18:10:33.475" v="1972" actId="20577"/>
        <pc:sldMkLst>
          <pc:docMk/>
          <pc:sldMk cId="2511303818" sldId="263"/>
        </pc:sldMkLst>
        <pc:spChg chg="mod">
          <ac:chgData name="Adrienne Bannon" userId="53496ad3-ff1e-4472-89ff-60387f9eac4a" providerId="ADAL" clId="{BC6A7C17-0A7A-4704-83B0-4979FD88F6C9}" dt="2023-04-12T18:06:03.152" v="1529" actId="20577"/>
          <ac:spMkLst>
            <pc:docMk/>
            <pc:sldMk cId="2511303818" sldId="263"/>
            <ac:spMk id="2" creationId="{4C084693-BFCF-5398-FE21-4D4F56E5C41A}"/>
          </ac:spMkLst>
        </pc:spChg>
        <pc:spChg chg="mod">
          <ac:chgData name="Adrienne Bannon" userId="53496ad3-ff1e-4472-89ff-60387f9eac4a" providerId="ADAL" clId="{BC6A7C17-0A7A-4704-83B0-4979FD88F6C9}" dt="2023-04-12T18:10:33.475" v="1972" actId="20577"/>
          <ac:spMkLst>
            <pc:docMk/>
            <pc:sldMk cId="2511303818" sldId="263"/>
            <ac:spMk id="3" creationId="{5A0FF9E1-9158-185C-E92E-A64ACFE6C892}"/>
          </ac:spMkLst>
        </pc:spChg>
      </pc:sldChg>
      <pc:sldChg chg="modSp new mod">
        <pc:chgData name="Adrienne Bannon" userId="53496ad3-ff1e-4472-89ff-60387f9eac4a" providerId="ADAL" clId="{BC6A7C17-0A7A-4704-83B0-4979FD88F6C9}" dt="2023-04-12T18:14:06.028" v="2232" actId="20577"/>
        <pc:sldMkLst>
          <pc:docMk/>
          <pc:sldMk cId="819037712" sldId="264"/>
        </pc:sldMkLst>
        <pc:spChg chg="mod">
          <ac:chgData name="Adrienne Bannon" userId="53496ad3-ff1e-4472-89ff-60387f9eac4a" providerId="ADAL" clId="{BC6A7C17-0A7A-4704-83B0-4979FD88F6C9}" dt="2023-04-12T18:11:02.411" v="1993" actId="27636"/>
          <ac:spMkLst>
            <pc:docMk/>
            <pc:sldMk cId="819037712" sldId="264"/>
            <ac:spMk id="2" creationId="{83C53884-B40A-F389-0A08-23116846D6C4}"/>
          </ac:spMkLst>
        </pc:spChg>
        <pc:spChg chg="mod">
          <ac:chgData name="Adrienne Bannon" userId="53496ad3-ff1e-4472-89ff-60387f9eac4a" providerId="ADAL" clId="{BC6A7C17-0A7A-4704-83B0-4979FD88F6C9}" dt="2023-04-12T18:14:06.028" v="2232" actId="20577"/>
          <ac:spMkLst>
            <pc:docMk/>
            <pc:sldMk cId="819037712" sldId="264"/>
            <ac:spMk id="3" creationId="{AF48090C-0C10-EE47-4FD7-476BC4F2D42A}"/>
          </ac:spMkLst>
        </pc:spChg>
      </pc:sldChg>
      <pc:sldChg chg="modSp new mod">
        <pc:chgData name="Adrienne Bannon" userId="53496ad3-ff1e-4472-89ff-60387f9eac4a" providerId="ADAL" clId="{BC6A7C17-0A7A-4704-83B0-4979FD88F6C9}" dt="2023-04-12T18:18:39.524" v="2731" actId="20577"/>
        <pc:sldMkLst>
          <pc:docMk/>
          <pc:sldMk cId="4006561606" sldId="265"/>
        </pc:sldMkLst>
        <pc:spChg chg="mod">
          <ac:chgData name="Adrienne Bannon" userId="53496ad3-ff1e-4472-89ff-60387f9eac4a" providerId="ADAL" clId="{BC6A7C17-0A7A-4704-83B0-4979FD88F6C9}" dt="2023-04-12T18:15:51.671" v="2253" actId="27636"/>
          <ac:spMkLst>
            <pc:docMk/>
            <pc:sldMk cId="4006561606" sldId="265"/>
            <ac:spMk id="2" creationId="{FCD0F7A5-4DC7-53D6-F591-FDE5043341B9}"/>
          </ac:spMkLst>
        </pc:spChg>
        <pc:spChg chg="mod">
          <ac:chgData name="Adrienne Bannon" userId="53496ad3-ff1e-4472-89ff-60387f9eac4a" providerId="ADAL" clId="{BC6A7C17-0A7A-4704-83B0-4979FD88F6C9}" dt="2023-04-12T18:18:39.524" v="2731" actId="20577"/>
          <ac:spMkLst>
            <pc:docMk/>
            <pc:sldMk cId="4006561606" sldId="265"/>
            <ac:spMk id="3" creationId="{4894D37D-31F0-5013-F0CC-ADD1AC40F667}"/>
          </ac:spMkLst>
        </pc:spChg>
      </pc:sldChg>
      <pc:sldChg chg="modSp new mod">
        <pc:chgData name="Adrienne Bannon" userId="53496ad3-ff1e-4472-89ff-60387f9eac4a" providerId="ADAL" clId="{BC6A7C17-0A7A-4704-83B0-4979FD88F6C9}" dt="2023-04-12T18:22:37.257" v="3038" actId="20577"/>
        <pc:sldMkLst>
          <pc:docMk/>
          <pc:sldMk cId="905375340" sldId="266"/>
        </pc:sldMkLst>
        <pc:spChg chg="mod">
          <ac:chgData name="Adrienne Bannon" userId="53496ad3-ff1e-4472-89ff-60387f9eac4a" providerId="ADAL" clId="{BC6A7C17-0A7A-4704-83B0-4979FD88F6C9}" dt="2023-04-12T18:18:57.124" v="2749" actId="27636"/>
          <ac:spMkLst>
            <pc:docMk/>
            <pc:sldMk cId="905375340" sldId="266"/>
            <ac:spMk id="2" creationId="{89C3F1F0-E84C-D9EE-69B1-3C9CE9A8CAEF}"/>
          </ac:spMkLst>
        </pc:spChg>
        <pc:spChg chg="mod">
          <ac:chgData name="Adrienne Bannon" userId="53496ad3-ff1e-4472-89ff-60387f9eac4a" providerId="ADAL" clId="{BC6A7C17-0A7A-4704-83B0-4979FD88F6C9}" dt="2023-04-12T18:22:37.257" v="3038" actId="20577"/>
          <ac:spMkLst>
            <pc:docMk/>
            <pc:sldMk cId="905375340" sldId="266"/>
            <ac:spMk id="3" creationId="{F50A5BF7-B57C-F351-FA34-2C0BBA692D29}"/>
          </ac:spMkLst>
        </pc:spChg>
      </pc:sldChg>
      <pc:sldChg chg="new ord">
        <pc:chgData name="Adrienne Bannon" userId="53496ad3-ff1e-4472-89ff-60387f9eac4a" providerId="ADAL" clId="{BC6A7C17-0A7A-4704-83B0-4979FD88F6C9}" dt="2023-04-21T15:00:57.602" v="3041"/>
        <pc:sldMkLst>
          <pc:docMk/>
          <pc:sldMk cId="4130644719"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188C-61F8-00C5-4AC5-4946B7EEE2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D4A3B4-D85C-F71A-D594-F2A7D06ABF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57E7D0-723F-2113-1FFE-8A51699705BC}"/>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5" name="Footer Placeholder 4">
            <a:extLst>
              <a:ext uri="{FF2B5EF4-FFF2-40B4-BE49-F238E27FC236}">
                <a16:creationId xmlns:a16="http://schemas.microsoft.com/office/drawing/2014/main" id="{C06DCEFC-4301-53DD-5363-85E781FBF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CD4740-0F0E-540D-B446-06905BFDB055}"/>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768038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375FC-2D4B-9BC2-E17E-F22595991D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7DBF04-FB5E-B48B-A17E-F89F5D83FE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2CF96-4273-4B0B-3EB5-AC55140EE4C5}"/>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5" name="Footer Placeholder 4">
            <a:extLst>
              <a:ext uri="{FF2B5EF4-FFF2-40B4-BE49-F238E27FC236}">
                <a16:creationId xmlns:a16="http://schemas.microsoft.com/office/drawing/2014/main" id="{1EEF3F5C-D02C-727F-C71C-AFBD09D452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3ED08-4B59-F2E9-5911-E4AB61BF7101}"/>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1902396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883343-7EFD-FF7E-235E-E25FE30204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839C98-2290-20C8-CF81-8E2E74FDBC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2019E-8AD4-455D-D0DB-30ADEFF19CCC}"/>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5" name="Footer Placeholder 4">
            <a:extLst>
              <a:ext uri="{FF2B5EF4-FFF2-40B4-BE49-F238E27FC236}">
                <a16:creationId xmlns:a16="http://schemas.microsoft.com/office/drawing/2014/main" id="{E87D642B-E9BC-4799-4306-4792A52CB0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AADE3D-7431-F718-A3A4-84219927F155}"/>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138867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B31D9-DDD0-D4D4-CFC7-CECB9A85E5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655D8D-BEBD-E388-3BE0-6BD2DB7D1E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7D4243-7FD0-F0A9-7BD7-E4206AD64AE8}"/>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5" name="Footer Placeholder 4">
            <a:extLst>
              <a:ext uri="{FF2B5EF4-FFF2-40B4-BE49-F238E27FC236}">
                <a16:creationId xmlns:a16="http://schemas.microsoft.com/office/drawing/2014/main" id="{CB91537D-CDC2-5E04-2AA7-F3A117A5AE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351223-E879-A953-CDD7-CCE5222FE0A6}"/>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233550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383C-C851-335E-2F12-3FF77612E0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41AF92-A9D4-0876-C5FA-086CA9E427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018EFA-F202-954E-26DE-871E70834C17}"/>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5" name="Footer Placeholder 4">
            <a:extLst>
              <a:ext uri="{FF2B5EF4-FFF2-40B4-BE49-F238E27FC236}">
                <a16:creationId xmlns:a16="http://schemas.microsoft.com/office/drawing/2014/main" id="{F731F7F0-FE18-D03B-CDEC-B89EE5036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A507B-3238-3305-B78C-F92B9931DC66}"/>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274397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DC5E3-D4A4-4D36-B33A-1A2A6EFBD9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D9A26D-F4BD-4F86-951B-8880DE31E8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0476D4-8FB7-4216-C873-53EB776A78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8BBD4B-03C3-88C5-8BE1-14E69821D12D}"/>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6" name="Footer Placeholder 5">
            <a:extLst>
              <a:ext uri="{FF2B5EF4-FFF2-40B4-BE49-F238E27FC236}">
                <a16:creationId xmlns:a16="http://schemas.microsoft.com/office/drawing/2014/main" id="{668CD40D-387E-706C-6D8A-C6E7117049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2B47F4-C8BA-3810-8D68-61CA5AA679D8}"/>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1037327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3FE31-CC93-3F5A-18AC-0F6301923F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7637EB-0FE0-3841-0604-5893D6ED58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B6CEB9-271D-4038-6070-7729C930A6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99D361-ED76-16F5-68C9-2AC3DA865C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D97483-EFAA-0927-ADC3-CE74411FB4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CFD6D9-AC39-8289-F3CE-22AFC6647BAA}"/>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8" name="Footer Placeholder 7">
            <a:extLst>
              <a:ext uri="{FF2B5EF4-FFF2-40B4-BE49-F238E27FC236}">
                <a16:creationId xmlns:a16="http://schemas.microsoft.com/office/drawing/2014/main" id="{2B45CFBA-7FBC-211A-C6CF-308E283996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3215CF-E224-1231-A631-74C4F1623D19}"/>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44404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1EB54-12A8-1D3B-7397-5D86083002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C9AE50-9F11-C636-12D2-EDFCD52AA067}"/>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4" name="Footer Placeholder 3">
            <a:extLst>
              <a:ext uri="{FF2B5EF4-FFF2-40B4-BE49-F238E27FC236}">
                <a16:creationId xmlns:a16="http://schemas.microsoft.com/office/drawing/2014/main" id="{8136ED30-256A-A8AA-5EF0-B548D8ED9F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BE1B5C-D14E-2421-7A67-939CC1F0C064}"/>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2784877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E9E8C8-61BC-2AE3-D33C-564D279DC072}"/>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3" name="Footer Placeholder 2">
            <a:extLst>
              <a:ext uri="{FF2B5EF4-FFF2-40B4-BE49-F238E27FC236}">
                <a16:creationId xmlns:a16="http://schemas.microsoft.com/office/drawing/2014/main" id="{068A5745-CB8B-D72B-E268-116ADA6E27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F2D70A-EC56-1955-D98D-72E717E1B132}"/>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815720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0456-F50F-EB17-C504-D0D8598673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56A7E5-EF78-62FE-8B84-08B833365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9D507D-6FBE-7326-A5F2-2589973D72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4F68B2-F7BA-902E-9081-5BE3A4F6112E}"/>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6" name="Footer Placeholder 5">
            <a:extLst>
              <a:ext uri="{FF2B5EF4-FFF2-40B4-BE49-F238E27FC236}">
                <a16:creationId xmlns:a16="http://schemas.microsoft.com/office/drawing/2014/main" id="{4AE89681-22B6-48DE-D77D-1F5484C699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50731-7198-BCAE-68ED-73475E766244}"/>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374575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048F6-DA69-D680-1071-90185D6BE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43638D-EF75-2A8D-71BE-7112E6142E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037154-B8D6-AA34-249D-BC4295A4D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B23CD4-5838-BCA5-6BED-B5FF30338C6E}"/>
              </a:ext>
            </a:extLst>
          </p:cNvPr>
          <p:cNvSpPr>
            <a:spLocks noGrp="1"/>
          </p:cNvSpPr>
          <p:nvPr>
            <p:ph type="dt" sz="half" idx="10"/>
          </p:nvPr>
        </p:nvSpPr>
        <p:spPr/>
        <p:txBody>
          <a:bodyPr/>
          <a:lstStyle/>
          <a:p>
            <a:fld id="{91ACA898-ECA9-461F-9125-8A00BC827736}" type="datetimeFigureOut">
              <a:rPr lang="en-US" smtClean="0"/>
              <a:t>4/21/2023</a:t>
            </a:fld>
            <a:endParaRPr lang="en-US"/>
          </a:p>
        </p:txBody>
      </p:sp>
      <p:sp>
        <p:nvSpPr>
          <p:cNvPr id="6" name="Footer Placeholder 5">
            <a:extLst>
              <a:ext uri="{FF2B5EF4-FFF2-40B4-BE49-F238E27FC236}">
                <a16:creationId xmlns:a16="http://schemas.microsoft.com/office/drawing/2014/main" id="{4281F934-15F8-1C62-C30B-10001E5D95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BB5AF8-B454-DE62-B5B6-E7A0EACE976F}"/>
              </a:ext>
            </a:extLst>
          </p:cNvPr>
          <p:cNvSpPr>
            <a:spLocks noGrp="1"/>
          </p:cNvSpPr>
          <p:nvPr>
            <p:ph type="sldNum" sz="quarter" idx="12"/>
          </p:nvPr>
        </p:nvSpPr>
        <p:spPr/>
        <p:txBody>
          <a:bodyPr/>
          <a:lstStyle/>
          <a:p>
            <a:fld id="{68F5D10F-FECD-4058-A2CA-065C6EA5A63F}" type="slidenum">
              <a:rPr lang="en-US" smtClean="0"/>
              <a:t>‹#›</a:t>
            </a:fld>
            <a:endParaRPr lang="en-US"/>
          </a:p>
        </p:txBody>
      </p:sp>
    </p:spTree>
    <p:extLst>
      <p:ext uri="{BB962C8B-B14F-4D97-AF65-F5344CB8AC3E}">
        <p14:creationId xmlns:p14="http://schemas.microsoft.com/office/powerpoint/2010/main" val="327341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A29563-D532-1CA2-E280-2F64E7E71B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1C1BD0-B704-08EB-0015-8079F5FB76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E2066C-976C-1D22-C128-40AABB4235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CA898-ECA9-461F-9125-8A00BC827736}" type="datetimeFigureOut">
              <a:rPr lang="en-US" smtClean="0"/>
              <a:t>4/21/2023</a:t>
            </a:fld>
            <a:endParaRPr lang="en-US"/>
          </a:p>
        </p:txBody>
      </p:sp>
      <p:sp>
        <p:nvSpPr>
          <p:cNvPr id="5" name="Footer Placeholder 4">
            <a:extLst>
              <a:ext uri="{FF2B5EF4-FFF2-40B4-BE49-F238E27FC236}">
                <a16:creationId xmlns:a16="http://schemas.microsoft.com/office/drawing/2014/main" id="{A57D2210-366D-875E-2F59-2C22511D11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DF65AB-E98D-9715-5BD9-74EC3E37AF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5D10F-FECD-4058-A2CA-065C6EA5A63F}" type="slidenum">
              <a:rPr lang="en-US" smtClean="0"/>
              <a:t>‹#›</a:t>
            </a:fld>
            <a:endParaRPr lang="en-US"/>
          </a:p>
        </p:txBody>
      </p:sp>
    </p:spTree>
    <p:extLst>
      <p:ext uri="{BB962C8B-B14F-4D97-AF65-F5344CB8AC3E}">
        <p14:creationId xmlns:p14="http://schemas.microsoft.com/office/powerpoint/2010/main" val="1665114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0644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53884-B40A-F389-0A08-23116846D6C4}"/>
              </a:ext>
            </a:extLst>
          </p:cNvPr>
          <p:cNvSpPr>
            <a:spLocks noGrp="1"/>
          </p:cNvSpPr>
          <p:nvPr>
            <p:ph type="title"/>
          </p:nvPr>
        </p:nvSpPr>
        <p:spPr>
          <a:xfrm>
            <a:off x="172720" y="365125"/>
            <a:ext cx="11181080" cy="579755"/>
          </a:xfrm>
        </p:spPr>
        <p:txBody>
          <a:bodyPr>
            <a:normAutofit fontScale="90000"/>
          </a:bodyPr>
          <a:lstStyle/>
          <a:p>
            <a:r>
              <a:rPr lang="en-US" dirty="0"/>
              <a:t>Combined Variation</a:t>
            </a:r>
          </a:p>
        </p:txBody>
      </p:sp>
      <p:sp>
        <p:nvSpPr>
          <p:cNvPr id="3" name="Content Placeholder 2">
            <a:extLst>
              <a:ext uri="{FF2B5EF4-FFF2-40B4-BE49-F238E27FC236}">
                <a16:creationId xmlns:a16="http://schemas.microsoft.com/office/drawing/2014/main" id="{AF48090C-0C10-EE47-4FD7-476BC4F2D42A}"/>
              </a:ext>
            </a:extLst>
          </p:cNvPr>
          <p:cNvSpPr>
            <a:spLocks noGrp="1"/>
          </p:cNvSpPr>
          <p:nvPr>
            <p:ph idx="1"/>
          </p:nvPr>
        </p:nvSpPr>
        <p:spPr>
          <a:xfrm>
            <a:off x="172720" y="944880"/>
            <a:ext cx="11181080" cy="5232083"/>
          </a:xfrm>
        </p:spPr>
        <p:txBody>
          <a:bodyPr/>
          <a:lstStyle/>
          <a:p>
            <a:r>
              <a:rPr lang="en-US" dirty="0"/>
              <a:t>In combined variation, direct and inverse variation occur at the same time. </a:t>
            </a:r>
          </a:p>
          <a:p>
            <a:endParaRPr lang="en-US" dirty="0"/>
          </a:p>
          <a:p>
            <a:pPr marL="0" indent="0">
              <a:buNone/>
            </a:pPr>
            <a:r>
              <a:rPr lang="en-US" dirty="0"/>
              <a:t>Example: a varies directly as b and inversely as the square of c. a = 7 when  b = 9 and c = 6. Find a when b = 4 and c = 8.</a:t>
            </a:r>
          </a:p>
        </p:txBody>
      </p:sp>
    </p:spTree>
    <p:extLst>
      <p:ext uri="{BB962C8B-B14F-4D97-AF65-F5344CB8AC3E}">
        <p14:creationId xmlns:p14="http://schemas.microsoft.com/office/powerpoint/2010/main" val="81903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0F7A5-4DC7-53D6-F591-FDE5043341B9}"/>
              </a:ext>
            </a:extLst>
          </p:cNvPr>
          <p:cNvSpPr>
            <a:spLocks noGrp="1"/>
          </p:cNvSpPr>
          <p:nvPr>
            <p:ph type="title"/>
          </p:nvPr>
        </p:nvSpPr>
        <p:spPr>
          <a:xfrm>
            <a:off x="264160" y="365125"/>
            <a:ext cx="11089640" cy="457835"/>
          </a:xfrm>
        </p:spPr>
        <p:txBody>
          <a:bodyPr>
            <a:normAutofit fontScale="90000"/>
          </a:bodyPr>
          <a:lstStyle/>
          <a:p>
            <a:r>
              <a:rPr lang="en-US" dirty="0"/>
              <a:t>Example 4 page 362</a:t>
            </a:r>
          </a:p>
        </p:txBody>
      </p:sp>
      <p:sp>
        <p:nvSpPr>
          <p:cNvPr id="3" name="Content Placeholder 2">
            <a:extLst>
              <a:ext uri="{FF2B5EF4-FFF2-40B4-BE49-F238E27FC236}">
                <a16:creationId xmlns:a16="http://schemas.microsoft.com/office/drawing/2014/main" id="{4894D37D-31F0-5013-F0CC-ADD1AC40F667}"/>
              </a:ext>
            </a:extLst>
          </p:cNvPr>
          <p:cNvSpPr>
            <a:spLocks noGrp="1"/>
          </p:cNvSpPr>
          <p:nvPr>
            <p:ph idx="1"/>
          </p:nvPr>
        </p:nvSpPr>
        <p:spPr>
          <a:xfrm>
            <a:off x="335280" y="822960"/>
            <a:ext cx="11018520" cy="5354003"/>
          </a:xfrm>
        </p:spPr>
        <p:txBody>
          <a:bodyPr/>
          <a:lstStyle/>
          <a:p>
            <a:r>
              <a:rPr lang="en-US" dirty="0"/>
              <a:t>The owners of Rollerblades Plus determine that the monthly sales, S, of its skates vary directly as its advertising budget, A, and inversely as the price of the skates, P. When $60,000 is spent on advertising and the price of skates is $40, the monthly sales are 12,000 pairs of rollerblades.</a:t>
            </a:r>
          </a:p>
          <a:p>
            <a:pPr marL="514350" indent="-514350">
              <a:buAutoNum type="alphaLcPeriod"/>
            </a:pPr>
            <a:r>
              <a:rPr lang="en-US" dirty="0"/>
              <a:t>Write an equation of variation the describes this situation.</a:t>
            </a:r>
          </a:p>
          <a:p>
            <a:pPr marL="514350" indent="-514350">
              <a:buAutoNum type="alphaLcPeriod"/>
            </a:pPr>
            <a:r>
              <a:rPr lang="en-US" dirty="0"/>
              <a:t>Determine monthly sales if the amount of the advertising budget is increased to $70,000.</a:t>
            </a:r>
          </a:p>
        </p:txBody>
      </p:sp>
    </p:spTree>
    <p:extLst>
      <p:ext uri="{BB962C8B-B14F-4D97-AF65-F5344CB8AC3E}">
        <p14:creationId xmlns:p14="http://schemas.microsoft.com/office/powerpoint/2010/main" val="4006561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3F1F0-E84C-D9EE-69B1-3C9CE9A8CAEF}"/>
              </a:ext>
            </a:extLst>
          </p:cNvPr>
          <p:cNvSpPr>
            <a:spLocks noGrp="1"/>
          </p:cNvSpPr>
          <p:nvPr>
            <p:ph type="title"/>
          </p:nvPr>
        </p:nvSpPr>
        <p:spPr>
          <a:xfrm>
            <a:off x="193040" y="365125"/>
            <a:ext cx="11160760" cy="589915"/>
          </a:xfrm>
        </p:spPr>
        <p:txBody>
          <a:bodyPr>
            <a:normAutofit fontScale="90000"/>
          </a:bodyPr>
          <a:lstStyle/>
          <a:p>
            <a:r>
              <a:rPr lang="en-US" dirty="0"/>
              <a:t>Joint Variation</a:t>
            </a:r>
          </a:p>
        </p:txBody>
      </p:sp>
      <p:sp>
        <p:nvSpPr>
          <p:cNvPr id="3" name="Content Placeholder 2">
            <a:extLst>
              <a:ext uri="{FF2B5EF4-FFF2-40B4-BE49-F238E27FC236}">
                <a16:creationId xmlns:a16="http://schemas.microsoft.com/office/drawing/2014/main" id="{F50A5BF7-B57C-F351-FA34-2C0BBA692D29}"/>
              </a:ext>
            </a:extLst>
          </p:cNvPr>
          <p:cNvSpPr>
            <a:spLocks noGrp="1"/>
          </p:cNvSpPr>
          <p:nvPr>
            <p:ph idx="1"/>
          </p:nvPr>
        </p:nvSpPr>
        <p:spPr>
          <a:xfrm>
            <a:off x="264160" y="955040"/>
            <a:ext cx="11089640" cy="5221923"/>
          </a:xfrm>
        </p:spPr>
        <p:txBody>
          <a:bodyPr/>
          <a:lstStyle/>
          <a:p>
            <a:r>
              <a:rPr lang="en-US" dirty="0"/>
              <a:t>Joint variation occurs when a variable varies directly as the product of two or more other variables. </a:t>
            </a:r>
          </a:p>
          <a:p>
            <a:endParaRPr lang="en-US" dirty="0"/>
          </a:p>
          <a:p>
            <a:r>
              <a:rPr lang="en-US" dirty="0"/>
              <a:t>For example, y varies jointly as x and z equates to y = </a:t>
            </a:r>
            <a:r>
              <a:rPr lang="en-US" dirty="0" err="1"/>
              <a:t>kxz</a:t>
            </a:r>
            <a:r>
              <a:rPr lang="en-US" dirty="0"/>
              <a:t>.</a:t>
            </a:r>
          </a:p>
          <a:p>
            <a:endParaRPr lang="en-US" dirty="0"/>
          </a:p>
          <a:p>
            <a:pPr marL="0" indent="0">
              <a:buNone/>
            </a:pPr>
            <a:r>
              <a:rPr lang="en-US" dirty="0"/>
              <a:t>Example: C varies jointly as A and T. C=175 when A = 2100 and T=4. Find </a:t>
            </a:r>
            <a:r>
              <a:rPr lang="en-US"/>
              <a:t>C when A=2400 and T=6. </a:t>
            </a:r>
            <a:endParaRPr lang="en-US" dirty="0"/>
          </a:p>
        </p:txBody>
      </p:sp>
    </p:spTree>
    <p:extLst>
      <p:ext uri="{BB962C8B-B14F-4D97-AF65-F5344CB8AC3E}">
        <p14:creationId xmlns:p14="http://schemas.microsoft.com/office/powerpoint/2010/main" val="90537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69EFA-CFB1-1538-71A5-A6DCEEF0B5EC}"/>
              </a:ext>
            </a:extLst>
          </p:cNvPr>
          <p:cNvSpPr>
            <a:spLocks noGrp="1"/>
          </p:cNvSpPr>
          <p:nvPr>
            <p:ph type="ctrTitle"/>
          </p:nvPr>
        </p:nvSpPr>
        <p:spPr/>
        <p:txBody>
          <a:bodyPr/>
          <a:lstStyle/>
          <a:p>
            <a:r>
              <a:rPr lang="en-US" dirty="0"/>
              <a:t>2-8 Notes</a:t>
            </a:r>
            <a:br>
              <a:rPr lang="en-US" dirty="0"/>
            </a:br>
            <a:r>
              <a:rPr lang="en-US" dirty="0"/>
              <a:t>Modeling Using Variation</a:t>
            </a:r>
          </a:p>
        </p:txBody>
      </p:sp>
      <p:sp>
        <p:nvSpPr>
          <p:cNvPr id="3" name="Subtitle 2">
            <a:extLst>
              <a:ext uri="{FF2B5EF4-FFF2-40B4-BE49-F238E27FC236}">
                <a16:creationId xmlns:a16="http://schemas.microsoft.com/office/drawing/2014/main" id="{5B3AF529-FDBA-995C-CD2F-2C04D2F24BD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08974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342CE-8707-526E-D6FD-7BD060EF0866}"/>
              </a:ext>
            </a:extLst>
          </p:cNvPr>
          <p:cNvSpPr>
            <a:spLocks noGrp="1"/>
          </p:cNvSpPr>
          <p:nvPr>
            <p:ph type="title"/>
          </p:nvPr>
        </p:nvSpPr>
        <p:spPr>
          <a:xfrm>
            <a:off x="368300" y="365125"/>
            <a:ext cx="10985500" cy="727075"/>
          </a:xfrm>
        </p:spPr>
        <p:txBody>
          <a:bodyPr/>
          <a:lstStyle/>
          <a:p>
            <a:r>
              <a:rPr lang="en-US" dirty="0"/>
              <a:t>Direct Variation</a:t>
            </a:r>
          </a:p>
        </p:txBody>
      </p:sp>
      <p:sp>
        <p:nvSpPr>
          <p:cNvPr id="3" name="Content Placeholder 2">
            <a:extLst>
              <a:ext uri="{FF2B5EF4-FFF2-40B4-BE49-F238E27FC236}">
                <a16:creationId xmlns:a16="http://schemas.microsoft.com/office/drawing/2014/main" id="{3CE5DA57-1D80-AF03-8EEB-BD67CDC7940F}"/>
              </a:ext>
            </a:extLst>
          </p:cNvPr>
          <p:cNvSpPr>
            <a:spLocks noGrp="1"/>
          </p:cNvSpPr>
          <p:nvPr>
            <p:ph idx="1"/>
          </p:nvPr>
        </p:nvSpPr>
        <p:spPr>
          <a:xfrm>
            <a:off x="482600" y="1181100"/>
            <a:ext cx="10871200" cy="4995863"/>
          </a:xfrm>
        </p:spPr>
        <p:txBody>
          <a:bodyPr/>
          <a:lstStyle/>
          <a:p>
            <a:r>
              <a:rPr lang="en-US" dirty="0"/>
              <a:t>Formula:    </a:t>
            </a:r>
            <a:r>
              <a:rPr lang="en-US" dirty="0">
                <a:highlight>
                  <a:srgbClr val="FFFF00"/>
                </a:highlight>
              </a:rPr>
              <a:t>y = </a:t>
            </a:r>
            <a:r>
              <a:rPr lang="en-US" dirty="0" err="1">
                <a:highlight>
                  <a:srgbClr val="FFFF00"/>
                </a:highlight>
              </a:rPr>
              <a:t>kx</a:t>
            </a:r>
            <a:r>
              <a:rPr lang="en-US" dirty="0"/>
              <a:t>     where k is a nonzero constant </a:t>
            </a:r>
          </a:p>
          <a:p>
            <a:r>
              <a:rPr lang="en-US" dirty="0"/>
              <a:t>“y varies directly as x”</a:t>
            </a:r>
          </a:p>
          <a:p>
            <a:r>
              <a:rPr lang="en-US" dirty="0"/>
              <a:t>“y is directly proportional to x”</a:t>
            </a:r>
          </a:p>
          <a:p>
            <a:r>
              <a:rPr lang="en-US" dirty="0"/>
              <a:t>“k” is called the constant of variation</a:t>
            </a:r>
          </a:p>
          <a:p>
            <a:endParaRPr lang="en-US" dirty="0"/>
          </a:p>
          <a:p>
            <a:r>
              <a:rPr lang="en-US" dirty="0"/>
              <a:t>The direct variation equation y=</a:t>
            </a:r>
            <a:r>
              <a:rPr lang="en-US" dirty="0" err="1"/>
              <a:t>kx</a:t>
            </a:r>
            <a:r>
              <a:rPr lang="en-US" dirty="0"/>
              <a:t> is a linear function. If k&gt;0, then the slope of the line is positive. Consequently, as x increases, y also increases. </a:t>
            </a:r>
          </a:p>
        </p:txBody>
      </p:sp>
    </p:spTree>
    <p:extLst>
      <p:ext uri="{BB962C8B-B14F-4D97-AF65-F5344CB8AC3E}">
        <p14:creationId xmlns:p14="http://schemas.microsoft.com/office/powerpoint/2010/main" val="810437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5206E-FC3B-21FD-7B46-78218DC147AD}"/>
              </a:ext>
            </a:extLst>
          </p:cNvPr>
          <p:cNvSpPr>
            <a:spLocks noGrp="1"/>
          </p:cNvSpPr>
          <p:nvPr>
            <p:ph type="title"/>
          </p:nvPr>
        </p:nvSpPr>
        <p:spPr>
          <a:xfrm>
            <a:off x="467360" y="101601"/>
            <a:ext cx="10886440" cy="833119"/>
          </a:xfrm>
        </p:spPr>
        <p:txBody>
          <a:bodyPr/>
          <a:lstStyle/>
          <a:p>
            <a:r>
              <a:rPr lang="en-US" dirty="0"/>
              <a:t>Solving a Direct Variation Problem</a:t>
            </a:r>
          </a:p>
        </p:txBody>
      </p:sp>
      <p:sp>
        <p:nvSpPr>
          <p:cNvPr id="3" name="Content Placeholder 2">
            <a:extLst>
              <a:ext uri="{FF2B5EF4-FFF2-40B4-BE49-F238E27FC236}">
                <a16:creationId xmlns:a16="http://schemas.microsoft.com/office/drawing/2014/main" id="{0EEAB607-9BA6-AB20-A378-4BB173EFF713}"/>
              </a:ext>
            </a:extLst>
          </p:cNvPr>
          <p:cNvSpPr>
            <a:spLocks noGrp="1"/>
          </p:cNvSpPr>
          <p:nvPr>
            <p:ph idx="1"/>
          </p:nvPr>
        </p:nvSpPr>
        <p:spPr>
          <a:xfrm>
            <a:off x="467360" y="934720"/>
            <a:ext cx="10886440" cy="5242243"/>
          </a:xfrm>
        </p:spPr>
        <p:txBody>
          <a:bodyPr/>
          <a:lstStyle/>
          <a:p>
            <a:r>
              <a:rPr lang="en-US" dirty="0"/>
              <a:t>Step 1: Write an equation</a:t>
            </a:r>
          </a:p>
          <a:p>
            <a:r>
              <a:rPr lang="en-US" dirty="0"/>
              <a:t>Step 2: Use the given values to find k</a:t>
            </a:r>
          </a:p>
          <a:p>
            <a:r>
              <a:rPr lang="en-US" dirty="0"/>
              <a:t>Step 3: Substitute the value of k into the equation</a:t>
            </a:r>
          </a:p>
          <a:p>
            <a:r>
              <a:rPr lang="en-US" dirty="0"/>
              <a:t>Step 4: Answer the problem’s question</a:t>
            </a:r>
          </a:p>
          <a:p>
            <a:endParaRPr lang="en-US" dirty="0"/>
          </a:p>
          <a:p>
            <a:pPr marL="0" indent="0">
              <a:buNone/>
            </a:pPr>
            <a:r>
              <a:rPr lang="en-US" dirty="0"/>
              <a:t>Example: y varies directly as x. y=65 when x=5. Find y when x = 12.</a:t>
            </a:r>
          </a:p>
          <a:p>
            <a:pPr marL="0" indent="0">
              <a:buNone/>
            </a:pPr>
            <a:endParaRPr lang="en-US" dirty="0"/>
          </a:p>
        </p:txBody>
      </p:sp>
    </p:spTree>
    <p:extLst>
      <p:ext uri="{BB962C8B-B14F-4D97-AF65-F5344CB8AC3E}">
        <p14:creationId xmlns:p14="http://schemas.microsoft.com/office/powerpoint/2010/main" val="3850705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103B2-1899-7579-CFCB-812DE2F66AA9}"/>
              </a:ext>
            </a:extLst>
          </p:cNvPr>
          <p:cNvSpPr>
            <a:spLocks noGrp="1"/>
          </p:cNvSpPr>
          <p:nvPr>
            <p:ph type="title"/>
          </p:nvPr>
        </p:nvSpPr>
        <p:spPr>
          <a:xfrm>
            <a:off x="284480" y="365125"/>
            <a:ext cx="11069320" cy="407035"/>
          </a:xfrm>
        </p:spPr>
        <p:txBody>
          <a:bodyPr>
            <a:normAutofit fontScale="90000"/>
          </a:bodyPr>
          <a:lstStyle/>
          <a:p>
            <a:r>
              <a:rPr lang="en-US" dirty="0"/>
              <a:t>Example 1 page 358</a:t>
            </a:r>
          </a:p>
        </p:txBody>
      </p:sp>
      <p:sp>
        <p:nvSpPr>
          <p:cNvPr id="3" name="Content Placeholder 2">
            <a:extLst>
              <a:ext uri="{FF2B5EF4-FFF2-40B4-BE49-F238E27FC236}">
                <a16:creationId xmlns:a16="http://schemas.microsoft.com/office/drawing/2014/main" id="{44BD0E5A-90FF-D3CC-76F2-48A578D38C05}"/>
              </a:ext>
            </a:extLst>
          </p:cNvPr>
          <p:cNvSpPr>
            <a:spLocks noGrp="1"/>
          </p:cNvSpPr>
          <p:nvPr>
            <p:ph idx="1"/>
          </p:nvPr>
        </p:nvSpPr>
        <p:spPr>
          <a:xfrm>
            <a:off x="284480" y="914400"/>
            <a:ext cx="11069320" cy="5262563"/>
          </a:xfrm>
        </p:spPr>
        <p:txBody>
          <a:bodyPr/>
          <a:lstStyle/>
          <a:p>
            <a:r>
              <a:rPr lang="en-US" dirty="0"/>
              <a:t>The volume of water produced from melting snow varies directly as the volume of snow. Meteorologists have determined that 250 cubic centimeters of snow will melt to 28 cubic centimeters of water. How much water does 1200 cubic centimeters of melting snow produce?</a:t>
            </a:r>
          </a:p>
        </p:txBody>
      </p:sp>
    </p:spTree>
    <p:extLst>
      <p:ext uri="{BB962C8B-B14F-4D97-AF65-F5344CB8AC3E}">
        <p14:creationId xmlns:p14="http://schemas.microsoft.com/office/powerpoint/2010/main" val="303376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19AF7-75B6-A190-FB77-24958403442B}"/>
              </a:ext>
            </a:extLst>
          </p:cNvPr>
          <p:cNvSpPr>
            <a:spLocks noGrp="1"/>
          </p:cNvSpPr>
          <p:nvPr>
            <p:ph type="title"/>
          </p:nvPr>
        </p:nvSpPr>
        <p:spPr>
          <a:xfrm>
            <a:off x="264160" y="365125"/>
            <a:ext cx="11089640" cy="650875"/>
          </a:xfrm>
        </p:spPr>
        <p:txBody>
          <a:bodyPr>
            <a:normAutofit fontScale="90000"/>
          </a:bodyPr>
          <a:lstStyle/>
          <a:p>
            <a:r>
              <a:rPr lang="en-US" dirty="0"/>
              <a:t>Checkpoint 1 </a:t>
            </a:r>
            <a:r>
              <a:rPr lang="en-US" dirty="0" err="1"/>
              <a:t>pg</a:t>
            </a:r>
            <a:r>
              <a:rPr lang="en-US" dirty="0"/>
              <a:t> 359</a:t>
            </a:r>
          </a:p>
        </p:txBody>
      </p:sp>
      <p:sp>
        <p:nvSpPr>
          <p:cNvPr id="3" name="Content Placeholder 2">
            <a:extLst>
              <a:ext uri="{FF2B5EF4-FFF2-40B4-BE49-F238E27FC236}">
                <a16:creationId xmlns:a16="http://schemas.microsoft.com/office/drawing/2014/main" id="{3EB867AB-9906-3D33-42B7-AFF59094334D}"/>
              </a:ext>
            </a:extLst>
          </p:cNvPr>
          <p:cNvSpPr>
            <a:spLocks noGrp="1"/>
          </p:cNvSpPr>
          <p:nvPr>
            <p:ph idx="1"/>
          </p:nvPr>
        </p:nvSpPr>
        <p:spPr>
          <a:xfrm>
            <a:off x="335280" y="1016000"/>
            <a:ext cx="11018520" cy="5160963"/>
          </a:xfrm>
        </p:spPr>
        <p:txBody>
          <a:bodyPr/>
          <a:lstStyle/>
          <a:p>
            <a:r>
              <a:rPr lang="en-US" dirty="0"/>
              <a:t>The number of gallons of water, W, used when taking a shower varies directly as the time, t, in minutes, in the shower. A shower lasting 5 minutes uses 30 gallons of water. How much water is used in a shower lasting 11 minutes? </a:t>
            </a:r>
          </a:p>
        </p:txBody>
      </p:sp>
    </p:spTree>
    <p:extLst>
      <p:ext uri="{BB962C8B-B14F-4D97-AF65-F5344CB8AC3E}">
        <p14:creationId xmlns:p14="http://schemas.microsoft.com/office/powerpoint/2010/main" val="489276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7BFC0-C2C9-C613-FCD4-219EDE4ED37E}"/>
              </a:ext>
            </a:extLst>
          </p:cNvPr>
          <p:cNvSpPr>
            <a:spLocks noGrp="1"/>
          </p:cNvSpPr>
          <p:nvPr>
            <p:ph type="title"/>
          </p:nvPr>
        </p:nvSpPr>
        <p:spPr>
          <a:xfrm>
            <a:off x="365760" y="365125"/>
            <a:ext cx="10988040" cy="640715"/>
          </a:xfrm>
        </p:spPr>
        <p:txBody>
          <a:bodyPr>
            <a:normAutofit fontScale="90000"/>
          </a:bodyPr>
          <a:lstStyle/>
          <a:p>
            <a:r>
              <a:rPr lang="en-US" dirty="0"/>
              <a:t>Direct Variation with Powers</a:t>
            </a:r>
          </a:p>
        </p:txBody>
      </p:sp>
      <p:sp>
        <p:nvSpPr>
          <p:cNvPr id="3" name="Content Placeholder 2">
            <a:extLst>
              <a:ext uri="{FF2B5EF4-FFF2-40B4-BE49-F238E27FC236}">
                <a16:creationId xmlns:a16="http://schemas.microsoft.com/office/drawing/2014/main" id="{AE61DB5D-BB9E-8051-F304-90071C179991}"/>
              </a:ext>
            </a:extLst>
          </p:cNvPr>
          <p:cNvSpPr>
            <a:spLocks noGrp="1"/>
          </p:cNvSpPr>
          <p:nvPr>
            <p:ph idx="1"/>
          </p:nvPr>
        </p:nvSpPr>
        <p:spPr>
          <a:xfrm>
            <a:off x="365760" y="1005840"/>
            <a:ext cx="10988040" cy="5171123"/>
          </a:xfrm>
        </p:spPr>
        <p:txBody>
          <a:bodyPr/>
          <a:lstStyle/>
          <a:p>
            <a:r>
              <a:rPr lang="en-US" dirty="0"/>
              <a:t>Formula:  </a:t>
            </a:r>
            <a:r>
              <a:rPr lang="en-US" dirty="0">
                <a:highlight>
                  <a:srgbClr val="FFFF00"/>
                </a:highlight>
              </a:rPr>
              <a:t>y = </a:t>
            </a:r>
            <a:r>
              <a:rPr lang="en-US" dirty="0" err="1">
                <a:highlight>
                  <a:srgbClr val="FFFF00"/>
                </a:highlight>
              </a:rPr>
              <a:t>kx</a:t>
            </a:r>
            <a:r>
              <a:rPr lang="en-US" dirty="0">
                <a:highlight>
                  <a:srgbClr val="FFFF00"/>
                </a:highlight>
              </a:rPr>
              <a:t>ᶰ</a:t>
            </a:r>
          </a:p>
          <a:p>
            <a:r>
              <a:rPr lang="en-US" dirty="0"/>
              <a:t>“y varies directly as the nth power of x”</a:t>
            </a:r>
          </a:p>
          <a:p>
            <a:r>
              <a:rPr lang="en-US" dirty="0"/>
              <a:t>“y is directly proportional to the nth power of x”</a:t>
            </a:r>
          </a:p>
          <a:p>
            <a:endParaRPr lang="en-US" dirty="0"/>
          </a:p>
          <a:p>
            <a:pPr marL="0" indent="0">
              <a:buNone/>
            </a:pPr>
            <a:r>
              <a:rPr lang="en-US" dirty="0"/>
              <a:t>Example 2 page 359</a:t>
            </a:r>
          </a:p>
          <a:p>
            <a:pPr marL="0" indent="0">
              <a:buNone/>
            </a:pPr>
            <a:r>
              <a:rPr lang="en-US" dirty="0"/>
              <a:t>The distance, s, that a body falls from rest varies directly as the square of the time, t, of the fall. If skydivers fall 64 feet in 2 seconds, how far will they fall in 4.5 seconds? </a:t>
            </a:r>
          </a:p>
        </p:txBody>
      </p:sp>
    </p:spTree>
    <p:extLst>
      <p:ext uri="{BB962C8B-B14F-4D97-AF65-F5344CB8AC3E}">
        <p14:creationId xmlns:p14="http://schemas.microsoft.com/office/powerpoint/2010/main" val="2726982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9D3CC-B862-83CC-71CE-E6581E21D978}"/>
              </a:ext>
            </a:extLst>
          </p:cNvPr>
          <p:cNvSpPr>
            <a:spLocks noGrp="1"/>
          </p:cNvSpPr>
          <p:nvPr>
            <p:ph type="title"/>
          </p:nvPr>
        </p:nvSpPr>
        <p:spPr>
          <a:xfrm>
            <a:off x="325120" y="365125"/>
            <a:ext cx="11028680" cy="539115"/>
          </a:xfrm>
        </p:spPr>
        <p:txBody>
          <a:bodyPr>
            <a:normAutofit fontScale="90000"/>
          </a:bodyPr>
          <a:lstStyle/>
          <a:p>
            <a:r>
              <a:rPr lang="en-US" dirty="0"/>
              <a:t>Inverse Variation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862E010-02D1-6D48-F0D8-57615B6350DB}"/>
                  </a:ext>
                </a:extLst>
              </p:cNvPr>
              <p:cNvSpPr>
                <a:spLocks noGrp="1"/>
              </p:cNvSpPr>
              <p:nvPr>
                <p:ph idx="1"/>
              </p:nvPr>
            </p:nvSpPr>
            <p:spPr>
              <a:xfrm>
                <a:off x="325120" y="904240"/>
                <a:ext cx="11028680" cy="5272723"/>
              </a:xfrm>
            </p:spPr>
            <p:txBody>
              <a:bodyPr/>
              <a:lstStyle/>
              <a:p>
                <a:r>
                  <a:rPr lang="en-US" dirty="0"/>
                  <a:t>Formula: </a:t>
                </a:r>
                <a14:m>
                  <m:oMath xmlns:m="http://schemas.openxmlformats.org/officeDocument/2006/math">
                    <m:r>
                      <a:rPr lang="en-US" i="1" dirty="0" smtClean="0">
                        <a:highlight>
                          <a:srgbClr val="FFFF00"/>
                        </a:highlight>
                        <a:latin typeface="Cambria Math" panose="02040503050406030204" pitchFamily="18" charset="0"/>
                      </a:rPr>
                      <m:t>𝑦</m:t>
                    </m:r>
                    <m:r>
                      <a:rPr lang="en-US" i="0" dirty="0">
                        <a:highlight>
                          <a:srgbClr val="FFFF00"/>
                        </a:highlight>
                        <a:latin typeface="Cambria Math" panose="02040503050406030204" pitchFamily="18" charset="0"/>
                      </a:rPr>
                      <m:t>=</m:t>
                    </m:r>
                    <m:f>
                      <m:fPr>
                        <m:ctrlPr>
                          <a:rPr lang="en-US" i="1" dirty="0">
                            <a:solidFill>
                              <a:srgbClr val="836967"/>
                            </a:solidFill>
                            <a:highlight>
                              <a:srgbClr val="FFFF00"/>
                            </a:highlight>
                            <a:latin typeface="Cambria Math" panose="02040503050406030204" pitchFamily="18" charset="0"/>
                          </a:rPr>
                        </m:ctrlPr>
                      </m:fPr>
                      <m:num>
                        <m:r>
                          <a:rPr lang="en-US" i="1" dirty="0">
                            <a:highlight>
                              <a:srgbClr val="FFFF00"/>
                            </a:highlight>
                            <a:latin typeface="Cambria Math" panose="02040503050406030204" pitchFamily="18" charset="0"/>
                          </a:rPr>
                          <m:t>𝑘</m:t>
                        </m:r>
                      </m:num>
                      <m:den>
                        <m:r>
                          <a:rPr lang="en-US" i="1" dirty="0">
                            <a:highlight>
                              <a:srgbClr val="FFFF00"/>
                            </a:highlight>
                            <a:latin typeface="Cambria Math" panose="02040503050406030204" pitchFamily="18" charset="0"/>
                          </a:rPr>
                          <m:t>𝑥</m:t>
                        </m:r>
                      </m:den>
                    </m:f>
                  </m:oMath>
                </a14:m>
                <a:endParaRPr lang="en-US" dirty="0">
                  <a:highlight>
                    <a:srgbClr val="FFFF00"/>
                  </a:highlight>
                </a:endParaRPr>
              </a:p>
              <a:p>
                <a:r>
                  <a:rPr lang="en-US" dirty="0"/>
                  <a:t>“y varies inversely as x”</a:t>
                </a:r>
              </a:p>
              <a:p>
                <a:r>
                  <a:rPr lang="en-US" dirty="0"/>
                  <a:t>“y is inversely proportional to x”</a:t>
                </a:r>
              </a:p>
              <a:p>
                <a:endParaRPr lang="en-US" dirty="0"/>
              </a:p>
              <a:p>
                <a:r>
                  <a:rPr lang="en-US" dirty="0"/>
                  <a:t>The inverse variation equation </a:t>
                </a:r>
                <a14:m>
                  <m:oMath xmlns:m="http://schemas.openxmlformats.org/officeDocument/2006/math">
                    <m:r>
                      <a:rPr lang="en-US" i="1" dirty="0" smtClean="0">
                        <a:latin typeface="Cambria Math" panose="02040503050406030204" pitchFamily="18" charset="0"/>
                      </a:rPr>
                      <m:t>𝑦</m:t>
                    </m:r>
                    <m:r>
                      <a:rPr lang="en-US" i="0" dirty="0">
                        <a:latin typeface="Cambria Math" panose="02040503050406030204" pitchFamily="18" charset="0"/>
                      </a:rPr>
                      <m:t>=</m:t>
                    </m:r>
                    <m:f>
                      <m:fPr>
                        <m:ctrlPr>
                          <a:rPr lang="en-US" i="1" dirty="0">
                            <a:solidFill>
                              <a:srgbClr val="836967"/>
                            </a:solidFill>
                            <a:latin typeface="Cambria Math" panose="02040503050406030204" pitchFamily="18" charset="0"/>
                          </a:rPr>
                        </m:ctrlPr>
                      </m:fPr>
                      <m:num>
                        <m:r>
                          <a:rPr lang="en-US" i="1" dirty="0">
                            <a:latin typeface="Cambria Math" panose="02040503050406030204" pitchFamily="18" charset="0"/>
                          </a:rPr>
                          <m:t>𝑘</m:t>
                        </m:r>
                      </m:num>
                      <m:den>
                        <m:r>
                          <a:rPr lang="en-US" i="1" dirty="0">
                            <a:latin typeface="Cambria Math" panose="02040503050406030204" pitchFamily="18" charset="0"/>
                          </a:rPr>
                          <m:t>𝑥</m:t>
                        </m:r>
                      </m:den>
                    </m:f>
                  </m:oMath>
                </a14:m>
                <a:r>
                  <a:rPr lang="en-US" dirty="0"/>
                  <a:t> is a rational function. When two quantities vary inversely, one quantity increases as the other decreases and vice versa. </a:t>
                </a:r>
              </a:p>
              <a:p>
                <a:pPr marL="0" indent="0">
                  <a:buNone/>
                </a:pPr>
                <a:endParaRPr lang="en-US" dirty="0"/>
              </a:p>
            </p:txBody>
          </p:sp>
        </mc:Choice>
        <mc:Fallback xmlns="">
          <p:sp>
            <p:nvSpPr>
              <p:cNvPr id="3" name="Content Placeholder 2">
                <a:extLst>
                  <a:ext uri="{FF2B5EF4-FFF2-40B4-BE49-F238E27FC236}">
                    <a16:creationId xmlns:a16="http://schemas.microsoft.com/office/drawing/2014/main" id="{E862E010-02D1-6D48-F0D8-57615B6350DB}"/>
                  </a:ext>
                </a:extLst>
              </p:cNvPr>
              <p:cNvSpPr>
                <a:spLocks noGrp="1" noRot="1" noChangeAspect="1" noMove="1" noResize="1" noEditPoints="1" noAdjustHandles="1" noChangeArrowheads="1" noChangeShapeType="1" noTextEdit="1"/>
              </p:cNvSpPr>
              <p:nvPr>
                <p:ph idx="1"/>
              </p:nvPr>
            </p:nvSpPr>
            <p:spPr>
              <a:xfrm>
                <a:off x="325120" y="904240"/>
                <a:ext cx="11028680" cy="5272723"/>
              </a:xfrm>
              <a:blipFill>
                <a:blip r:embed="rId2"/>
                <a:stretch>
                  <a:fillRect l="-994"/>
                </a:stretch>
              </a:blipFill>
            </p:spPr>
            <p:txBody>
              <a:bodyPr/>
              <a:lstStyle/>
              <a:p>
                <a:r>
                  <a:rPr lang="en-US">
                    <a:noFill/>
                  </a:rPr>
                  <a:t> </a:t>
                </a:r>
              </a:p>
            </p:txBody>
          </p:sp>
        </mc:Fallback>
      </mc:AlternateContent>
    </p:spTree>
    <p:extLst>
      <p:ext uri="{BB962C8B-B14F-4D97-AF65-F5344CB8AC3E}">
        <p14:creationId xmlns:p14="http://schemas.microsoft.com/office/powerpoint/2010/main" val="1504291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84693-BFCF-5398-FE21-4D4F56E5C41A}"/>
              </a:ext>
            </a:extLst>
          </p:cNvPr>
          <p:cNvSpPr>
            <a:spLocks noGrp="1"/>
          </p:cNvSpPr>
          <p:nvPr>
            <p:ph type="title"/>
          </p:nvPr>
        </p:nvSpPr>
        <p:spPr>
          <a:xfrm>
            <a:off x="325120" y="365125"/>
            <a:ext cx="11028680" cy="732155"/>
          </a:xfrm>
        </p:spPr>
        <p:txBody>
          <a:bodyPr/>
          <a:lstStyle/>
          <a:p>
            <a:r>
              <a:rPr lang="en-US" dirty="0"/>
              <a:t>Inverse Variation</a:t>
            </a:r>
          </a:p>
        </p:txBody>
      </p:sp>
      <p:sp>
        <p:nvSpPr>
          <p:cNvPr id="3" name="Content Placeholder 2">
            <a:extLst>
              <a:ext uri="{FF2B5EF4-FFF2-40B4-BE49-F238E27FC236}">
                <a16:creationId xmlns:a16="http://schemas.microsoft.com/office/drawing/2014/main" id="{5A0FF9E1-9158-185C-E92E-A64ACFE6C892}"/>
              </a:ext>
            </a:extLst>
          </p:cNvPr>
          <p:cNvSpPr>
            <a:spLocks noGrp="1"/>
          </p:cNvSpPr>
          <p:nvPr>
            <p:ph idx="1"/>
          </p:nvPr>
        </p:nvSpPr>
        <p:spPr>
          <a:xfrm>
            <a:off x="325120" y="1188720"/>
            <a:ext cx="11673840" cy="4988243"/>
          </a:xfrm>
        </p:spPr>
        <p:txBody>
          <a:bodyPr/>
          <a:lstStyle/>
          <a:p>
            <a:pPr marL="0" indent="0">
              <a:buNone/>
            </a:pPr>
            <a:r>
              <a:rPr lang="en-US" dirty="0"/>
              <a:t>Example: y varies inversely as x. y = 12 when x = 5. Find y when x = 2.</a:t>
            </a:r>
          </a:p>
          <a:p>
            <a:pPr marL="0" indent="0">
              <a:buNone/>
            </a:pPr>
            <a:endParaRPr lang="en-US" dirty="0"/>
          </a:p>
          <a:p>
            <a:pPr marL="0" indent="0">
              <a:buNone/>
            </a:pPr>
            <a:endParaRPr lang="en-US" dirty="0"/>
          </a:p>
          <a:p>
            <a:pPr marL="0" indent="0">
              <a:buNone/>
            </a:pPr>
            <a:r>
              <a:rPr lang="en-US" dirty="0"/>
              <a:t>Example 3 page 361</a:t>
            </a:r>
          </a:p>
          <a:p>
            <a:pPr marL="0" indent="0">
              <a:buNone/>
            </a:pPr>
            <a:r>
              <a:rPr lang="en-US" dirty="0"/>
              <a:t>In general, the pressure, P, of a gas in a container varies inversely as the volume, V of the container. The pressure of a gas sample in a container whose volume is 8 cubic inches is 12 pounds per square inch. If the sample expands to a volume of 22 cubic inches, what is the new pressure of the gas?</a:t>
            </a:r>
          </a:p>
        </p:txBody>
      </p:sp>
    </p:spTree>
    <p:extLst>
      <p:ext uri="{BB962C8B-B14F-4D97-AF65-F5344CB8AC3E}">
        <p14:creationId xmlns:p14="http://schemas.microsoft.com/office/powerpoint/2010/main" val="2511303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689</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 Math</vt:lpstr>
      <vt:lpstr>Office Theme</vt:lpstr>
      <vt:lpstr>PowerPoint Presentation</vt:lpstr>
      <vt:lpstr>2-8 Notes Modeling Using Variation</vt:lpstr>
      <vt:lpstr>Direct Variation</vt:lpstr>
      <vt:lpstr>Solving a Direct Variation Problem</vt:lpstr>
      <vt:lpstr>Example 1 page 358</vt:lpstr>
      <vt:lpstr>Checkpoint 1 pg 359</vt:lpstr>
      <vt:lpstr>Direct Variation with Powers</vt:lpstr>
      <vt:lpstr>Inverse Variation</vt:lpstr>
      <vt:lpstr>Inverse Variation</vt:lpstr>
      <vt:lpstr>Combined Variation</vt:lpstr>
      <vt:lpstr>Example 4 page 362</vt:lpstr>
      <vt:lpstr>Joint Variation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2-8 Notes Modeling Using Variation</dc:title>
  <dc:creator>Adrienne Bannon</dc:creator>
  <cp:lastModifiedBy>Adrienne Bannon</cp:lastModifiedBy>
  <cp:revision>1</cp:revision>
  <dcterms:created xsi:type="dcterms:W3CDTF">2023-04-12T16:42:20Z</dcterms:created>
  <dcterms:modified xsi:type="dcterms:W3CDTF">2023-04-21T15:01:07Z</dcterms:modified>
</cp:coreProperties>
</file>