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9721E8-57C6-4F22-AAC2-F0E4186D34B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BEF834-9181-48AC-90BF-2F5489FFFD3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GLOSSARY AND EXAMPLES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231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Bar Graph</a:t>
            </a:r>
            <a:r>
              <a:rPr lang="en-US" sz="3600" b="1" dirty="0"/>
              <a:t>-A graph that compares data by using bars of different lengths or heights to show values.</a:t>
            </a:r>
            <a:endParaRPr lang="en-US" sz="3600" dirty="0"/>
          </a:p>
          <a:p>
            <a:r>
              <a:rPr lang="en-US" sz="3600" b="1" dirty="0"/>
              <a:t>Ex:</a:t>
            </a:r>
            <a:r>
              <a:rPr lang="en-US" sz="3600" dirty="0"/>
              <a:t> </a:t>
            </a:r>
          </a:p>
        </p:txBody>
      </p:sp>
      <p:pic>
        <p:nvPicPr>
          <p:cNvPr id="4" name="Picture 3" descr="Image result for bar grap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368154"/>
            <a:ext cx="5714999" cy="28802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48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/>
              <a:t>Number Sentence</a:t>
            </a:r>
            <a:r>
              <a:rPr lang="en-US" sz="4400" b="1" dirty="0"/>
              <a:t>: An expression using numbers and the =, &gt;, or &lt; signs</a:t>
            </a:r>
            <a:endParaRPr lang="en-US" sz="4400" dirty="0"/>
          </a:p>
          <a:p>
            <a:r>
              <a:rPr lang="en-US" sz="4400" b="1" dirty="0"/>
              <a:t>Ex:</a:t>
            </a:r>
            <a:r>
              <a:rPr lang="en-US" sz="4400" dirty="0"/>
              <a:t> </a:t>
            </a:r>
          </a:p>
        </p:txBody>
      </p:sp>
      <p:pic>
        <p:nvPicPr>
          <p:cNvPr id="4" name="Picture 3" descr="Image result for number sentence exampl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0"/>
            <a:ext cx="461264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95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Estimate- </a:t>
            </a:r>
            <a:r>
              <a:rPr lang="en-US" b="1" dirty="0"/>
              <a:t>A number close to an exact value. An estimate indicates about how much.</a:t>
            </a:r>
            <a:endParaRPr lang="en-US" dirty="0"/>
          </a:p>
          <a:p>
            <a:r>
              <a:rPr lang="en-US" b="1" dirty="0"/>
              <a:t>Ex:</a:t>
            </a:r>
            <a:r>
              <a:rPr lang="en-US" dirty="0"/>
              <a:t> </a:t>
            </a:r>
            <a:r>
              <a:rPr lang="en-US" b="1" dirty="0"/>
              <a:t>47+22 is about </a:t>
            </a:r>
            <a:r>
              <a:rPr lang="en-US" b="1" dirty="0" smtClean="0"/>
              <a:t>70. 4</a:t>
            </a:r>
            <a:r>
              <a:rPr lang="en-US" b="1" dirty="0"/>
              <a:t> </a:t>
            </a:r>
            <a:r>
              <a:rPr lang="en-US" b="1" dirty="0" smtClean="0"/>
              <a:t>or less, let it rest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5 or more, add 1 more</a:t>
            </a:r>
            <a:endParaRPr lang="en-US" dirty="0"/>
          </a:p>
        </p:txBody>
      </p:sp>
      <p:pic>
        <p:nvPicPr>
          <p:cNvPr id="4" name="Picture 3" descr="Image result for estimate or rounding examples for elementar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76600"/>
            <a:ext cx="2209800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08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/>
              <a:t>Capacity</a:t>
            </a:r>
            <a:r>
              <a:rPr lang="en-US" sz="4400" b="1" dirty="0"/>
              <a:t>- The amount a container can hold, measured in units of dry or liquid measure.</a:t>
            </a:r>
            <a:endParaRPr lang="en-US" sz="4400" dirty="0"/>
          </a:p>
          <a:p>
            <a:r>
              <a:rPr lang="en-US" sz="4400" b="1" dirty="0"/>
              <a:t>Ex:</a:t>
            </a:r>
            <a:r>
              <a:rPr lang="en-US" sz="4400" dirty="0"/>
              <a:t> </a:t>
            </a:r>
          </a:p>
        </p:txBody>
      </p:sp>
      <p:pic>
        <p:nvPicPr>
          <p:cNvPr id="4" name="Picture 3" descr="Image result for capacity examples for elementar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81400"/>
            <a:ext cx="4191000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68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Equivalent Fractions</a:t>
            </a:r>
            <a:r>
              <a:rPr lang="en-US" sz="3600" b="1" dirty="0"/>
              <a:t>: Fractions that have the same value.</a:t>
            </a:r>
            <a:endParaRPr lang="en-US" sz="3600" dirty="0"/>
          </a:p>
          <a:p>
            <a:r>
              <a:rPr lang="en-US" sz="3600" b="1" dirty="0"/>
              <a:t>Ex:</a:t>
            </a:r>
            <a:r>
              <a:rPr lang="en-US" sz="3600" dirty="0"/>
              <a:t>  </a:t>
            </a:r>
            <a:r>
              <a:rPr lang="en-US" sz="3600" b="1" dirty="0"/>
              <a:t>2/4 = 1/2</a:t>
            </a:r>
            <a:endParaRPr lang="en-US" sz="3600" dirty="0"/>
          </a:p>
        </p:txBody>
      </p:sp>
      <p:pic>
        <p:nvPicPr>
          <p:cNvPr id="4" name="Picture 3" descr="http://www.math-salamanders.com/image-files/equivalent-fractions-worksheet-strips-equivalent-fractions-halves-bw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29000"/>
            <a:ext cx="7924800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063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u="sng" dirty="0">
                <a:ea typeface="Calibri"/>
                <a:cs typeface="Times New Roman"/>
              </a:rPr>
              <a:t>Product-  </a:t>
            </a:r>
            <a:r>
              <a:rPr lang="en-US" sz="6000" b="1" dirty="0">
                <a:ea typeface="Calibri"/>
                <a:cs typeface="Times New Roman"/>
              </a:rPr>
              <a:t>The answer to a multiplication problem.</a:t>
            </a:r>
            <a:endParaRPr lang="en-US" sz="60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dirty="0">
                <a:ea typeface="Calibri"/>
                <a:cs typeface="Times New Roman"/>
              </a:rPr>
              <a:t>Ex: 9X9=</a:t>
            </a:r>
            <a:r>
              <a:rPr lang="en-US" sz="6000" b="1" u="sng" dirty="0">
                <a:ea typeface="Calibri"/>
                <a:cs typeface="Times New Roman"/>
              </a:rPr>
              <a:t>81</a:t>
            </a:r>
            <a:endParaRPr lang="en-US" sz="6000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0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u="sng" dirty="0">
                <a:ea typeface="Calibri"/>
                <a:cs typeface="Times New Roman"/>
              </a:rPr>
              <a:t>Difference</a:t>
            </a:r>
            <a:r>
              <a:rPr lang="en-US" sz="6000" b="1" dirty="0">
                <a:ea typeface="Calibri"/>
                <a:cs typeface="Times New Roman"/>
              </a:rPr>
              <a:t>- The answer to a subtraction problem.</a:t>
            </a:r>
            <a:endParaRPr lang="en-US" sz="60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dirty="0">
                <a:ea typeface="Calibri"/>
                <a:cs typeface="Times New Roman"/>
              </a:rPr>
              <a:t>Ex: 136-89=</a:t>
            </a:r>
            <a:r>
              <a:rPr lang="en-US" sz="6000" b="1" u="sng" dirty="0">
                <a:ea typeface="Calibri"/>
                <a:cs typeface="Times New Roman"/>
              </a:rPr>
              <a:t>47</a:t>
            </a:r>
            <a:endParaRPr lang="en-US" sz="6000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1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/>
              <a:t>Fraction-</a:t>
            </a:r>
            <a:r>
              <a:rPr lang="en-US" sz="4000" b="1" dirty="0"/>
              <a:t>A number that represents part of a whole or part of a set.</a:t>
            </a:r>
            <a:endParaRPr lang="en-US" sz="4000" dirty="0"/>
          </a:p>
          <a:p>
            <a:r>
              <a:rPr lang="en-US" sz="4000" b="1" dirty="0"/>
              <a:t>Ex:</a:t>
            </a:r>
            <a:r>
              <a:rPr lang="en-US" b="1" dirty="0"/>
              <a:t>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http://www.lcps.org/cms/lib4/VA01000195/centricity/domain/7982/fractions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60040"/>
            <a:ext cx="4495800" cy="216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857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u="sng" dirty="0"/>
              <a:t>Multiple</a:t>
            </a:r>
            <a:r>
              <a:rPr lang="en-US" sz="4800" b="1" dirty="0"/>
              <a:t>- A multiple of a number is that product of that number and any whole number.</a:t>
            </a:r>
          </a:p>
          <a:p>
            <a:r>
              <a:rPr lang="en-US" sz="4800" b="1" dirty="0"/>
              <a:t>Ex: 15 is a multiple of 5 because 3X5=15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Array</a:t>
            </a:r>
            <a:r>
              <a:rPr lang="en-US" sz="4000" b="1" dirty="0">
                <a:ea typeface="Calibri"/>
                <a:cs typeface="Times New Roman"/>
              </a:rPr>
              <a:t>-</a:t>
            </a:r>
            <a:r>
              <a:rPr lang="en-US" b="1" dirty="0">
                <a:ea typeface="Calibri"/>
                <a:cs typeface="Times New Roman"/>
              </a:rPr>
              <a:t>Objects or symbols displayed in rows of same lengths and columns of the same length.</a:t>
            </a:r>
            <a:endParaRPr lang="en-US" sz="18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Ex:</a:t>
            </a:r>
            <a:r>
              <a:rPr lang="en-US" sz="1800" dirty="0">
                <a:ea typeface="Calibri"/>
                <a:cs typeface="Times New Roman"/>
              </a:rPr>
              <a:t> </a:t>
            </a:r>
          </a:p>
          <a:p>
            <a:endParaRPr lang="en-US" dirty="0"/>
          </a:p>
        </p:txBody>
      </p:sp>
      <p:pic>
        <p:nvPicPr>
          <p:cNvPr id="4" name="Picture 3" descr="http://www.eduplace.com/math/mw/background/3/08/graphics/ts_3_8_wi-5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200400"/>
            <a:ext cx="594360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64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Area-</a:t>
            </a:r>
            <a:r>
              <a:rPr lang="en-US" b="1" dirty="0"/>
              <a:t>The number of square units needed to cover the inside of a region or plane figure.</a:t>
            </a:r>
            <a:endParaRPr lang="en-US" dirty="0"/>
          </a:p>
          <a:p>
            <a:r>
              <a:rPr lang="en-US" b="1" dirty="0"/>
              <a:t>Ex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Image result for area and perimet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763520"/>
            <a:ext cx="5181600" cy="2951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47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/>
              <a:t>Perimeter</a:t>
            </a:r>
            <a:r>
              <a:rPr lang="en-US" sz="4000" b="1" dirty="0"/>
              <a:t>-The distance around a shape or region.</a:t>
            </a:r>
            <a:endParaRPr lang="en-US" sz="4000" dirty="0"/>
          </a:p>
          <a:p>
            <a:r>
              <a:rPr lang="en-US" sz="4000" b="1" dirty="0"/>
              <a:t>Ex:</a:t>
            </a:r>
            <a:r>
              <a:rPr lang="en-US" sz="4000" dirty="0"/>
              <a:t> </a:t>
            </a:r>
          </a:p>
        </p:txBody>
      </p:sp>
      <p:pic>
        <p:nvPicPr>
          <p:cNvPr id="4" name="Picture 3" descr="Image result for area and perimet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840" y="3200400"/>
            <a:ext cx="408432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8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/>
              <a:t>Line of Symmetry-</a:t>
            </a:r>
            <a:r>
              <a:rPr lang="en-US" sz="4000" b="1" dirty="0"/>
              <a:t> Is the imaginary line where you could fold the image and have both halves match exactly.</a:t>
            </a:r>
            <a:endParaRPr lang="en-US" sz="4000" dirty="0"/>
          </a:p>
          <a:p>
            <a:r>
              <a:rPr lang="en-US" sz="4000" b="1" dirty="0"/>
              <a:t>Ex:</a:t>
            </a:r>
            <a:r>
              <a:rPr lang="en-US" sz="4000" dirty="0"/>
              <a:t> </a:t>
            </a:r>
          </a:p>
          <a:p>
            <a:endParaRPr lang="en-US" dirty="0"/>
          </a:p>
        </p:txBody>
      </p:sp>
      <p:pic>
        <p:nvPicPr>
          <p:cNvPr id="4" name="Picture 3" descr="Image result for line of symmetr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91000"/>
            <a:ext cx="3952240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133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674</TotalTime>
  <Words>273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MATH VOCABULARY</vt:lpstr>
      <vt:lpstr>DAY 1</vt:lpstr>
      <vt:lpstr>DAY 2</vt:lpstr>
      <vt:lpstr>DAY 3</vt:lpstr>
      <vt:lpstr>DAY 4</vt:lpstr>
      <vt:lpstr>DAY 5</vt:lpstr>
      <vt:lpstr>DAY 6</vt:lpstr>
      <vt:lpstr>DAY 7</vt:lpstr>
      <vt:lpstr>DAY 8</vt:lpstr>
      <vt:lpstr>DAY 9</vt:lpstr>
      <vt:lpstr>Day 10</vt:lpstr>
      <vt:lpstr>DAY 11</vt:lpstr>
      <vt:lpstr>DAY 12</vt:lpstr>
      <vt:lpstr>DAY 13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VOCABULARY</dc:title>
  <dc:creator>User</dc:creator>
  <cp:lastModifiedBy>User</cp:lastModifiedBy>
  <cp:revision>8</cp:revision>
  <dcterms:created xsi:type="dcterms:W3CDTF">2015-02-27T14:24:00Z</dcterms:created>
  <dcterms:modified xsi:type="dcterms:W3CDTF">2015-03-16T23:39:52Z</dcterms:modified>
</cp:coreProperties>
</file>