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62" r:id="rId3"/>
    <p:sldId id="264" r:id="rId4"/>
    <p:sldId id="266" r:id="rId5"/>
    <p:sldId id="269" r:id="rId6"/>
    <p:sldId id="267" r:id="rId7"/>
    <p:sldId id="268" r:id="rId8"/>
    <p:sldId id="256" r:id="rId9"/>
    <p:sldId id="270" r:id="rId10"/>
    <p:sldId id="263" r:id="rId11"/>
    <p:sldId id="261" r:id="rId12"/>
    <p:sldId id="257" r:id="rId13"/>
    <p:sldId id="281" r:id="rId14"/>
    <p:sldId id="259" r:id="rId15"/>
    <p:sldId id="258" r:id="rId16"/>
    <p:sldId id="260" r:id="rId17"/>
    <p:sldId id="275" r:id="rId18"/>
    <p:sldId id="276" r:id="rId19"/>
    <p:sldId id="271" r:id="rId20"/>
    <p:sldId id="274" r:id="rId21"/>
    <p:sldId id="272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DE"/>
    <a:srgbClr val="0095F0"/>
    <a:srgbClr val="FFFF21"/>
    <a:srgbClr val="9900CC"/>
    <a:srgbClr val="FF9900"/>
    <a:srgbClr val="D99B01"/>
    <a:srgbClr val="FF66CC"/>
    <a:srgbClr val="FF67AC"/>
    <a:srgbClr val="CC0099"/>
    <a:srgbClr val="FFD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48" y="4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1670" y="1808226"/>
            <a:ext cx="6566315" cy="1383822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3182571"/>
            <a:ext cx="6566315" cy="610819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9604" y="4003888"/>
            <a:ext cx="1253806" cy="45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71500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571500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486400" cy="2441448"/>
          </a:xfrm>
        </p:spPr>
        <p:txBody>
          <a:bodyPr anchor="b">
            <a:normAutofit/>
          </a:bodyPr>
          <a:lstStyle>
            <a:lvl1pPr algn="l">
              <a:defRPr sz="4425" spc="-75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3502685"/>
            <a:ext cx="5486400" cy="685800"/>
          </a:xfrm>
        </p:spPr>
        <p:txBody>
          <a:bodyPr anchor="t">
            <a:normAutofit/>
          </a:bodyPr>
          <a:lstStyle>
            <a:lvl1pPr marL="0" indent="0" algn="l">
              <a:buNone/>
              <a:defRPr sz="165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33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73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973836"/>
            <a:ext cx="5486400" cy="2441448"/>
          </a:xfrm>
        </p:spPr>
        <p:txBody>
          <a:bodyPr anchor="b">
            <a:normAutofit/>
          </a:bodyPr>
          <a:lstStyle>
            <a:lvl1pPr>
              <a:defRPr sz="4425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3504438"/>
            <a:ext cx="54864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6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0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22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767690"/>
            <a:ext cx="2606040" cy="60579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767690"/>
            <a:ext cx="2606040" cy="6098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61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7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5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5"/>
            <a:ext cx="8246070" cy="89199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1"/>
            <a:ext cx="8246070" cy="3359504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651510"/>
            <a:ext cx="548640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20632"/>
            <a:ext cx="2125980" cy="174149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13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575564"/>
            <a:ext cx="6086423" cy="399821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19756"/>
            <a:ext cx="2125980" cy="174193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4767263"/>
            <a:ext cx="44336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33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39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742950"/>
            <a:ext cx="2114550" cy="3714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651510"/>
            <a:ext cx="5486400" cy="384048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E:\websites\free-power-point-templates\2012\logo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9604" y="4003888"/>
            <a:ext cx="1253806" cy="45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6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595549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95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198559"/>
            <a:ext cx="5955495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433880"/>
            <a:ext cx="8246071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50281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95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934335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0281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95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34335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842878"/>
            <a:ext cx="2210612" cy="345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648081"/>
            <a:ext cx="5486400" cy="384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4767263"/>
            <a:ext cx="11481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1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slide" Target="slide8.xml"/><Relationship Id="rId9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ow%20Did%20You%20Get%20Here.mp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Why%20Your%20Body%20Is%20AMAZING!.mp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5.png"/><Relationship Id="rId5" Type="http://schemas.openxmlformats.org/officeDocument/2006/relationships/slide" Target="slide15.xml"/><Relationship Id="rId10" Type="http://schemas.openxmlformats.org/officeDocument/2006/relationships/image" Target="../media/image24.png"/><Relationship Id="rId4" Type="http://schemas.openxmlformats.org/officeDocument/2006/relationships/slide" Target="slide14.xml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omeostasis%20and%20Negative-Positive%20Feedback.mp4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slide" Target="slide8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See what you know…</a:t>
            </a:r>
            <a:endParaRPr lang="en-US" dirty="0"/>
          </a:p>
        </p:txBody>
      </p:sp>
      <p:pic>
        <p:nvPicPr>
          <p:cNvPr id="3" name="Kygo - Stargazing (Official Instrument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99725" y="1198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0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3311041"/>
            <a:ext cx="8246070" cy="1832459"/>
          </a:xfrm>
          <a:solidFill>
            <a:srgbClr val="0083DE"/>
          </a:solidFill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Humans are also </a:t>
            </a:r>
            <a:r>
              <a:rPr lang="en-US" b="1" u="sng" dirty="0" smtClean="0">
                <a:solidFill>
                  <a:schemeClr val="tx1"/>
                </a:solidFill>
              </a:rPr>
              <a:t>HOMINIDS</a:t>
            </a:r>
            <a:r>
              <a:rPr lang="en-US" dirty="0" smtClean="0">
                <a:solidFill>
                  <a:schemeClr val="tx1"/>
                </a:solidFill>
              </a:rPr>
              <a:t> - a family of organisms that: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Are </a:t>
            </a:r>
            <a:r>
              <a:rPr lang="en-US" b="1" u="sng" dirty="0" smtClean="0">
                <a:solidFill>
                  <a:schemeClr val="tx1"/>
                </a:solidFill>
              </a:rPr>
              <a:t>bipedal</a:t>
            </a:r>
            <a:r>
              <a:rPr lang="en-US" dirty="0" smtClean="0">
                <a:solidFill>
                  <a:schemeClr val="tx1"/>
                </a:solidFill>
              </a:rPr>
              <a:t>: walk upright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Have an enlarged brain vs. body size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Action Button: Return 3">
            <a:hlinkClick r:id="rId4" action="ppaction://hlinksldjump" highlightClick="1"/>
          </p:cNvPr>
          <p:cNvSpPr/>
          <p:nvPr/>
        </p:nvSpPr>
        <p:spPr>
          <a:xfrm>
            <a:off x="0" y="4404210"/>
            <a:ext cx="448965" cy="739290"/>
          </a:xfrm>
          <a:prstGeom prst="actionButtonReturn">
            <a:avLst/>
          </a:prstGeom>
          <a:solidFill>
            <a:srgbClr val="0083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ДA Brisk Walk by Zeurel #походка | Motion | Walking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740" y="1159258"/>
            <a:ext cx="2901395" cy="241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Y CUTE BOY WALKING GIF on Behanc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9477" y="2368172"/>
            <a:ext cx="1428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a bouge divers - Page 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347" y="-715120"/>
            <a:ext cx="1740330" cy="28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Walk This Way Aerosmith(Feat. Run DMC)-66.1-141.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524277" y="-62955"/>
            <a:ext cx="609600" cy="609600"/>
          </a:xfrm>
          <a:prstGeom prst="rect">
            <a:avLst/>
          </a:prstGeom>
        </p:spPr>
      </p:pic>
      <p:pic>
        <p:nvPicPr>
          <p:cNvPr id="10248" name="Picture 8" descr="Animated Brain Gif - ClipArt Bes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01" y="-78127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76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4.72222E-6 4.81481E-6 L -1.36094 0.01018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56" y="4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3.33333E-6 -1.60494E-6 L 1.38264 -0.00062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32" y="-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0.00504 -0.01358 L -0.83125 1.27901 " pathEditMode="relative" rAng="0" ptsTypes="AA">
                                      <p:cBhvr>
                                        <p:cTn id="12" dur="2125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9" y="646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9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128470"/>
            <a:ext cx="8093366" cy="763525"/>
          </a:xfrm>
        </p:spPr>
        <p:txBody>
          <a:bodyPr>
            <a:normAutofit/>
          </a:bodyPr>
          <a:lstStyle/>
          <a:p>
            <a:r>
              <a:rPr lang="en-US" dirty="0" smtClean="0"/>
              <a:t>Human 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99868"/>
            <a:ext cx="9144000" cy="1843632"/>
          </a:xfrm>
          <a:solidFill>
            <a:srgbClr val="0083DE"/>
          </a:solidFill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The theory with most support suggests that the species H. Sapiens arose from other Homo species that stayed in Africa.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Others that left, </a:t>
            </a:r>
            <a:r>
              <a:rPr lang="en-US" b="1" u="sng" dirty="0" smtClean="0">
                <a:solidFill>
                  <a:schemeClr val="tx1"/>
                </a:solidFill>
              </a:rPr>
              <a:t>all became extinct</a:t>
            </a:r>
            <a:r>
              <a:rPr lang="en-US" dirty="0" smtClean="0">
                <a:solidFill>
                  <a:schemeClr val="tx1"/>
                </a:solidFill>
              </a:rPr>
              <a:t>, like Neanderthals.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0068" y="2110085"/>
            <a:ext cx="498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2" action="ppaction://hlinkfile"/>
              </a:rPr>
              <a:t>How we got here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2: How we are built</a:t>
            </a:r>
            <a:endParaRPr lang="en-US" dirty="0"/>
          </a:p>
        </p:txBody>
      </p:sp>
      <p:pic>
        <p:nvPicPr>
          <p:cNvPr id="11266" name="Picture 2" descr="Cool Body Scan Animation « The Mindset Of A Champion Blog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82" y="1173170"/>
            <a:ext cx="4123035" cy="394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1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321" y="-176940"/>
            <a:ext cx="6108200" cy="763525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How are we built?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86585"/>
            <a:ext cx="5182820" cy="923330"/>
          </a:xfrm>
          <a:prstGeom prst="rect">
            <a:avLst/>
          </a:prstGeom>
          <a:solidFill>
            <a:srgbClr val="0083DE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Cells</a:t>
            </a:r>
            <a:r>
              <a:rPr lang="en-US" dirty="0" smtClean="0"/>
              <a:t>: the smallest unit of life, humans have many different types of cells with different shapes and functions. Ex. Nerve cell</a:t>
            </a:r>
            <a:endParaRPr lang="en-US" dirty="0"/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0" y="1509915"/>
            <a:ext cx="5182820" cy="646331"/>
          </a:xfrm>
          <a:prstGeom prst="rect">
            <a:avLst/>
          </a:prstGeom>
          <a:solidFill>
            <a:srgbClr val="0083DE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Tissues</a:t>
            </a:r>
            <a:r>
              <a:rPr lang="en-US" dirty="0" smtClean="0"/>
              <a:t>: groups of similar cells that need to perform a function. Ex. Nervous tissue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156246"/>
            <a:ext cx="5182820" cy="646331"/>
          </a:xfrm>
          <a:prstGeom prst="rect">
            <a:avLst/>
          </a:prstGeom>
          <a:solidFill>
            <a:srgbClr val="0083DE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Organ</a:t>
            </a:r>
            <a:r>
              <a:rPr lang="en-US" dirty="0" smtClean="0"/>
              <a:t>: groups of similar tissues that perform the same function. Ex. Brain</a:t>
            </a:r>
            <a:endParaRPr lang="en-US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0" y="2802577"/>
            <a:ext cx="5182820" cy="923330"/>
          </a:xfrm>
          <a:prstGeom prst="rect">
            <a:avLst/>
          </a:prstGeom>
          <a:solidFill>
            <a:srgbClr val="0083DE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Organ system</a:t>
            </a:r>
            <a:r>
              <a:rPr lang="en-US" dirty="0" smtClean="0"/>
              <a:t>: groups of organs that perform a function</a:t>
            </a:r>
          </a:p>
          <a:p>
            <a:endParaRPr lang="en-US" dirty="0"/>
          </a:p>
        </p:txBody>
      </p:sp>
      <p:pic>
        <p:nvPicPr>
          <p:cNvPr id="1028" name="Picture 4" descr="Image result for nerve tiss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1698">
            <a:off x="3813810" y="1610912"/>
            <a:ext cx="2650110" cy="132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apezoid 9"/>
          <p:cNvSpPr/>
          <p:nvPr/>
        </p:nvSpPr>
        <p:spPr>
          <a:xfrm rot="3464125">
            <a:off x="6149618" y="-578589"/>
            <a:ext cx="1589006" cy="3266649"/>
          </a:xfrm>
          <a:prstGeom prst="trapezoid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/>
          <p:cNvSpPr/>
          <p:nvPr/>
        </p:nvSpPr>
        <p:spPr>
          <a:xfrm rot="3214095">
            <a:off x="5601214" y="-967971"/>
            <a:ext cx="1589006" cy="5303987"/>
          </a:xfrm>
          <a:prstGeom prst="trapezoid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Image result for nerve tiss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4293">
            <a:off x="2615553" y="3354573"/>
            <a:ext cx="1444232" cy="72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nerve tiss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183">
            <a:off x="2945011" y="2823207"/>
            <a:ext cx="768821" cy="38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nerve tiss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03032">
            <a:off x="3485754" y="3062503"/>
            <a:ext cx="1126209" cy="5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nerve tiss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6626">
            <a:off x="3263393" y="3290740"/>
            <a:ext cx="736359" cy="36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nerve tiss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54">
            <a:off x="1873048" y="3663097"/>
            <a:ext cx="1126209" cy="5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result for nerve tiss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54">
            <a:off x="4803815" y="3597606"/>
            <a:ext cx="987343" cy="4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nerve tiss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54">
            <a:off x="3953958" y="3940569"/>
            <a:ext cx="953598" cy="4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result for nerve tiss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6024">
            <a:off x="3808369" y="3303689"/>
            <a:ext cx="264400" cy="1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result for nerve tiss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54">
            <a:off x="3673291" y="3224157"/>
            <a:ext cx="248691" cy="1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result for nerve tiss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14845">
            <a:off x="3167318" y="3501800"/>
            <a:ext cx="543062" cy="27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eft Brace 13"/>
          <p:cNvSpPr/>
          <p:nvPr/>
        </p:nvSpPr>
        <p:spPr>
          <a:xfrm rot="19586432">
            <a:off x="7030596" y="187057"/>
            <a:ext cx="746097" cy="916230"/>
          </a:xfrm>
          <a:prstGeom prst="leftBrace">
            <a:avLst>
              <a:gd name="adj1" fmla="val 8333"/>
              <a:gd name="adj2" fmla="val 50479"/>
            </a:avLst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 descr="OnlineLabels Clip Art - Brain In Profi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18" y="335749"/>
            <a:ext cx="2777163" cy="24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Left Brace 28"/>
          <p:cNvSpPr/>
          <p:nvPr/>
        </p:nvSpPr>
        <p:spPr>
          <a:xfrm rot="20760177">
            <a:off x="6808114" y="124507"/>
            <a:ext cx="746097" cy="4097068"/>
          </a:xfrm>
          <a:prstGeom prst="leftBrace">
            <a:avLst>
              <a:gd name="adj1" fmla="val 8333"/>
              <a:gd name="adj2" fmla="val 50479"/>
            </a:avLst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2" name="Picture 8" descr="Image result for nervous syste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031" y="268922"/>
            <a:ext cx="2566852" cy="474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avi (The Legend of Zelda) - Wikipe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93" y="1203550"/>
            <a:ext cx="1362325" cy="12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Navi - Hey Listen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0638" y="3593378"/>
            <a:ext cx="609600" cy="609600"/>
          </a:xfrm>
          <a:prstGeom prst="rect">
            <a:avLst/>
          </a:prstGeom>
        </p:spPr>
      </p:pic>
      <p:pic>
        <p:nvPicPr>
          <p:cNvPr id="34" name="Picture 10" descr="Navi (The Legend of Zelda) - Wikipe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73" y="2671669"/>
            <a:ext cx="1362325" cy="12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Navi - Hey Listen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39206" y="26010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5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2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2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61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6" grpId="1" animBg="1"/>
      <p:bldP spid="7" grpId="0" animBg="1"/>
      <p:bldP spid="8" grpId="0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55" y="128470"/>
            <a:ext cx="8093365" cy="763525"/>
          </a:xfrm>
        </p:spPr>
        <p:txBody>
          <a:bodyPr>
            <a:normAutofit/>
          </a:bodyPr>
          <a:lstStyle/>
          <a:p>
            <a:r>
              <a:rPr lang="en-US" dirty="0" smtClean="0"/>
              <a:t>Tissue Types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1055" y="1328403"/>
            <a:ext cx="1766975" cy="479822"/>
          </a:xfrm>
        </p:spPr>
        <p:txBody>
          <a:bodyPr/>
          <a:lstStyle/>
          <a:p>
            <a:r>
              <a:rPr lang="en-US" dirty="0" smtClean="0"/>
              <a:t>Epithelial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6152" y="1808225"/>
            <a:ext cx="1766975" cy="1832460"/>
          </a:xfrm>
          <a:solidFill>
            <a:srgbClr val="0083DE"/>
          </a:solidFill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Sheets of cells that cover the body and organs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2313473" y="1328403"/>
            <a:ext cx="1767669" cy="479822"/>
          </a:xfrm>
        </p:spPr>
        <p:txBody>
          <a:bodyPr/>
          <a:lstStyle/>
          <a:p>
            <a:r>
              <a:rPr lang="en-US" dirty="0" smtClean="0"/>
              <a:t>Connective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2144804" y="1808225"/>
            <a:ext cx="2060407" cy="2276294"/>
          </a:xfrm>
          <a:solidFill>
            <a:srgbClr val="0083DE"/>
          </a:solidFill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Groups of cells that hold together and support other  tissue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4765656" y="1343253"/>
            <a:ext cx="1767669" cy="479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rgbClr val="0095F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Nervous</a:t>
            </a:r>
            <a:endParaRPr lang="en-US" dirty="0"/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4724705" y="1808225"/>
            <a:ext cx="1767669" cy="1221640"/>
          </a:xfrm>
          <a:prstGeom prst="rect">
            <a:avLst/>
          </a:prstGeom>
          <a:solidFill>
            <a:srgbClr val="0083DE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Transmits signals in the body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7102837" y="1343253"/>
            <a:ext cx="1767669" cy="479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rgbClr val="0095F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Muscular</a:t>
            </a:r>
            <a:endParaRPr lang="en-US" dirty="0"/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6937817" y="1808225"/>
            <a:ext cx="1985165" cy="763525"/>
          </a:xfrm>
          <a:prstGeom prst="rect">
            <a:avLst/>
          </a:prstGeom>
          <a:solidFill>
            <a:srgbClr val="0083DE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Used for movement</a:t>
            </a:r>
          </a:p>
        </p:txBody>
      </p:sp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7778805" y="211963"/>
            <a:ext cx="916230" cy="527327"/>
          </a:xfrm>
          <a:prstGeom prst="actionButtonReturn">
            <a:avLst/>
          </a:prstGeom>
          <a:solidFill>
            <a:srgbClr val="0083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Lincoln Loop / 4/19/18 Lincoln Loo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740" y="3036722"/>
            <a:ext cx="2431260" cy="243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ustin Timberlake- Cry Me A River lyrics-88.9-12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87212" y="2909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-64010" y="433880"/>
            <a:ext cx="8093365" cy="7635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Organ systems - homeostasis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41751"/>
            <a:ext cx="9000445" cy="1077218"/>
          </a:xfrm>
          <a:prstGeom prst="rect">
            <a:avLst/>
          </a:prstGeom>
          <a:solidFill>
            <a:srgbClr val="0083DE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Homeostasis</a:t>
            </a:r>
            <a:r>
              <a:rPr lang="en-US" sz="3200" dirty="0" smtClean="0"/>
              <a:t> – the ability to maintain a steady internal environment, internal conditions.  </a:t>
            </a:r>
            <a:endParaRPr lang="en-US" sz="3200" dirty="0"/>
          </a:p>
        </p:txBody>
      </p:sp>
      <p:pic>
        <p:nvPicPr>
          <p:cNvPr id="12290" name="Picture 2" descr="Balance gif 11 » GIF Images Downloa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16" y="2318969"/>
            <a:ext cx="5259806" cy="278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omeostasis | Understanding the Balance of the Bod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35" y="2384796"/>
            <a:ext cx="3652070" cy="29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3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-64010" y="433880"/>
            <a:ext cx="8093365" cy="7635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Feedback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50110"/>
            <a:ext cx="9144000" cy="954107"/>
          </a:xfrm>
          <a:prstGeom prst="rect">
            <a:avLst/>
          </a:prstGeom>
          <a:solidFill>
            <a:srgbClr val="0083DE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Negative feedback loop </a:t>
            </a:r>
            <a:r>
              <a:rPr lang="en-US" sz="2800" dirty="0" smtClean="0"/>
              <a:t>– system reacts to STOP or SLOW what is happening; reverse it.   </a:t>
            </a:r>
            <a:endParaRPr lang="en-US" sz="2800" dirty="0"/>
          </a:p>
        </p:txBody>
      </p:sp>
      <p:pic>
        <p:nvPicPr>
          <p:cNvPr id="14340" name="Picture 4" descr="What Is Homeostasis? » Science AB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2724455"/>
            <a:ext cx="2137870" cy="160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tock images- Old or New? - Bikini Bottom - SpongeBuddy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31" y="2877160"/>
            <a:ext cx="1750098" cy="19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spongebob thinking gif | Tumb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70" y="2634419"/>
            <a:ext cx="2214832" cy="179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rved Down Arrow 4"/>
          <p:cNvSpPr/>
          <p:nvPr/>
        </p:nvSpPr>
        <p:spPr>
          <a:xfrm flipH="1">
            <a:off x="2019573" y="2252656"/>
            <a:ext cx="1964574" cy="763525"/>
          </a:xfrm>
          <a:prstGeom prst="curvedDownArrow">
            <a:avLst>
              <a:gd name="adj1" fmla="val 21135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1011275" flipH="1">
            <a:off x="1884573" y="4320364"/>
            <a:ext cx="1964574" cy="763525"/>
          </a:xfrm>
          <a:prstGeom prst="curvedDownArrow">
            <a:avLst>
              <a:gd name="adj1" fmla="val 21135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>
            <a:off x="4781971" y="2287046"/>
            <a:ext cx="2156388" cy="763525"/>
          </a:xfrm>
          <a:prstGeom prst="curvedDownArrow">
            <a:avLst>
              <a:gd name="adj1" fmla="val 21135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 rot="10800000">
            <a:off x="4572000" y="4223349"/>
            <a:ext cx="2359662" cy="763525"/>
          </a:xfrm>
          <a:prstGeom prst="curvedDownArrow">
            <a:avLst>
              <a:gd name="adj1" fmla="val 21135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58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-64010" y="433880"/>
            <a:ext cx="8093365" cy="7635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Feedback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50110"/>
            <a:ext cx="9144000" cy="1077218"/>
          </a:xfrm>
          <a:prstGeom prst="rect">
            <a:avLst/>
          </a:prstGeom>
          <a:solidFill>
            <a:srgbClr val="0083D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Positive feedback loop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system reacts to INCREASE what is happening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Amoeba Sisters Handouts - Science with The Amoeba Sisters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18" y="3248321"/>
            <a:ext cx="2980865" cy="18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omeostasis | Understanding the Balance of the Bod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77160"/>
            <a:ext cx="2805945" cy="22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4950" y="3248321"/>
            <a:ext cx="2595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Chemicals increase the number of contractions until a child is born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0602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-64010" y="433880"/>
            <a:ext cx="8093365" cy="7635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Organ systems – page 589 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737481"/>
              </p:ext>
            </p:extLst>
          </p:nvPr>
        </p:nvGraphicFramePr>
        <p:xfrm>
          <a:off x="0" y="1350110"/>
          <a:ext cx="9144000" cy="4091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425">
                  <a:extLst>
                    <a:ext uri="{9D8B030D-6E8A-4147-A177-3AD203B41FA5}">
                      <a16:colId xmlns:a16="http://schemas.microsoft.com/office/drawing/2014/main" val="1557795968"/>
                    </a:ext>
                  </a:extLst>
                </a:gridCol>
                <a:gridCol w="3814575">
                  <a:extLst>
                    <a:ext uri="{9D8B030D-6E8A-4147-A177-3AD203B41FA5}">
                      <a16:colId xmlns:a16="http://schemas.microsoft.com/office/drawing/2014/main" val="249669992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9459193"/>
                    </a:ext>
                  </a:extLst>
                </a:gridCol>
              </a:tblGrid>
              <a:tr h="731644">
                <a:tc>
                  <a:txBody>
                    <a:bodyPr/>
                    <a:lstStyle/>
                    <a:p>
                      <a:r>
                        <a:rPr lang="en-US" dirty="0" smtClean="0"/>
                        <a:t>Organ</a:t>
                      </a:r>
                      <a:r>
                        <a:rPr lang="en-US" baseline="0" dirty="0" smtClean="0"/>
                        <a:t> system</a:t>
                      </a:r>
                      <a:endParaRPr lang="en-US" dirty="0"/>
                    </a:p>
                  </a:txBody>
                  <a:tcPr>
                    <a:solidFill>
                      <a:srgbClr val="0095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Important organs/parts</a:t>
                      </a:r>
                      <a:endParaRPr lang="en-US" dirty="0"/>
                    </a:p>
                  </a:txBody>
                  <a:tcPr>
                    <a:solidFill>
                      <a:srgbClr val="0095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How</a:t>
                      </a:r>
                      <a:r>
                        <a:rPr lang="en-US" baseline="0" dirty="0" smtClean="0"/>
                        <a:t> it maintains HOMEOSTASIS</a:t>
                      </a:r>
                      <a:endParaRPr lang="en-US" dirty="0"/>
                    </a:p>
                  </a:txBody>
                  <a:tcPr>
                    <a:solidFill>
                      <a:srgbClr val="009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826180"/>
                  </a:ext>
                </a:extLst>
              </a:tr>
              <a:tr h="765436">
                <a:tc>
                  <a:txBody>
                    <a:bodyPr/>
                    <a:lstStyle/>
                    <a:p>
                      <a:r>
                        <a:rPr lang="en-US" dirty="0" smtClean="0"/>
                        <a:t>Integumentary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Skin, hair, nails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Hair</a:t>
                      </a:r>
                      <a:r>
                        <a:rPr lang="en-US" baseline="0" dirty="0" smtClean="0"/>
                        <a:t> and sweat glands maintain b</a:t>
                      </a:r>
                      <a:r>
                        <a:rPr lang="en-US" dirty="0" smtClean="0"/>
                        <a:t>ody</a:t>
                      </a:r>
                      <a:r>
                        <a:rPr lang="en-US" baseline="0" dirty="0" smtClean="0"/>
                        <a:t> temperature, moisture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48475"/>
                  </a:ext>
                </a:extLst>
              </a:tr>
              <a:tr h="765436">
                <a:tc>
                  <a:txBody>
                    <a:bodyPr/>
                    <a:lstStyle/>
                    <a:p>
                      <a:r>
                        <a:rPr lang="en-US" dirty="0" smtClean="0"/>
                        <a:t>Circulatory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Heart, veins,</a:t>
                      </a:r>
                      <a:r>
                        <a:rPr lang="en-US" baseline="0" dirty="0" smtClean="0"/>
                        <a:t> arteries, </a:t>
                      </a:r>
                      <a:r>
                        <a:rPr lang="en-US" baseline="0" dirty="0" smtClean="0">
                          <a:hlinkClick r:id="rId2" action="ppaction://hlinksldjump"/>
                        </a:rPr>
                        <a:t>capillaries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Maintain</a:t>
                      </a:r>
                      <a:r>
                        <a:rPr lang="en-US" baseline="0" dirty="0" smtClean="0"/>
                        <a:t> oxygen/CO2 movement throughout body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018837"/>
                  </a:ext>
                </a:extLst>
              </a:tr>
              <a:tr h="765436">
                <a:tc>
                  <a:txBody>
                    <a:bodyPr/>
                    <a:lstStyle/>
                    <a:p>
                      <a:r>
                        <a:rPr lang="en-US" dirty="0" smtClean="0"/>
                        <a:t>Respiratory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Trachea, Lungs - </a:t>
                      </a:r>
                      <a:r>
                        <a:rPr lang="en-US" dirty="0" smtClean="0">
                          <a:hlinkClick r:id="rId2" action="ppaction://hlinksldjump"/>
                        </a:rPr>
                        <a:t>alveoli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Maintain</a:t>
                      </a:r>
                      <a:r>
                        <a:rPr lang="en-US" baseline="0" dirty="0" smtClean="0"/>
                        <a:t> movement of oxygen/CO2 into/out of the body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953375"/>
                  </a:ext>
                </a:extLst>
              </a:tr>
              <a:tr h="765436">
                <a:tc>
                  <a:txBody>
                    <a:bodyPr/>
                    <a:lstStyle/>
                    <a:p>
                      <a:r>
                        <a:rPr lang="en-US" dirty="0" smtClean="0"/>
                        <a:t>Excretory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Kidneys, bladder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Maintain the level of water, chemicals in the blood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141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4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-64010" y="433880"/>
            <a:ext cx="8093365" cy="7635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Capillaries and Alveoli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26" name="Picture 2" descr="Alveoli Diagram - ClipArt Bes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45" y="1346642"/>
            <a:ext cx="6413610" cy="379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ung Clipart | Clipart Panda - Free Clipart 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265" y="1254631"/>
            <a:ext cx="2889375" cy="285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1559256" y="1383638"/>
            <a:ext cx="2278556" cy="76699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59256" y="2167167"/>
            <a:ext cx="2137871" cy="28068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62575" y="3958326"/>
            <a:ext cx="2137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Alveoli/ capillaries increase </a:t>
            </a:r>
            <a:r>
              <a:rPr lang="en-US" sz="2000" b="1" u="sng" dirty="0" smtClean="0">
                <a:solidFill>
                  <a:schemeClr val="bg1"/>
                </a:solidFill>
              </a:rPr>
              <a:t>surface area</a:t>
            </a:r>
            <a:endParaRPr lang="en-US" sz="2000" b="1" u="sng" dirty="0">
              <a:solidFill>
                <a:schemeClr val="bg1"/>
              </a:solidFill>
            </a:endParaRPr>
          </a:p>
        </p:txBody>
      </p:sp>
      <p:pic>
        <p:nvPicPr>
          <p:cNvPr id="14" name="What Goes Around... Comes Around (Instrument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6200" y="-69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2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555" y="739290"/>
            <a:ext cx="519197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Humans are hominids, a family of primates. How old do you think the earliest hominid fossil is?</a:t>
            </a:r>
          </a:p>
          <a:p>
            <a:endParaRPr lang="en-US" dirty="0" smtClean="0"/>
          </a:p>
          <a:p>
            <a:endParaRPr lang="en-US" dirty="0"/>
          </a:p>
          <a:p>
            <a:pPr marL="342900" indent="-342900">
              <a:buAutoNum type="alphaUcPeriod"/>
            </a:pPr>
            <a:r>
              <a:rPr lang="en-US" sz="2800" dirty="0" smtClean="0"/>
              <a:t>50,000 -100,000 years old</a:t>
            </a:r>
          </a:p>
          <a:p>
            <a:pPr marL="342900" indent="-342900">
              <a:buAutoNum type="alphaUcPeriod"/>
            </a:pPr>
            <a:r>
              <a:rPr lang="en-US" sz="2800" dirty="0" smtClean="0"/>
              <a:t>1 – 2 million years old</a:t>
            </a:r>
          </a:p>
          <a:p>
            <a:pPr marL="342900" indent="-342900">
              <a:buAutoNum type="alphaUcPeriod"/>
            </a:pPr>
            <a:r>
              <a:rPr lang="en-US" sz="2800" dirty="0" smtClean="0"/>
              <a:t>2-4 million years old</a:t>
            </a:r>
          </a:p>
          <a:p>
            <a:pPr marL="342900" indent="-342900">
              <a:buAutoNum type="alphaUcPeriod"/>
            </a:pPr>
            <a:r>
              <a:rPr lang="en-US" sz="2800" dirty="0" smtClean="0"/>
              <a:t>6-7 million years old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  <p:pic>
        <p:nvPicPr>
          <p:cNvPr id="4098" name="Picture 2" descr="Cartoon gorilla animation | Primates and Monkeys | Animals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4968" y="1733611"/>
            <a:ext cx="2783625" cy="290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147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4.19753E-6 L 1.00625 -0.00031 " pathEditMode="relative" rAng="0" ptsTypes="AA">
                                      <p:cBhvr>
                                        <p:cTn id="9" dur="12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13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2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7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Better Way to Detect C. difficil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1872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73238" y="1350109"/>
            <a:ext cx="9144000" cy="763525"/>
          </a:xfrm>
          <a:prstGeom prst="rect">
            <a:avLst/>
          </a:prstGeom>
          <a:solidFill>
            <a:srgbClr val="0083DE"/>
          </a:solidFill>
        </p:spPr>
        <p:txBody>
          <a:bodyPr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Surface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area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– the amount of space on the outermost layer of something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7410" y="2419045"/>
            <a:ext cx="1832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villi of the lining of the stomach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8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actfile.org/wp-content/uploads/2015/01/Alveoli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44" y="0"/>
            <a:ext cx="7382479" cy="516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555" y="1960930"/>
            <a:ext cx="1374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Alveoli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98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51"/>
          <a:stretch/>
        </p:blipFill>
        <p:spPr>
          <a:xfrm>
            <a:off x="2706205" y="0"/>
            <a:ext cx="641957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965" y="1808225"/>
            <a:ext cx="197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Gills of fish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30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10" y="1309"/>
            <a:ext cx="7320690" cy="54067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555" y="2266340"/>
            <a:ext cx="137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Leaves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77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95" y="0"/>
            <a:ext cx="7778805" cy="5157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655520"/>
            <a:ext cx="1365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Taste Buds/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tongue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02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0224" y="586585"/>
            <a:ext cx="47338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smtClean="0">
                <a:solidFill>
                  <a:srgbClr val="000000"/>
                </a:solidFill>
                <a:latin typeface="Corbel" panose="020B0503020204020204"/>
              </a:rPr>
              <a:t>The human SPECIES is called homo sapiens, how old do you think the oldest fossil of a human is</a:t>
            </a:r>
            <a:r>
              <a:rPr lang="en-US" sz="2800" noProof="0" dirty="0" smtClean="0">
                <a:solidFill>
                  <a:srgbClr val="000000"/>
                </a:solidFill>
                <a:latin typeface="Corbel" panose="020B0503020204020204"/>
              </a:rPr>
              <a:t>?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dirty="0" smtClean="0">
                <a:solidFill>
                  <a:srgbClr val="000000"/>
                </a:solidFill>
                <a:latin typeface="Corbel" panose="020B0503020204020204"/>
              </a:rPr>
              <a:t>10-20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 thousand years old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50-100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thousand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years old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dirty="0" smtClean="0">
                <a:solidFill>
                  <a:srgbClr val="000000"/>
                </a:solidFill>
                <a:latin typeface="Corbel" panose="020B0503020204020204"/>
              </a:rPr>
              <a:t>200-300 thousand years old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1-2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 million years old.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124" name="Picture 4" descr="Evolution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4274"/>
            <a:ext cx="5344675" cy="35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28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50" y="648081"/>
            <a:ext cx="2901951" cy="3450887"/>
          </a:xfrm>
        </p:spPr>
        <p:txBody>
          <a:bodyPr>
            <a:noAutofit/>
          </a:bodyPr>
          <a:lstStyle/>
          <a:p>
            <a:r>
              <a:rPr lang="en-US" sz="2750" dirty="0" smtClean="0">
                <a:solidFill>
                  <a:schemeClr val="tx1"/>
                </a:solidFill>
              </a:rPr>
              <a:t>APPROXIMATELY </a:t>
            </a:r>
            <a:r>
              <a:rPr lang="en-US" sz="2750" dirty="0" smtClean="0">
                <a:solidFill>
                  <a:schemeClr val="tx1"/>
                </a:solidFill>
              </a:rPr>
              <a:t>How </a:t>
            </a:r>
            <a:r>
              <a:rPr lang="en-US" sz="2750" dirty="0">
                <a:solidFill>
                  <a:schemeClr val="tx1"/>
                </a:solidFill>
              </a:rPr>
              <a:t>long have humans (H. Sapiens) been on the </a:t>
            </a:r>
            <a:r>
              <a:rPr lang="en-US" sz="2750" dirty="0" smtClean="0">
                <a:solidFill>
                  <a:schemeClr val="tx1"/>
                </a:solidFill>
              </a:rPr>
              <a:t>planet ?</a:t>
            </a:r>
            <a:endParaRPr lang="en-US" sz="275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3600" dirty="0" smtClean="0"/>
              <a:t>.007% of the time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3600" dirty="0" smtClean="0"/>
              <a:t>1% of the time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3600" dirty="0" smtClean="0"/>
              <a:t>30 % of the time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3600" dirty="0" smtClean="0"/>
              <a:t>50% of the time</a:t>
            </a:r>
            <a:endParaRPr lang="en-US" sz="3600" dirty="0"/>
          </a:p>
        </p:txBody>
      </p:sp>
      <p:pic>
        <p:nvPicPr>
          <p:cNvPr id="6148" name="Picture 4" descr="Great Earth Gif Animations at Best Anima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60" y="2314575"/>
            <a:ext cx="28289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703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7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86585"/>
            <a:ext cx="65571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In humans, cells build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 tissues and tissues build organs. The heart is a major organ of the circulatory system. About how many times does it beat in one’s lifetime (assuming they live to be about 78 – the average life expectancy in Pa)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>
              <a:solidFill>
                <a:srgbClr val="000000"/>
              </a:solidFill>
              <a:latin typeface="Corbel" panose="020B0503020204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Over 10,000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400" noProof="0" dirty="0" smtClean="0">
                <a:solidFill>
                  <a:srgbClr val="000000"/>
                </a:solidFill>
                <a:latin typeface="Corbel" panose="020B0503020204020204"/>
              </a:rPr>
              <a:t>Over 100,000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Over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 1 million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400" baseline="0" noProof="0" dirty="0" smtClean="0">
                <a:solidFill>
                  <a:srgbClr val="000000"/>
                </a:solidFill>
                <a:latin typeface="Corbel" panose="020B0503020204020204"/>
              </a:rPr>
              <a:t>Over 3 million times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</a:endParaRPr>
          </a:p>
        </p:txBody>
      </p:sp>
      <p:pic>
        <p:nvPicPr>
          <p:cNvPr id="7170" name="Picture 2" descr="Nervous Heart Beat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0" y="2571750"/>
            <a:ext cx="4143377" cy="31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ine Callout 1 1"/>
          <p:cNvSpPr/>
          <p:nvPr/>
        </p:nvSpPr>
        <p:spPr>
          <a:xfrm>
            <a:off x="7141828" y="739290"/>
            <a:ext cx="1553207" cy="1924787"/>
          </a:xfrm>
          <a:prstGeom prst="borderCallout1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When </a:t>
            </a:r>
            <a:r>
              <a:rPr lang="en-US" b="1" dirty="0" err="1" smtClean="0"/>
              <a:t>DeBlass</a:t>
            </a:r>
            <a:r>
              <a:rPr lang="en-US" b="1" dirty="0" smtClean="0"/>
              <a:t> is looking around the room to pick someone to answer.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1821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31" y="586585"/>
            <a:ext cx="513578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0000"/>
                </a:solidFill>
                <a:latin typeface="Corbel" panose="020B0503020204020204"/>
              </a:rPr>
              <a:t>Organs working together make up organ systems in living things, about how many organ systems do you think humans have</a:t>
            </a:r>
            <a:r>
              <a:rPr lang="en-US" sz="3200" dirty="0" smtClean="0">
                <a:solidFill>
                  <a:srgbClr val="000000"/>
                </a:solidFill>
                <a:latin typeface="Corbel" panose="020B0503020204020204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Corbel" panose="020B0503020204020204"/>
              </a:rPr>
              <a:t>21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400" noProof="0" dirty="0" smtClean="0">
                <a:solidFill>
                  <a:srgbClr val="000000"/>
                </a:solidFill>
                <a:latin typeface="Corbel" panose="020B0503020204020204"/>
              </a:rPr>
              <a:t>11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Corbel" panose="020B0503020204020204"/>
              </a:rPr>
              <a:t>9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</a:rPr>
              <a:t>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194" name="Picture 2" descr="Circulatory System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20" y="0"/>
            <a:ext cx="3961180" cy="512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4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1808225"/>
            <a:ext cx="6719020" cy="1374345"/>
          </a:xfrm>
        </p:spPr>
        <p:txBody>
          <a:bodyPr>
            <a:normAutofit/>
          </a:bodyPr>
          <a:lstStyle/>
          <a:p>
            <a:r>
              <a:rPr lang="en-US" dirty="0" smtClean="0"/>
              <a:t>UNIT 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26" y="3029865"/>
            <a:ext cx="6719020" cy="6108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Intro to human origin and makeup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pter 9 Classification | Guest Hollow's Homeschoo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0" y="0"/>
            <a:ext cx="4903170" cy="52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Custom 3">
            <a:hlinkClick r:id="" action="ppaction://hlinkshowjump?jump=nextslide" highlightClick="1"/>
          </p:cNvPr>
          <p:cNvSpPr/>
          <p:nvPr/>
        </p:nvSpPr>
        <p:spPr>
          <a:xfrm>
            <a:off x="2739540" y="2266340"/>
            <a:ext cx="1679755" cy="61082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2687520" y="891994"/>
            <a:ext cx="2037185" cy="13743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ction Button: Custom 1">
            <a:hlinkClick r:id="rId4" action="ppaction://hlinksldjump" highlightClick="1"/>
          </p:cNvPr>
          <p:cNvSpPr/>
          <p:nvPr/>
        </p:nvSpPr>
        <p:spPr>
          <a:xfrm>
            <a:off x="2637177" y="0"/>
            <a:ext cx="2137870" cy="89199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4074566"/>
            <a:ext cx="8695035" cy="1068934"/>
          </a:xfrm>
          <a:solidFill>
            <a:srgbClr val="0083DE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Humans belong to a class called </a:t>
            </a:r>
            <a:r>
              <a:rPr lang="en-US" b="1" u="sng" dirty="0" smtClean="0">
                <a:solidFill>
                  <a:schemeClr val="tx1"/>
                </a:solidFill>
              </a:rPr>
              <a:t>primates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This includes lemurs, monkeys, apes as well.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Action Button: Return 3">
            <a:hlinkClick r:id="rId4" action="ppaction://hlinksldjump" highlightClick="1"/>
          </p:cNvPr>
          <p:cNvSpPr/>
          <p:nvPr/>
        </p:nvSpPr>
        <p:spPr>
          <a:xfrm>
            <a:off x="0" y="4404210"/>
            <a:ext cx="448965" cy="739290"/>
          </a:xfrm>
          <a:prstGeom prst="actionButtonReturn">
            <a:avLst/>
          </a:prstGeom>
          <a:solidFill>
            <a:srgbClr val="0083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La Vallée des singes à Romagne (3) Les lémuriens - Angoulêm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0" y="2014549"/>
            <a:ext cx="1501487" cy="195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letto, Ms. / WELCOM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1353272"/>
            <a:ext cx="2991301" cy="29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orillas: Animated Images, Gifs, Pictures &amp; Animations ...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086" y="1700384"/>
            <a:ext cx="2974743" cy="23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unning Man Game Animation | Rusty McMilla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02" y="1224572"/>
            <a:ext cx="2925915" cy="292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we are fami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05135" y="422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2828</TotalTime>
  <Words>595</Words>
  <Application>Microsoft Office PowerPoint</Application>
  <PresentationFormat>On-screen Show (16:9)</PresentationFormat>
  <Paragraphs>94</Paragraphs>
  <Slides>24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Corbel</vt:lpstr>
      <vt:lpstr>Wingdings 2</vt:lpstr>
      <vt:lpstr>Office Theme</vt:lpstr>
      <vt:lpstr>Frame</vt:lpstr>
      <vt:lpstr>See what you know…</vt:lpstr>
      <vt:lpstr>PowerPoint Presentation</vt:lpstr>
      <vt:lpstr>PowerPoint Presentation</vt:lpstr>
      <vt:lpstr>APPROXIMATELY How long have humans (H. Sapiens) been on the planet ?</vt:lpstr>
      <vt:lpstr>PowerPoint Presentation</vt:lpstr>
      <vt:lpstr>PowerPoint Presentation</vt:lpstr>
      <vt:lpstr>UNIT 6</vt:lpstr>
      <vt:lpstr>PowerPoint Presentation</vt:lpstr>
      <vt:lpstr>Human origins</vt:lpstr>
      <vt:lpstr>Human origins</vt:lpstr>
      <vt:lpstr>Human Origins</vt:lpstr>
      <vt:lpstr>Section 2: How we are built</vt:lpstr>
      <vt:lpstr>How are we built?</vt:lpstr>
      <vt:lpstr>Tissue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User</cp:lastModifiedBy>
  <cp:revision>187</cp:revision>
  <dcterms:created xsi:type="dcterms:W3CDTF">2013-08-21T19:17:07Z</dcterms:created>
  <dcterms:modified xsi:type="dcterms:W3CDTF">2020-01-01T21:15:21Z</dcterms:modified>
</cp:coreProperties>
</file>