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0"/>
  </p:notesMasterIdLst>
  <p:sldIdLst>
    <p:sldId id="306" r:id="rId5"/>
    <p:sldId id="307" r:id="rId6"/>
    <p:sldId id="309" r:id="rId7"/>
    <p:sldId id="294" r:id="rId8"/>
    <p:sldId id="295" r:id="rId9"/>
    <p:sldId id="310" r:id="rId10"/>
    <p:sldId id="313" r:id="rId11"/>
    <p:sldId id="303" r:id="rId12"/>
    <p:sldId id="304" r:id="rId13"/>
    <p:sldId id="305" r:id="rId14"/>
    <p:sldId id="314" r:id="rId15"/>
    <p:sldId id="316" r:id="rId16"/>
    <p:sldId id="317" r:id="rId17"/>
    <p:sldId id="315" r:id="rId18"/>
    <p:sldId id="311" r:id="rId1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4967" autoAdjust="0"/>
  </p:normalViewPr>
  <p:slideViewPr>
    <p:cSldViewPr snapToGrid="0">
      <p:cViewPr varScale="1">
        <p:scale>
          <a:sx n="114" d="100"/>
          <a:sy n="114" d="100"/>
        </p:scale>
        <p:origin x="414" y="10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dgm:spPr>
        <a:solidFill>
          <a:schemeClr val="accent2"/>
        </a:solidFill>
        <a:ln>
          <a:solidFill>
            <a:schemeClr val="accent2"/>
          </a:solidFill>
        </a:ln>
      </dgm:spPr>
      <dgm:t>
        <a:bodyPr/>
        <a:lstStyle/>
        <a:p>
          <a:r>
            <a:rPr lang="en-US" dirty="0"/>
            <a:t>Step 1</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dgm:spPr/>
      <dgm:t>
        <a:bodyPr/>
        <a:lstStyle/>
        <a:p>
          <a:r>
            <a:rPr lang="en-US" b="0" i="0" u="none" dirty="0"/>
            <a:t>Read the annual IEP goal.  </a:t>
          </a:r>
          <a:endParaRPr lang="en-US" b="0" u="sng" dirty="0"/>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D07AD3FD-84FF-467E-9693-752776549C61}">
      <dgm:prSet phldrT="[Text]"/>
      <dgm:spPr>
        <a:solidFill>
          <a:schemeClr val="accent1"/>
        </a:solidFill>
        <a:ln>
          <a:solidFill>
            <a:schemeClr val="accent1"/>
          </a:solidFill>
        </a:ln>
      </dgm:spPr>
      <dgm:t>
        <a:bodyPr/>
        <a:lstStyle/>
        <a:p>
          <a:r>
            <a:rPr lang="en-US" dirty="0"/>
            <a:t>Step 2</a:t>
          </a:r>
        </a:p>
      </dgm:t>
    </dgm:pt>
    <dgm:pt modelId="{7B691773-F524-4FAD-A272-BDF0B0C4370A}" type="parTrans" cxnId="{55492768-9A5E-4F74-AC7C-959C5C24EFD3}">
      <dgm:prSet/>
      <dgm:spPr/>
      <dgm:t>
        <a:bodyPr/>
        <a:lstStyle/>
        <a:p>
          <a:endParaRPr lang="en-US"/>
        </a:p>
      </dgm:t>
    </dgm:pt>
    <dgm:pt modelId="{A8C9B7A9-BC2A-4753-B7F0-F2E361D95520}" type="sibTrans" cxnId="{55492768-9A5E-4F74-AC7C-959C5C24EFD3}">
      <dgm:prSet/>
      <dgm:spPr/>
      <dgm:t>
        <a:bodyPr/>
        <a:lstStyle/>
        <a:p>
          <a:endParaRPr lang="en-US"/>
        </a:p>
      </dgm:t>
    </dgm:pt>
    <dgm:pt modelId="{5D70EFF5-8B31-4A1F-AE44-51E4CF0013EB}">
      <dgm:prSet phldrT="[Text]"/>
      <dgm:spPr/>
      <dgm:t>
        <a:bodyPr/>
        <a:lstStyle/>
        <a:p>
          <a:r>
            <a:rPr lang="en-US" b="0" i="0" u="none" dirty="0"/>
            <a:t>Make sure the goal has a </a:t>
          </a:r>
          <a:r>
            <a:rPr lang="en-US" b="1" dirty="0"/>
            <a:t>condition, student’s name, clearly defined behavior, instructional level, performance criteria and a baseline</a:t>
          </a:r>
          <a:r>
            <a:rPr lang="en-US" b="1" u="none" dirty="0"/>
            <a:t>.  </a:t>
          </a:r>
          <a:r>
            <a:rPr lang="en-US" b="0" u="sng" dirty="0"/>
            <a:t>If it does not, you must revise that goal.</a:t>
          </a:r>
          <a:endParaRPr lang="en-US" u="sng" dirty="0"/>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dgm:spPr>
        <a:solidFill>
          <a:schemeClr val="accent5"/>
        </a:solidFill>
        <a:ln>
          <a:solidFill>
            <a:schemeClr val="accent5"/>
          </a:solidFill>
        </a:ln>
      </dgm:spPr>
      <dgm:t>
        <a:bodyPr/>
        <a:lstStyle/>
        <a:p>
          <a:r>
            <a:rPr lang="en-US" dirty="0"/>
            <a:t>Step 3</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custT="1"/>
      <dgm:spPr/>
      <dgm:t>
        <a:bodyPr/>
        <a:lstStyle/>
        <a:p>
          <a:r>
            <a:rPr lang="en-US" sz="1050" b="0" i="0" u="none" dirty="0"/>
            <a:t>Read how the student’s progress will be measured (2</a:t>
          </a:r>
          <a:r>
            <a:rPr lang="en-US" sz="1050" b="0" i="0" u="none" baseline="30000" dirty="0"/>
            <a:t>nd</a:t>
          </a:r>
          <a:r>
            <a:rPr lang="en-US" sz="1050" b="0" i="0" u="none" dirty="0"/>
            <a:t> box).  Ex: If the goal is measured by administering a math probe, find a probe on the correct grade level, content and number of </a:t>
          </a:r>
          <a:r>
            <a:rPr lang="en-US" sz="1000" b="0" i="0" u="none" dirty="0"/>
            <a:t> math problem probe(s).  </a:t>
          </a:r>
          <a:r>
            <a:rPr lang="en-US" sz="1000" b="1" i="0" u="sng" dirty="0"/>
            <a:t>Also take note as to how often the goal is measured (weekly/biweekly).</a:t>
          </a:r>
          <a:endParaRPr lang="en-US" sz="1000" b="1" u="sng" dirty="0"/>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5EDA317F-AB2E-47DE-BA46-16FA60C3C561}">
      <dgm:prSet phldrT="[Text]"/>
      <dgm:spPr>
        <a:solidFill>
          <a:schemeClr val="accent3"/>
        </a:solidFill>
        <a:ln>
          <a:solidFill>
            <a:schemeClr val="accent3"/>
          </a:solidFill>
        </a:ln>
      </dgm:spPr>
      <dgm:t>
        <a:bodyPr/>
        <a:lstStyle/>
        <a:p>
          <a:r>
            <a:rPr lang="en-US" dirty="0"/>
            <a:t>Step 4</a:t>
          </a:r>
        </a:p>
      </dgm:t>
    </dgm:pt>
    <dgm:pt modelId="{775EBB35-E8CF-4A14-B0A8-45A53D65E711}" type="parTrans" cxnId="{7B8F902E-4BA3-41AA-9991-54805A6B93DE}">
      <dgm:prSet/>
      <dgm:spPr/>
      <dgm:t>
        <a:bodyPr/>
        <a:lstStyle/>
        <a:p>
          <a:endParaRPr lang="en-US"/>
        </a:p>
      </dgm:t>
    </dgm:pt>
    <dgm:pt modelId="{A75B061E-69EA-487C-8330-1430DA0F139D}" type="sibTrans" cxnId="{7B8F902E-4BA3-41AA-9991-54805A6B93DE}">
      <dgm:prSet/>
      <dgm:spPr/>
      <dgm:t>
        <a:bodyPr/>
        <a:lstStyle/>
        <a:p>
          <a:endParaRPr lang="en-US"/>
        </a:p>
      </dgm:t>
    </dgm:pt>
    <dgm:pt modelId="{F757DBC8-3670-4122-937A-47DB91C0F3FE}">
      <dgm:prSet phldrT="[Text]" custT="1"/>
      <dgm:spPr/>
      <dgm:t>
        <a:bodyPr/>
        <a:lstStyle/>
        <a:p>
          <a:r>
            <a:rPr lang="en-US" sz="1100" dirty="0"/>
            <a:t>Monitor and chart the progress whether it be observing, administering a certain probe, letters, numbers, etc.    </a:t>
          </a:r>
        </a:p>
      </dgm:t>
    </dgm:pt>
    <dgm:pt modelId="{8F483F27-8D97-48E5-9210-1B448F1CE277}" type="parTrans" cxnId="{8A3D4B73-3658-4A4C-9DFE-F59E22A79482}">
      <dgm:prSet/>
      <dgm:spPr/>
      <dgm:t>
        <a:bodyPr/>
        <a:lstStyle/>
        <a:p>
          <a:endParaRPr lang="en-US"/>
        </a:p>
      </dgm:t>
    </dgm:pt>
    <dgm:pt modelId="{A46A41DD-2CA4-4800-8F85-546ABB24ED07}" type="sibTrans" cxnId="{8A3D4B73-3658-4A4C-9DFE-F59E22A79482}">
      <dgm:prSet/>
      <dgm:spPr/>
      <dgm:t>
        <a:bodyPr/>
        <a:lstStyle/>
        <a:p>
          <a:endParaRPr lang="en-US"/>
        </a:p>
      </dgm:t>
    </dgm:pt>
    <dgm:pt modelId="{7B2FF309-5120-45E2-ACC8-F8FAA9DBDA55}">
      <dgm:prSet phldrT="[Text]"/>
      <dgm:spPr>
        <a:solidFill>
          <a:schemeClr val="accent4"/>
        </a:solidFill>
        <a:ln>
          <a:solidFill>
            <a:schemeClr val="accent4"/>
          </a:solidFill>
        </a:ln>
      </dgm:spPr>
      <dgm:t>
        <a:bodyPr/>
        <a:lstStyle/>
        <a:p>
          <a:r>
            <a:rPr lang="en-US" dirty="0"/>
            <a:t>Step 5</a:t>
          </a:r>
        </a:p>
      </dgm:t>
    </dgm:pt>
    <dgm:pt modelId="{2CF5AF8A-5687-489A-9838-EDDBB760D421}" type="parTrans" cxnId="{D35DB9DA-961B-46CD-BB14-44CD766D8CB7}">
      <dgm:prSet/>
      <dgm:spPr/>
      <dgm:t>
        <a:bodyPr/>
        <a:lstStyle/>
        <a:p>
          <a:endParaRPr lang="en-US"/>
        </a:p>
      </dgm:t>
    </dgm:pt>
    <dgm:pt modelId="{D5CAA101-B828-45D7-965B-F77CD6FBA109}" type="sibTrans" cxnId="{D35DB9DA-961B-46CD-BB14-44CD766D8CB7}">
      <dgm:prSet/>
      <dgm:spPr/>
      <dgm:t>
        <a:bodyPr/>
        <a:lstStyle/>
        <a:p>
          <a:endParaRPr lang="en-US"/>
        </a:p>
      </dgm:t>
    </dgm:pt>
    <dgm:pt modelId="{EE155DB2-6788-4019-961C-F8B89C275CE8}">
      <dgm:prSet phldrT="[Text]"/>
      <dgm:spPr/>
      <dgm:t>
        <a:bodyPr/>
        <a:lstStyle/>
        <a:p>
          <a:r>
            <a:rPr lang="en-US" dirty="0"/>
            <a:t>When the quarter is over, enter the progress report (how the student performed on what you administer/observe) for each annual IEP goal in the IEP.  Send all progress reports to the parent no later than two weeks after each quarter has ended. </a:t>
          </a:r>
        </a:p>
      </dgm:t>
    </dgm:pt>
    <dgm:pt modelId="{8395B9D5-FF39-4045-8569-9C13F11FB1E5}" type="parTrans" cxnId="{E3D274C7-DB39-45B8-B18F-742495FE5026}">
      <dgm:prSet/>
      <dgm:spPr/>
      <dgm:t>
        <a:bodyPr/>
        <a:lstStyle/>
        <a:p>
          <a:endParaRPr lang="en-US"/>
        </a:p>
      </dgm:t>
    </dgm:pt>
    <dgm:pt modelId="{F94C628D-62C1-4AF5-B102-2A2AA7FD22DE}" type="sibTrans" cxnId="{E3D274C7-DB39-45B8-B18F-742495FE5026}">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2"/>
          </a:solidFill>
        </a:ln>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1"/>
          </a:solidFill>
        </a:ln>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5"/>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0B65942F-B336-42B6-A72B-DA6B6B07B79B}" type="pres">
      <dgm:prSet presAssocID="{9B090D9D-470E-46E2-AABB-0368A52481AA}" presName="space" presStyleCnt="0"/>
      <dgm:spPr/>
    </dgm:pt>
    <dgm:pt modelId="{1D5539F6-8B97-4801-8139-D49EE44FFF3E}" type="pres">
      <dgm:prSet presAssocID="{5EDA317F-AB2E-47DE-BA46-16FA60C3C561}" presName="composite" presStyleCnt="0"/>
      <dgm:spPr/>
    </dgm:pt>
    <dgm:pt modelId="{2377F551-4CF6-4656-B644-60A7FC1B0F64}" type="pres">
      <dgm:prSet presAssocID="{5EDA317F-AB2E-47DE-BA46-16FA60C3C561}" presName="L" presStyleLbl="solidFgAcc1" presStyleIdx="3" presStyleCnt="5">
        <dgm:presLayoutVars>
          <dgm:chMax val="0"/>
          <dgm:chPref val="0"/>
        </dgm:presLayoutVars>
      </dgm:prSet>
      <dgm:spPr>
        <a:ln>
          <a:solidFill>
            <a:schemeClr val="accent3"/>
          </a:solidFill>
        </a:ln>
      </dgm:spPr>
    </dgm:pt>
    <dgm:pt modelId="{69ED255C-64AC-4764-BC2C-7679ECCC9FE9}" type="pres">
      <dgm:prSet presAssocID="{5EDA317F-AB2E-47DE-BA46-16FA60C3C561}" presName="parTx" presStyleLbl="alignNode1" presStyleIdx="3" presStyleCnt="5">
        <dgm:presLayoutVars>
          <dgm:chMax val="0"/>
          <dgm:chPref val="0"/>
          <dgm:bulletEnabled val="1"/>
        </dgm:presLayoutVars>
      </dgm:prSet>
      <dgm:spPr/>
    </dgm:pt>
    <dgm:pt modelId="{1F1B09A6-DA7E-41D1-B8A6-E3B6E775E5C1}" type="pres">
      <dgm:prSet presAssocID="{5EDA317F-AB2E-47DE-BA46-16FA60C3C561}" presName="desTx" presStyleLbl="revTx" presStyleIdx="3" presStyleCnt="5">
        <dgm:presLayoutVars>
          <dgm:chMax val="0"/>
          <dgm:chPref val="0"/>
          <dgm:bulletEnabled val="1"/>
        </dgm:presLayoutVars>
      </dgm:prSet>
      <dgm:spPr/>
    </dgm:pt>
    <dgm:pt modelId="{89DACDC6-8676-47A4-A430-164754F46172}" type="pres">
      <dgm:prSet presAssocID="{5EDA317F-AB2E-47DE-BA46-16FA60C3C561}" presName="EmptyPlaceHolder" presStyleCnt="0"/>
      <dgm:spPr/>
    </dgm:pt>
    <dgm:pt modelId="{38A6C30B-D5BF-4A1A-A273-D265DC00F2EC}" type="pres">
      <dgm:prSet presAssocID="{A75B061E-69EA-487C-8330-1430DA0F139D}" presName="space" presStyleCnt="0"/>
      <dgm:spPr/>
    </dgm:pt>
    <dgm:pt modelId="{761684DA-3DB5-4618-9A30-6E2731CDFCA3}" type="pres">
      <dgm:prSet presAssocID="{7B2FF309-5120-45E2-ACC8-F8FAA9DBDA55}" presName="composite" presStyleCnt="0"/>
      <dgm:spPr/>
    </dgm:pt>
    <dgm:pt modelId="{E2C584B7-5B6E-4F6E-A7B8-E679FEF7BC4D}" type="pres">
      <dgm:prSet presAssocID="{7B2FF309-5120-45E2-ACC8-F8FAA9DBDA55}" presName="L" presStyleLbl="solidFgAcc1" presStyleIdx="4" presStyleCnt="5">
        <dgm:presLayoutVars>
          <dgm:chMax val="0"/>
          <dgm:chPref val="0"/>
        </dgm:presLayoutVars>
      </dgm:prSet>
      <dgm:spPr>
        <a:ln>
          <a:solidFill>
            <a:schemeClr val="accent4"/>
          </a:solidFill>
        </a:ln>
      </dgm:spPr>
    </dgm:pt>
    <dgm:pt modelId="{B89F8758-DA9D-4018-859A-710084D7ABF3}" type="pres">
      <dgm:prSet presAssocID="{7B2FF309-5120-45E2-ACC8-F8FAA9DBDA55}" presName="parTx" presStyleLbl="alignNode1" presStyleIdx="4" presStyleCnt="5">
        <dgm:presLayoutVars>
          <dgm:chMax val="0"/>
          <dgm:chPref val="0"/>
          <dgm:bulletEnabled val="1"/>
        </dgm:presLayoutVars>
      </dgm:prSet>
      <dgm:spPr/>
    </dgm:pt>
    <dgm:pt modelId="{B73D2BBA-574C-491E-A31C-8B6EA5CC871A}" type="pres">
      <dgm:prSet presAssocID="{7B2FF309-5120-45E2-ACC8-F8FAA9DBDA55}" presName="desTx" presStyleLbl="revTx" presStyleIdx="4" presStyleCnt="5">
        <dgm:presLayoutVars>
          <dgm:chMax val="0"/>
          <dgm:chPref val="0"/>
          <dgm:bulletEnabled val="1"/>
        </dgm:presLayoutVars>
      </dgm:prSet>
      <dgm:spPr/>
    </dgm:pt>
    <dgm:pt modelId="{DC9D8E0A-674F-4E74-BF10-5C0EF64E638E}" type="pres">
      <dgm:prSet presAssocID="{7B2FF309-5120-45E2-ACC8-F8FAA9DBDA55}" presName="EmptyPlaceHolder" presStyleCnt="0"/>
      <dgm:spPr/>
    </dgm:pt>
  </dgm:ptLst>
  <dgm:cxnLst>
    <dgm:cxn modelId="{A903DE1B-AC8A-4C77-850B-32A9F4D87BCB}" type="presOf" srcId="{5EDA317F-AB2E-47DE-BA46-16FA60C3C561}" destId="{69ED255C-64AC-4764-BC2C-7679ECCC9FE9}" srcOrd="0" destOrd="0" presId="urn:microsoft.com/office/officeart/2016/7/layout/AccentHomeChevronProcess"/>
    <dgm:cxn modelId="{F23BFC27-EEA1-48DD-A68B-3C9BF1AE455D}" type="presOf" srcId="{349299C9-846E-4827-813A-349CCCE20782}" destId="{810D7AA7-A541-4507-BE7F-36CCF210089F}" srcOrd="0" destOrd="0" presId="urn:microsoft.com/office/officeart/2016/7/layout/AccentHomeChevronProcess"/>
    <dgm:cxn modelId="{7B8F902E-4BA3-41AA-9991-54805A6B93DE}" srcId="{55C0B14E-AEA6-48D3-A387-ED4A3A3BF840}" destId="{5EDA317F-AB2E-47DE-BA46-16FA60C3C561}" srcOrd="3" destOrd="0" parTransId="{775EBB35-E8CF-4A14-B0A8-45A53D65E711}" sibTransId="{A75B061E-69EA-487C-8330-1430DA0F139D}"/>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F5A7A062-FA53-4976-B49E-235CE658F38A}" type="presOf" srcId="{EE155DB2-6788-4019-961C-F8B89C275CE8}" destId="{B73D2BBA-574C-491E-A31C-8B6EA5CC871A}"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E97FF64F-8020-497E-AE7D-2395DDA4560D}" srcId="{D07AD3FD-84FF-467E-9693-752776549C61}" destId="{5D70EFF5-8B31-4A1F-AE44-51E4CF0013EB}" srcOrd="0" destOrd="0" parTransId="{96C720A0-FEEF-48D1-8DF6-ABA03C304822}" sibTransId="{B6A59CDE-18AD-4553-B6C5-FF001A8E8510}"/>
    <dgm:cxn modelId="{8A3D4B73-3658-4A4C-9DFE-F59E22A79482}" srcId="{5EDA317F-AB2E-47DE-BA46-16FA60C3C561}" destId="{F757DBC8-3670-4122-937A-47DB91C0F3FE}" srcOrd="0" destOrd="0" parTransId="{8F483F27-8D97-48E5-9210-1B448F1CE277}" sibTransId="{A46A41DD-2CA4-4800-8F85-546ABB24ED07}"/>
    <dgm:cxn modelId="{00A52954-B4C4-4ECD-B0D0-AE5EF5CDC4E1}" type="presOf" srcId="{7B2FF309-5120-45E2-ACC8-F8FAA9DBDA55}" destId="{B89F8758-DA9D-4018-859A-710084D7ABF3}"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D8B51958-63B3-49F6-A150-9B1A638B15CE}" type="presOf" srcId="{F757DBC8-3670-4122-937A-47DB91C0F3FE}" destId="{1F1B09A6-DA7E-41D1-B8A6-E3B6E775E5C1}"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E3D274C7-DB39-45B8-B18F-742495FE5026}" srcId="{7B2FF309-5120-45E2-ACC8-F8FAA9DBDA55}" destId="{EE155DB2-6788-4019-961C-F8B89C275CE8}" srcOrd="0" destOrd="0" parTransId="{8395B9D5-FF39-4045-8569-9C13F11FB1E5}" sibTransId="{F94C628D-62C1-4AF5-B102-2A2AA7FD22DE}"/>
    <dgm:cxn modelId="{D35DB9DA-961B-46CD-BB14-44CD766D8CB7}" srcId="{55C0B14E-AEA6-48D3-A387-ED4A3A3BF840}" destId="{7B2FF309-5120-45E2-ACC8-F8FAA9DBDA55}" srcOrd="4" destOrd="0" parTransId="{2CF5AF8A-5687-489A-9838-EDDBB760D421}" sibTransId="{D5CAA101-B828-45D7-965B-F77CD6FBA109}"/>
    <dgm:cxn modelId="{E3115EEA-DE9C-4F06-B8B3-BEB263D5F2B1}" srcId="{D71FC021-6A65-44D1-95B9-0E6C89079866}" destId="{4A6BB192-9983-4F48-BBC5-6E384EED7EC5}" srcOrd="0" destOrd="0" parTransId="{230A6E4A-6CED-4DC0-AEFE-6859FE07B658}" sibTransId="{0B568EC2-5D2A-4B00-8047-B7832F245B44}"/>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505D5263-214F-48F5-9678-AA87C7C04F54}" type="presParOf" srcId="{594BF422-752C-42F3-A230-3D0E6AE9A886}" destId="{0B65942F-B336-42B6-A72B-DA6B6B07B79B}" srcOrd="5" destOrd="0" presId="urn:microsoft.com/office/officeart/2016/7/layout/AccentHomeChevronProcess"/>
    <dgm:cxn modelId="{F0861DFD-F2E8-400C-9B5C-4AA4849B2BE4}" type="presParOf" srcId="{594BF422-752C-42F3-A230-3D0E6AE9A886}" destId="{1D5539F6-8B97-4801-8139-D49EE44FFF3E}" srcOrd="6" destOrd="0" presId="urn:microsoft.com/office/officeart/2016/7/layout/AccentHomeChevronProcess"/>
    <dgm:cxn modelId="{D22CB840-CF4F-404F-97C0-0629311A5E51}" type="presParOf" srcId="{1D5539F6-8B97-4801-8139-D49EE44FFF3E}" destId="{2377F551-4CF6-4656-B644-60A7FC1B0F64}" srcOrd="0" destOrd="0" presId="urn:microsoft.com/office/officeart/2016/7/layout/AccentHomeChevronProcess"/>
    <dgm:cxn modelId="{6FFE5C0B-250C-4EEB-9BDD-E47B6B414225}" type="presParOf" srcId="{1D5539F6-8B97-4801-8139-D49EE44FFF3E}" destId="{69ED255C-64AC-4764-BC2C-7679ECCC9FE9}" srcOrd="1" destOrd="0" presId="urn:microsoft.com/office/officeart/2016/7/layout/AccentHomeChevronProcess"/>
    <dgm:cxn modelId="{EB2B0AEE-0679-4C51-B5D9-13C0989C2DC6}" type="presParOf" srcId="{1D5539F6-8B97-4801-8139-D49EE44FFF3E}" destId="{1F1B09A6-DA7E-41D1-B8A6-E3B6E775E5C1}" srcOrd="2" destOrd="0" presId="urn:microsoft.com/office/officeart/2016/7/layout/AccentHomeChevronProcess"/>
    <dgm:cxn modelId="{21A6189F-60BA-4472-B858-99323388D0B0}" type="presParOf" srcId="{1D5539F6-8B97-4801-8139-D49EE44FFF3E}" destId="{89DACDC6-8676-47A4-A430-164754F46172}" srcOrd="3" destOrd="0" presId="urn:microsoft.com/office/officeart/2016/7/layout/AccentHomeChevronProcess"/>
    <dgm:cxn modelId="{7D7FFE7B-0A37-4D36-9728-C99051BA3C40}" type="presParOf" srcId="{594BF422-752C-42F3-A230-3D0E6AE9A886}" destId="{38A6C30B-D5BF-4A1A-A273-D265DC00F2EC}" srcOrd="7" destOrd="0" presId="urn:microsoft.com/office/officeart/2016/7/layout/AccentHomeChevronProcess"/>
    <dgm:cxn modelId="{626D4800-17BB-462C-BE7D-935B963B6EC7}" type="presParOf" srcId="{594BF422-752C-42F3-A230-3D0E6AE9A886}" destId="{761684DA-3DB5-4618-9A30-6E2731CDFCA3}" srcOrd="8" destOrd="0" presId="urn:microsoft.com/office/officeart/2016/7/layout/AccentHomeChevronProcess"/>
    <dgm:cxn modelId="{2B2ED8B7-5577-4410-8D8A-61A1D71B9F15}" type="presParOf" srcId="{761684DA-3DB5-4618-9A30-6E2731CDFCA3}" destId="{E2C584B7-5B6E-4F6E-A7B8-E679FEF7BC4D}" srcOrd="0" destOrd="0" presId="urn:microsoft.com/office/officeart/2016/7/layout/AccentHomeChevronProcess"/>
    <dgm:cxn modelId="{CFB7BBCC-4189-422A-9163-265E17C16D21}" type="presParOf" srcId="{761684DA-3DB5-4618-9A30-6E2731CDFCA3}" destId="{B89F8758-DA9D-4018-859A-710084D7ABF3}" srcOrd="1" destOrd="0" presId="urn:microsoft.com/office/officeart/2016/7/layout/AccentHomeChevronProcess"/>
    <dgm:cxn modelId="{72C8C8DD-71B0-4E2B-BE4F-7AF4AF3DD218}" type="presParOf" srcId="{761684DA-3DB5-4618-9A30-6E2731CDFCA3}" destId="{B73D2BBA-574C-491E-A31C-8B6EA5CC871A}" srcOrd="2" destOrd="0" presId="urn:microsoft.com/office/officeart/2016/7/layout/AccentHomeChevronProcess"/>
    <dgm:cxn modelId="{34912DD7-C0FC-4C18-ABAB-DA8DF69C4254}" type="presParOf" srcId="{761684DA-3DB5-4618-9A30-6E2731CDFCA3}" destId="{DC9D8E0A-674F-4E74-BF10-5C0EF64E638E}"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907369" y="1793570"/>
          <a:ext cx="1989449" cy="170707"/>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2001" y="2873649"/>
          <a:ext cx="2133843" cy="663149"/>
        </a:xfrm>
        <a:prstGeom prst="homePlate">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Step 1</a:t>
          </a:r>
        </a:p>
      </dsp:txBody>
      <dsp:txXfrm>
        <a:off x="2001" y="2873649"/>
        <a:ext cx="2050949" cy="663149"/>
      </dsp:txXfrm>
    </dsp:sp>
    <dsp:sp modelId="{810D7AA7-A541-4507-BE7F-36CCF210089F}">
      <dsp:nvSpPr>
        <dsp:cNvPr id="0" name=""/>
        <dsp:cNvSpPr/>
      </dsp:nvSpPr>
      <dsp:spPr>
        <a:xfrm>
          <a:off x="172708" y="986624"/>
          <a:ext cx="1732681" cy="139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0" i="0" u="none" kern="1200" dirty="0"/>
            <a:t>Read the annual IEP goal.  </a:t>
          </a:r>
          <a:endParaRPr lang="en-US" sz="1100" b="0" u="sng" kern="1200" dirty="0"/>
        </a:p>
      </dsp:txBody>
      <dsp:txXfrm>
        <a:off x="172708" y="986624"/>
        <a:ext cx="1732681" cy="1395195"/>
      </dsp:txXfrm>
    </dsp:sp>
    <dsp:sp modelId="{E41E7729-FD3F-426D-804C-45BD60BD762D}">
      <dsp:nvSpPr>
        <dsp:cNvPr id="0" name=""/>
        <dsp:cNvSpPr/>
      </dsp:nvSpPr>
      <dsp:spPr>
        <a:xfrm rot="5400000">
          <a:off x="1119781" y="1793570"/>
          <a:ext cx="1989449" cy="170707"/>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2029152" y="2873649"/>
          <a:ext cx="2133843" cy="663149"/>
        </a:xfrm>
        <a:prstGeom prst="chevron">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Step 2</a:t>
          </a:r>
        </a:p>
      </dsp:txBody>
      <dsp:txXfrm>
        <a:off x="2194939" y="2873649"/>
        <a:ext cx="1802269" cy="663149"/>
      </dsp:txXfrm>
    </dsp:sp>
    <dsp:sp modelId="{5E07F9E4-149C-4A89-848F-4ABDD305F0C5}">
      <dsp:nvSpPr>
        <dsp:cNvPr id="0" name=""/>
        <dsp:cNvSpPr/>
      </dsp:nvSpPr>
      <dsp:spPr>
        <a:xfrm>
          <a:off x="2199860" y="986624"/>
          <a:ext cx="1732681" cy="139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0" i="0" u="none" kern="1200" dirty="0"/>
            <a:t>Make sure the goal has a </a:t>
          </a:r>
          <a:r>
            <a:rPr lang="en-US" sz="1100" b="1" kern="1200" dirty="0"/>
            <a:t>condition, student’s name, clearly defined behavior, instructional level, performance criteria and a baseline</a:t>
          </a:r>
          <a:r>
            <a:rPr lang="en-US" sz="1100" b="1" u="none" kern="1200" dirty="0"/>
            <a:t>.  </a:t>
          </a:r>
          <a:r>
            <a:rPr lang="en-US" sz="1100" b="0" u="sng" kern="1200" dirty="0"/>
            <a:t>If it does not, you must revise that goal.</a:t>
          </a:r>
          <a:endParaRPr lang="en-US" sz="1100" u="sng" kern="1200" dirty="0"/>
        </a:p>
      </dsp:txBody>
      <dsp:txXfrm>
        <a:off x="2199860" y="986624"/>
        <a:ext cx="1732681" cy="1395195"/>
      </dsp:txXfrm>
    </dsp:sp>
    <dsp:sp modelId="{473F2067-7126-4D56-A328-5A8CFD3D8D52}">
      <dsp:nvSpPr>
        <dsp:cNvPr id="0" name=""/>
        <dsp:cNvSpPr/>
      </dsp:nvSpPr>
      <dsp:spPr>
        <a:xfrm rot="5400000">
          <a:off x="3146933" y="1793570"/>
          <a:ext cx="1989449" cy="170707"/>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056304" y="2873649"/>
          <a:ext cx="2133843" cy="663149"/>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Step 3</a:t>
          </a:r>
        </a:p>
      </dsp:txBody>
      <dsp:txXfrm>
        <a:off x="4222091" y="2873649"/>
        <a:ext cx="1802269" cy="663149"/>
      </dsp:txXfrm>
    </dsp:sp>
    <dsp:sp modelId="{FD7B29F2-0D66-4B4B-BC8A-82DA23575305}">
      <dsp:nvSpPr>
        <dsp:cNvPr id="0" name=""/>
        <dsp:cNvSpPr/>
      </dsp:nvSpPr>
      <dsp:spPr>
        <a:xfrm>
          <a:off x="4227012" y="986624"/>
          <a:ext cx="1732681" cy="139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66725">
            <a:lnSpc>
              <a:spcPct val="90000"/>
            </a:lnSpc>
            <a:spcBef>
              <a:spcPct val="0"/>
            </a:spcBef>
            <a:spcAft>
              <a:spcPct val="35000"/>
            </a:spcAft>
            <a:buNone/>
          </a:pPr>
          <a:r>
            <a:rPr lang="en-US" sz="1050" b="0" i="0" u="none" kern="1200" dirty="0"/>
            <a:t>Read how the student’s progress will be measured (2</a:t>
          </a:r>
          <a:r>
            <a:rPr lang="en-US" sz="1050" b="0" i="0" u="none" kern="1200" baseline="30000" dirty="0"/>
            <a:t>nd</a:t>
          </a:r>
          <a:r>
            <a:rPr lang="en-US" sz="1050" b="0" i="0" u="none" kern="1200" dirty="0"/>
            <a:t> box).  Ex: If the goal is measured by administering a math probe, find a probe on the correct grade level, content and number of </a:t>
          </a:r>
          <a:r>
            <a:rPr lang="en-US" sz="1000" b="0" i="0" u="none" kern="1200" dirty="0"/>
            <a:t> math problem probe(s).  </a:t>
          </a:r>
          <a:r>
            <a:rPr lang="en-US" sz="1000" b="1" i="0" u="sng" kern="1200" dirty="0"/>
            <a:t>Also take note as to how often the goal is measured (weekly/biweekly).</a:t>
          </a:r>
          <a:endParaRPr lang="en-US" sz="1000" b="1" u="sng" kern="1200" dirty="0"/>
        </a:p>
      </dsp:txBody>
      <dsp:txXfrm>
        <a:off x="4227012" y="986624"/>
        <a:ext cx="1732681" cy="1395195"/>
      </dsp:txXfrm>
    </dsp:sp>
    <dsp:sp modelId="{2377F551-4CF6-4656-B644-60A7FC1B0F64}">
      <dsp:nvSpPr>
        <dsp:cNvPr id="0" name=""/>
        <dsp:cNvSpPr/>
      </dsp:nvSpPr>
      <dsp:spPr>
        <a:xfrm rot="5400000">
          <a:off x="5174085" y="1793570"/>
          <a:ext cx="1989449" cy="170707"/>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69ED255C-64AC-4764-BC2C-7679ECCC9FE9}">
      <dsp:nvSpPr>
        <dsp:cNvPr id="0" name=""/>
        <dsp:cNvSpPr/>
      </dsp:nvSpPr>
      <dsp:spPr>
        <a:xfrm>
          <a:off x="6083456" y="2873649"/>
          <a:ext cx="2133843" cy="663149"/>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Step 4</a:t>
          </a:r>
        </a:p>
      </dsp:txBody>
      <dsp:txXfrm>
        <a:off x="6249243" y="2873649"/>
        <a:ext cx="1802269" cy="663149"/>
      </dsp:txXfrm>
    </dsp:sp>
    <dsp:sp modelId="{1F1B09A6-DA7E-41D1-B8A6-E3B6E775E5C1}">
      <dsp:nvSpPr>
        <dsp:cNvPr id="0" name=""/>
        <dsp:cNvSpPr/>
      </dsp:nvSpPr>
      <dsp:spPr>
        <a:xfrm>
          <a:off x="6254163" y="986624"/>
          <a:ext cx="1732681" cy="139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Monitor and chart the progress whether it be observing, administering a certain probe, letters, numbers, etc.    </a:t>
          </a:r>
        </a:p>
      </dsp:txBody>
      <dsp:txXfrm>
        <a:off x="6254163" y="986624"/>
        <a:ext cx="1732681" cy="1395195"/>
      </dsp:txXfrm>
    </dsp:sp>
    <dsp:sp modelId="{E2C584B7-5B6E-4F6E-A7B8-E679FEF7BC4D}">
      <dsp:nvSpPr>
        <dsp:cNvPr id="0" name=""/>
        <dsp:cNvSpPr/>
      </dsp:nvSpPr>
      <dsp:spPr>
        <a:xfrm rot="5400000">
          <a:off x="7201236" y="1793570"/>
          <a:ext cx="1989449" cy="170707"/>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9F8758-DA9D-4018-859A-710084D7ABF3}">
      <dsp:nvSpPr>
        <dsp:cNvPr id="0" name=""/>
        <dsp:cNvSpPr/>
      </dsp:nvSpPr>
      <dsp:spPr>
        <a:xfrm>
          <a:off x="8110607" y="2873649"/>
          <a:ext cx="2133843" cy="663149"/>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Step 5</a:t>
          </a:r>
        </a:p>
      </dsp:txBody>
      <dsp:txXfrm>
        <a:off x="8276394" y="2873649"/>
        <a:ext cx="1802269" cy="663149"/>
      </dsp:txXfrm>
    </dsp:sp>
    <dsp:sp modelId="{B73D2BBA-574C-491E-A31C-8B6EA5CC871A}">
      <dsp:nvSpPr>
        <dsp:cNvPr id="0" name=""/>
        <dsp:cNvSpPr/>
      </dsp:nvSpPr>
      <dsp:spPr>
        <a:xfrm>
          <a:off x="8281315" y="986624"/>
          <a:ext cx="1732681" cy="139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When the quarter is over, enter the progress report (how the student performed on what you administer/observe) for each annual IEP goal in the IEP.  Send all progress reports to the parent no later than two weeks after each quarter has ended. </a:t>
          </a:r>
        </a:p>
      </dsp:txBody>
      <dsp:txXfrm>
        <a:off x="8281315" y="986624"/>
        <a:ext cx="1732681" cy="1395195"/>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EA28068-AFBD-4979-B752-9EB6F90B1386}" type="datetimeFigureOut">
              <a:rPr lang="en-US" smtClean="0"/>
              <a:t>3/29/2023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dirty="0"/>
              <a:t>Click icon to add picture</a:t>
            </a:r>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dirty="0"/>
              <a:t>Click icon to add picture</a:t>
            </a:r>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dirty="0"/>
              <a:t>Click icon to add picture</a:t>
            </a:r>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dirty="0"/>
              <a:t>Click icon to add picture</a:t>
            </a:r>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dirty="0"/>
              <a:t>Click icon to add picture</a:t>
            </a:r>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dirty="0"/>
              <a:t>Click icon to add picture</a:t>
            </a:r>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lstStyle/>
          <a:p>
            <a:pPr algn="ctr"/>
            <a:r>
              <a:rPr lang="en-US" sz="5400" spc="400" dirty="0">
                <a:solidFill>
                  <a:schemeClr val="bg1"/>
                </a:solidFill>
              </a:rPr>
              <a:t>IEP</a:t>
            </a:r>
            <a:br>
              <a:rPr lang="en-US" sz="5400" spc="400" dirty="0">
                <a:solidFill>
                  <a:schemeClr val="bg1"/>
                </a:solidFill>
              </a:rPr>
            </a:br>
            <a:r>
              <a:rPr lang="en-US" sz="5400" spc="400" dirty="0">
                <a:solidFill>
                  <a:schemeClr val="bg1"/>
                </a:solidFill>
              </a:rPr>
              <a:t>Progress monitoring </a:t>
            </a:r>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How to Enter Progress Data</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990600" y="1381126"/>
            <a:ext cx="9980612" cy="721519"/>
          </a:xfrm>
        </p:spPr>
        <p:txBody>
          <a:bodyPr>
            <a:normAutofit/>
          </a:bodyPr>
          <a:lstStyle/>
          <a:p>
            <a:r>
              <a:rPr lang="en-US" b="0" dirty="0"/>
              <a:t>*</a:t>
            </a:r>
            <a:r>
              <a:rPr lang="en-US" sz="2000" b="0" dirty="0"/>
              <a:t>Click on the green circle with the plus sign under Add PR on the right </a:t>
            </a:r>
          </a:p>
        </p:txBody>
      </p:sp>
      <p:pic>
        <p:nvPicPr>
          <p:cNvPr id="14" name="Content Placeholder 13">
            <a:extLst>
              <a:ext uri="{FF2B5EF4-FFF2-40B4-BE49-F238E27FC236}">
                <a16:creationId xmlns:a16="http://schemas.microsoft.com/office/drawing/2014/main" id="{FB2FE6BD-B677-3F3C-CA03-CCBD35F6F3E3}"/>
              </a:ext>
            </a:extLst>
          </p:cNvPr>
          <p:cNvPicPr>
            <a:picLocks noGrp="1" noChangeAspect="1"/>
          </p:cNvPicPr>
          <p:nvPr>
            <p:ph sz="half" idx="2"/>
          </p:nvPr>
        </p:nvPicPr>
        <p:blipFill>
          <a:blip r:embed="rId2"/>
          <a:stretch>
            <a:fillRect/>
          </a:stretch>
        </p:blipFill>
        <p:spPr>
          <a:xfrm>
            <a:off x="1082441" y="2102645"/>
            <a:ext cx="10027118" cy="4029868"/>
          </a:xfrm>
        </p:spPr>
      </p:pic>
      <p:cxnSp>
        <p:nvCxnSpPr>
          <p:cNvPr id="15" name="Straight Arrow Connector 14">
            <a:extLst>
              <a:ext uri="{FF2B5EF4-FFF2-40B4-BE49-F238E27FC236}">
                <a16:creationId xmlns:a16="http://schemas.microsoft.com/office/drawing/2014/main" id="{3BCABC9B-D581-1344-E2B8-6B061CB9F456}"/>
              </a:ext>
            </a:extLst>
          </p:cNvPr>
          <p:cNvCxnSpPr>
            <a:cxnSpLocks/>
          </p:cNvCxnSpPr>
          <p:nvPr/>
        </p:nvCxnSpPr>
        <p:spPr>
          <a:xfrm flipH="1">
            <a:off x="10851051" y="3648456"/>
            <a:ext cx="462152" cy="3685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45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A64C-D059-3D00-5684-BDB55BB0C40B}"/>
              </a:ext>
            </a:extLst>
          </p:cNvPr>
          <p:cNvSpPr>
            <a:spLocks noGrp="1"/>
          </p:cNvSpPr>
          <p:nvPr>
            <p:ph type="title"/>
          </p:nvPr>
        </p:nvSpPr>
        <p:spPr/>
        <p:txBody>
          <a:bodyPr/>
          <a:lstStyle/>
          <a:p>
            <a:r>
              <a:rPr lang="en-US" sz="5400" dirty="0"/>
              <a:t>How to Enter Progress Data</a:t>
            </a:r>
            <a:endParaRPr lang="en-US" dirty="0"/>
          </a:p>
        </p:txBody>
      </p:sp>
      <p:pic>
        <p:nvPicPr>
          <p:cNvPr id="7" name="Content Placeholder 6">
            <a:extLst>
              <a:ext uri="{FF2B5EF4-FFF2-40B4-BE49-F238E27FC236}">
                <a16:creationId xmlns:a16="http://schemas.microsoft.com/office/drawing/2014/main" id="{639991D3-0739-25C7-04ED-81548FA089DE}"/>
              </a:ext>
            </a:extLst>
          </p:cNvPr>
          <p:cNvPicPr>
            <a:picLocks noGrp="1" noChangeAspect="1"/>
          </p:cNvPicPr>
          <p:nvPr>
            <p:ph idx="1"/>
          </p:nvPr>
        </p:nvPicPr>
        <p:blipFill>
          <a:blip r:embed="rId2"/>
          <a:stretch>
            <a:fillRect/>
          </a:stretch>
        </p:blipFill>
        <p:spPr>
          <a:xfrm>
            <a:off x="933450" y="2322512"/>
            <a:ext cx="9980612" cy="4297667"/>
          </a:xfrm>
        </p:spPr>
      </p:pic>
      <p:sp>
        <p:nvSpPr>
          <p:cNvPr id="4" name="Slide Number Placeholder 3">
            <a:extLst>
              <a:ext uri="{FF2B5EF4-FFF2-40B4-BE49-F238E27FC236}">
                <a16:creationId xmlns:a16="http://schemas.microsoft.com/office/drawing/2014/main" id="{658EB1AD-3466-E334-6ADC-74AB4A668732}"/>
              </a:ext>
            </a:extLst>
          </p:cNvPr>
          <p:cNvSpPr>
            <a:spLocks noGrp="1"/>
          </p:cNvSpPr>
          <p:nvPr>
            <p:ph type="sldNum" sz="quarter" idx="12"/>
          </p:nvPr>
        </p:nvSpPr>
        <p:spPr/>
        <p:txBody>
          <a:bodyPr/>
          <a:lstStyle/>
          <a:p>
            <a:fld id="{D8DA9DAA-006C-4F4B-980E-E3DF019B24E2}" type="slidenum">
              <a:rPr lang="en-US" smtClean="0"/>
              <a:t>11</a:t>
            </a:fld>
            <a:endParaRPr lang="en-US" dirty="0"/>
          </a:p>
        </p:txBody>
      </p:sp>
      <p:sp>
        <p:nvSpPr>
          <p:cNvPr id="5" name="Text Placeholder 2">
            <a:extLst>
              <a:ext uri="{FF2B5EF4-FFF2-40B4-BE49-F238E27FC236}">
                <a16:creationId xmlns:a16="http://schemas.microsoft.com/office/drawing/2014/main" id="{0DA92C0C-659D-9BD1-9873-BEB1C38D7CFC}"/>
              </a:ext>
            </a:extLst>
          </p:cNvPr>
          <p:cNvSpPr txBox="1">
            <a:spLocks/>
          </p:cNvSpPr>
          <p:nvPr/>
        </p:nvSpPr>
        <p:spPr>
          <a:xfrm>
            <a:off x="1238250" y="1380577"/>
            <a:ext cx="9980612" cy="72151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t>
            </a:r>
            <a:r>
              <a:rPr lang="en-US" sz="2600" b="1" dirty="0"/>
              <a:t>Pick the correct marking period, progress indicator and enter an explanation of progress in the progress report box. </a:t>
            </a:r>
          </a:p>
        </p:txBody>
      </p:sp>
      <p:cxnSp>
        <p:nvCxnSpPr>
          <p:cNvPr id="8" name="Straight Arrow Connector 7">
            <a:extLst>
              <a:ext uri="{FF2B5EF4-FFF2-40B4-BE49-F238E27FC236}">
                <a16:creationId xmlns:a16="http://schemas.microsoft.com/office/drawing/2014/main" id="{71A886CA-8755-9ED7-81C4-CA2D91C2DB8D}"/>
              </a:ext>
            </a:extLst>
          </p:cNvPr>
          <p:cNvCxnSpPr>
            <a:cxnSpLocks/>
          </p:cNvCxnSpPr>
          <p:nvPr/>
        </p:nvCxnSpPr>
        <p:spPr>
          <a:xfrm flipH="1">
            <a:off x="2847975" y="5058437"/>
            <a:ext cx="275081" cy="2850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859572-6781-E105-4816-A631D4E92B1F}"/>
              </a:ext>
            </a:extLst>
          </p:cNvPr>
          <p:cNvCxnSpPr>
            <a:cxnSpLocks/>
          </p:cNvCxnSpPr>
          <p:nvPr/>
        </p:nvCxnSpPr>
        <p:spPr>
          <a:xfrm flipH="1">
            <a:off x="2862262" y="5475694"/>
            <a:ext cx="260794" cy="2234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491443A-7DD9-A220-5994-17D14039BC4E}"/>
              </a:ext>
            </a:extLst>
          </p:cNvPr>
          <p:cNvCxnSpPr>
            <a:cxnSpLocks/>
          </p:cNvCxnSpPr>
          <p:nvPr/>
        </p:nvCxnSpPr>
        <p:spPr>
          <a:xfrm flipH="1">
            <a:off x="4238625" y="5769467"/>
            <a:ext cx="314325" cy="2789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18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49AF-EB01-BB2E-9A85-9431FED6FF7C}"/>
              </a:ext>
            </a:extLst>
          </p:cNvPr>
          <p:cNvSpPr>
            <a:spLocks noGrp="1"/>
          </p:cNvSpPr>
          <p:nvPr>
            <p:ph type="title"/>
          </p:nvPr>
        </p:nvSpPr>
        <p:spPr/>
        <p:txBody>
          <a:bodyPr/>
          <a:lstStyle/>
          <a:p>
            <a:r>
              <a:rPr lang="en-US" dirty="0"/>
              <a:t>How to Print Progress Reports</a:t>
            </a:r>
          </a:p>
        </p:txBody>
      </p:sp>
      <p:sp>
        <p:nvSpPr>
          <p:cNvPr id="5" name="Slide Number Placeholder 4">
            <a:extLst>
              <a:ext uri="{FF2B5EF4-FFF2-40B4-BE49-F238E27FC236}">
                <a16:creationId xmlns:a16="http://schemas.microsoft.com/office/drawing/2014/main" id="{4B84DEBA-912A-ADFE-ABFB-5BCD430DE982}"/>
              </a:ext>
            </a:extLst>
          </p:cNvPr>
          <p:cNvSpPr>
            <a:spLocks noGrp="1"/>
          </p:cNvSpPr>
          <p:nvPr>
            <p:ph type="sldNum" sz="quarter" idx="12"/>
          </p:nvPr>
        </p:nvSpPr>
        <p:spPr/>
        <p:txBody>
          <a:bodyPr/>
          <a:lstStyle/>
          <a:p>
            <a:fld id="{D8DA9DAA-006C-4F4B-980E-E3DF019B24E2}" type="slidenum">
              <a:rPr lang="en-US" smtClean="0"/>
              <a:t>12</a:t>
            </a:fld>
            <a:endParaRPr lang="en-US" dirty="0"/>
          </a:p>
        </p:txBody>
      </p:sp>
      <p:pic>
        <p:nvPicPr>
          <p:cNvPr id="7" name="Picture 6">
            <a:extLst>
              <a:ext uri="{FF2B5EF4-FFF2-40B4-BE49-F238E27FC236}">
                <a16:creationId xmlns:a16="http://schemas.microsoft.com/office/drawing/2014/main" id="{44BAB444-9785-64F5-58E9-1FF3145F5277}"/>
              </a:ext>
            </a:extLst>
          </p:cNvPr>
          <p:cNvPicPr>
            <a:picLocks noChangeAspect="1"/>
          </p:cNvPicPr>
          <p:nvPr/>
        </p:nvPicPr>
        <p:blipFill>
          <a:blip r:embed="rId2"/>
          <a:stretch>
            <a:fillRect/>
          </a:stretch>
        </p:blipFill>
        <p:spPr>
          <a:xfrm>
            <a:off x="752475" y="1866960"/>
            <a:ext cx="10720388" cy="2292255"/>
          </a:xfrm>
          <a:prstGeom prst="rect">
            <a:avLst/>
          </a:prstGeom>
        </p:spPr>
      </p:pic>
      <p:sp>
        <p:nvSpPr>
          <p:cNvPr id="8" name="TextBox 7">
            <a:extLst>
              <a:ext uri="{FF2B5EF4-FFF2-40B4-BE49-F238E27FC236}">
                <a16:creationId xmlns:a16="http://schemas.microsoft.com/office/drawing/2014/main" id="{F5D7E68F-5B97-1B22-B4B5-D6D65DB98FBF}"/>
              </a:ext>
            </a:extLst>
          </p:cNvPr>
          <p:cNvSpPr txBox="1"/>
          <p:nvPr/>
        </p:nvSpPr>
        <p:spPr>
          <a:xfrm>
            <a:off x="719137" y="1441754"/>
            <a:ext cx="10753726" cy="369332"/>
          </a:xfrm>
          <a:prstGeom prst="rect">
            <a:avLst/>
          </a:prstGeom>
          <a:noFill/>
        </p:spPr>
        <p:txBody>
          <a:bodyPr wrap="square" rtlCol="0">
            <a:spAutoFit/>
          </a:bodyPr>
          <a:lstStyle/>
          <a:p>
            <a:r>
              <a:rPr lang="en-US" dirty="0"/>
              <a:t>Step 1 - From the student’s home page, click on Print Progress Reports</a:t>
            </a:r>
          </a:p>
        </p:txBody>
      </p:sp>
      <p:cxnSp>
        <p:nvCxnSpPr>
          <p:cNvPr id="9" name="Straight Arrow Connector 8">
            <a:extLst>
              <a:ext uri="{FF2B5EF4-FFF2-40B4-BE49-F238E27FC236}">
                <a16:creationId xmlns:a16="http://schemas.microsoft.com/office/drawing/2014/main" id="{67C6E737-F826-E1EB-7455-569344B76842}"/>
              </a:ext>
            </a:extLst>
          </p:cNvPr>
          <p:cNvCxnSpPr>
            <a:cxnSpLocks/>
          </p:cNvCxnSpPr>
          <p:nvPr/>
        </p:nvCxnSpPr>
        <p:spPr>
          <a:xfrm>
            <a:off x="4859677" y="3387904"/>
            <a:ext cx="482885" cy="1849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CFF9701-EAF4-6B7B-DD3F-028EE998C758}"/>
              </a:ext>
            </a:extLst>
          </p:cNvPr>
          <p:cNvPicPr>
            <a:picLocks noChangeAspect="1"/>
          </p:cNvPicPr>
          <p:nvPr/>
        </p:nvPicPr>
        <p:blipFill>
          <a:blip r:embed="rId3"/>
          <a:stretch>
            <a:fillRect/>
          </a:stretch>
        </p:blipFill>
        <p:spPr>
          <a:xfrm>
            <a:off x="5609235" y="4498823"/>
            <a:ext cx="5863628" cy="2222652"/>
          </a:xfrm>
          <a:prstGeom prst="rect">
            <a:avLst/>
          </a:prstGeom>
        </p:spPr>
      </p:pic>
      <p:sp>
        <p:nvSpPr>
          <p:cNvPr id="15" name="TextBox 14">
            <a:extLst>
              <a:ext uri="{FF2B5EF4-FFF2-40B4-BE49-F238E27FC236}">
                <a16:creationId xmlns:a16="http://schemas.microsoft.com/office/drawing/2014/main" id="{00CC362B-BB48-FF01-A7DD-A06F8EA2BF41}"/>
              </a:ext>
            </a:extLst>
          </p:cNvPr>
          <p:cNvSpPr txBox="1"/>
          <p:nvPr/>
        </p:nvSpPr>
        <p:spPr>
          <a:xfrm>
            <a:off x="752475" y="5043090"/>
            <a:ext cx="4664012" cy="923330"/>
          </a:xfrm>
          <a:prstGeom prst="rect">
            <a:avLst/>
          </a:prstGeom>
          <a:noFill/>
        </p:spPr>
        <p:txBody>
          <a:bodyPr wrap="square" rtlCol="0">
            <a:spAutoFit/>
          </a:bodyPr>
          <a:lstStyle/>
          <a:p>
            <a:r>
              <a:rPr lang="en-US" dirty="0"/>
              <a:t>Step 2 - When you click Print Progress Reports, you will see this box pop up. Click Generate PDF</a:t>
            </a:r>
            <a:r>
              <a:rPr lang="en-US" b="1" dirty="0"/>
              <a:t>.</a:t>
            </a:r>
          </a:p>
        </p:txBody>
      </p:sp>
      <p:cxnSp>
        <p:nvCxnSpPr>
          <p:cNvPr id="16" name="Straight Arrow Connector 15">
            <a:extLst>
              <a:ext uri="{FF2B5EF4-FFF2-40B4-BE49-F238E27FC236}">
                <a16:creationId xmlns:a16="http://schemas.microsoft.com/office/drawing/2014/main" id="{946D1ECF-F71F-DA1B-D9B0-11B8ECBE2EE4}"/>
              </a:ext>
            </a:extLst>
          </p:cNvPr>
          <p:cNvCxnSpPr>
            <a:cxnSpLocks/>
          </p:cNvCxnSpPr>
          <p:nvPr/>
        </p:nvCxnSpPr>
        <p:spPr>
          <a:xfrm>
            <a:off x="7169650" y="6280446"/>
            <a:ext cx="482885" cy="1849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A42338-3B75-295B-6342-D89AB6FFB430}"/>
              </a:ext>
            </a:extLst>
          </p:cNvPr>
          <p:cNvCxnSpPr/>
          <p:nvPr/>
        </p:nvCxnSpPr>
        <p:spPr>
          <a:xfrm>
            <a:off x="719137" y="4284324"/>
            <a:ext cx="1075372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2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F108-AEDE-30A3-B2AA-07A6EF92BA0F}"/>
              </a:ext>
            </a:extLst>
          </p:cNvPr>
          <p:cNvSpPr>
            <a:spLocks noGrp="1"/>
          </p:cNvSpPr>
          <p:nvPr>
            <p:ph type="title"/>
          </p:nvPr>
        </p:nvSpPr>
        <p:spPr/>
        <p:txBody>
          <a:bodyPr/>
          <a:lstStyle/>
          <a:p>
            <a:r>
              <a:rPr lang="en-US" dirty="0"/>
              <a:t>How to Print Progress Reports</a:t>
            </a:r>
          </a:p>
        </p:txBody>
      </p:sp>
      <p:sp>
        <p:nvSpPr>
          <p:cNvPr id="3" name="Content Placeholder 2">
            <a:extLst>
              <a:ext uri="{FF2B5EF4-FFF2-40B4-BE49-F238E27FC236}">
                <a16:creationId xmlns:a16="http://schemas.microsoft.com/office/drawing/2014/main" id="{08A2E39E-FD2E-DF2E-4BF5-CA495EE0E84B}"/>
              </a:ext>
            </a:extLst>
          </p:cNvPr>
          <p:cNvSpPr>
            <a:spLocks noGrp="1"/>
          </p:cNvSpPr>
          <p:nvPr>
            <p:ph idx="1"/>
          </p:nvPr>
        </p:nvSpPr>
        <p:spPr>
          <a:xfrm>
            <a:off x="704849" y="1253331"/>
            <a:ext cx="10515600" cy="4351338"/>
          </a:xfrm>
        </p:spPr>
        <p:txBody>
          <a:bodyPr/>
          <a:lstStyle/>
          <a:p>
            <a:endParaRPr lang="en-US" dirty="0"/>
          </a:p>
          <a:p>
            <a:pPr marL="0" indent="0">
              <a:buNone/>
            </a:pPr>
            <a:r>
              <a:rPr lang="en-US" sz="1800" dirty="0"/>
              <a:t>Step 3 – Click on the PDF link in blue.</a:t>
            </a:r>
          </a:p>
          <a:p>
            <a:endParaRPr lang="en-US" dirty="0"/>
          </a:p>
        </p:txBody>
      </p:sp>
      <p:sp>
        <p:nvSpPr>
          <p:cNvPr id="4" name="Slide Number Placeholder 3">
            <a:extLst>
              <a:ext uri="{FF2B5EF4-FFF2-40B4-BE49-F238E27FC236}">
                <a16:creationId xmlns:a16="http://schemas.microsoft.com/office/drawing/2014/main" id="{F93B1799-FB01-FBFB-C752-CBA44F2DC722}"/>
              </a:ext>
            </a:extLst>
          </p:cNvPr>
          <p:cNvSpPr>
            <a:spLocks noGrp="1"/>
          </p:cNvSpPr>
          <p:nvPr>
            <p:ph type="sldNum" sz="quarter" idx="12"/>
          </p:nvPr>
        </p:nvSpPr>
        <p:spPr/>
        <p:txBody>
          <a:bodyPr/>
          <a:lstStyle/>
          <a:p>
            <a:fld id="{D8DA9DAA-006C-4F4B-980E-E3DF019B24E2}" type="slidenum">
              <a:rPr lang="en-US" smtClean="0"/>
              <a:t>13</a:t>
            </a:fld>
            <a:endParaRPr lang="en-US" dirty="0"/>
          </a:p>
        </p:txBody>
      </p:sp>
      <p:pic>
        <p:nvPicPr>
          <p:cNvPr id="6" name="Picture 5">
            <a:extLst>
              <a:ext uri="{FF2B5EF4-FFF2-40B4-BE49-F238E27FC236}">
                <a16:creationId xmlns:a16="http://schemas.microsoft.com/office/drawing/2014/main" id="{F260F630-68CD-1E5F-AA3F-9B63D65D94AD}"/>
              </a:ext>
            </a:extLst>
          </p:cNvPr>
          <p:cNvPicPr>
            <a:picLocks noChangeAspect="1"/>
          </p:cNvPicPr>
          <p:nvPr/>
        </p:nvPicPr>
        <p:blipFill>
          <a:blip r:embed="rId2"/>
          <a:stretch>
            <a:fillRect/>
          </a:stretch>
        </p:blipFill>
        <p:spPr>
          <a:xfrm>
            <a:off x="704849" y="2173045"/>
            <a:ext cx="9458326" cy="4434130"/>
          </a:xfrm>
          <a:prstGeom prst="rect">
            <a:avLst/>
          </a:prstGeom>
        </p:spPr>
      </p:pic>
      <p:cxnSp>
        <p:nvCxnSpPr>
          <p:cNvPr id="7" name="Straight Arrow Connector 6">
            <a:extLst>
              <a:ext uri="{FF2B5EF4-FFF2-40B4-BE49-F238E27FC236}">
                <a16:creationId xmlns:a16="http://schemas.microsoft.com/office/drawing/2014/main" id="{B7826FAC-446B-37D4-DF0F-179BCDFFD9F1}"/>
              </a:ext>
            </a:extLst>
          </p:cNvPr>
          <p:cNvCxnSpPr>
            <a:cxnSpLocks/>
          </p:cNvCxnSpPr>
          <p:nvPr/>
        </p:nvCxnSpPr>
        <p:spPr>
          <a:xfrm flipH="1">
            <a:off x="4057650" y="3605962"/>
            <a:ext cx="381000" cy="1541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56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C185-FA53-843F-7E70-11F12E1288A1}"/>
              </a:ext>
            </a:extLst>
          </p:cNvPr>
          <p:cNvSpPr>
            <a:spLocks noGrp="1"/>
          </p:cNvSpPr>
          <p:nvPr>
            <p:ph type="title"/>
          </p:nvPr>
        </p:nvSpPr>
        <p:spPr/>
        <p:txBody>
          <a:bodyPr>
            <a:normAutofit/>
          </a:bodyPr>
          <a:lstStyle/>
          <a:p>
            <a:r>
              <a:rPr lang="en-US" sz="3200" dirty="0"/>
              <a:t>What to do When There is No Progress/Regression </a:t>
            </a:r>
          </a:p>
        </p:txBody>
      </p:sp>
      <p:sp>
        <p:nvSpPr>
          <p:cNvPr id="3" name="Content Placeholder 2">
            <a:extLst>
              <a:ext uri="{FF2B5EF4-FFF2-40B4-BE49-F238E27FC236}">
                <a16:creationId xmlns:a16="http://schemas.microsoft.com/office/drawing/2014/main" id="{59C9A4E4-2C4F-77FA-FFDF-67B7C96C4C75}"/>
              </a:ext>
            </a:extLst>
          </p:cNvPr>
          <p:cNvSpPr>
            <a:spLocks noGrp="1"/>
          </p:cNvSpPr>
          <p:nvPr>
            <p:ph sz="half" idx="1"/>
          </p:nvPr>
        </p:nvSpPr>
        <p:spPr/>
        <p:txBody>
          <a:bodyPr/>
          <a:lstStyle/>
          <a:p>
            <a:r>
              <a:rPr lang="en-US" dirty="0"/>
              <a:t>If you have student who is not making progress or is regressing, you must revise the student’s IEP and implement a new strategy (SDI) to try and improve that specific skill which is targeted in the IEP goal. </a:t>
            </a:r>
          </a:p>
        </p:txBody>
      </p:sp>
      <p:sp>
        <p:nvSpPr>
          <p:cNvPr id="4" name="Content Placeholder 3">
            <a:extLst>
              <a:ext uri="{FF2B5EF4-FFF2-40B4-BE49-F238E27FC236}">
                <a16:creationId xmlns:a16="http://schemas.microsoft.com/office/drawing/2014/main" id="{110BD97B-5431-CE2D-B8C3-E44947D9A929}"/>
              </a:ext>
            </a:extLst>
          </p:cNvPr>
          <p:cNvSpPr>
            <a:spLocks noGrp="1"/>
          </p:cNvSpPr>
          <p:nvPr>
            <p:ph sz="half" idx="2"/>
          </p:nvPr>
        </p:nvSpPr>
        <p:spPr/>
        <p:txBody>
          <a:bodyPr/>
          <a:lstStyle/>
          <a:p>
            <a:r>
              <a:rPr lang="en-US" dirty="0"/>
              <a:t>You should look to revise the IEP after you have 3 consecutive data collection points that show no progress or regression without a valid reason (i.e., student absences from instruction). </a:t>
            </a:r>
          </a:p>
          <a:p>
            <a:endParaRPr lang="en-US" dirty="0"/>
          </a:p>
        </p:txBody>
      </p:sp>
    </p:spTree>
    <p:extLst>
      <p:ext uri="{BB962C8B-B14F-4D97-AF65-F5344CB8AC3E}">
        <p14:creationId xmlns:p14="http://schemas.microsoft.com/office/powerpoint/2010/main" val="164628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p:txBody>
          <a:bodyPr/>
          <a:lstStyle/>
          <a:p>
            <a:endParaRPr lang="en-US" b="0" i="0" dirty="0">
              <a:solidFill>
                <a:srgbClr val="111111"/>
              </a:solidFill>
              <a:effectLst/>
              <a:latin typeface="Roboto" panose="02000000000000000000" pitchFamily="2" charset="0"/>
            </a:endParaRPr>
          </a:p>
          <a:p>
            <a:r>
              <a:rPr lang="en-US" b="0" i="0" dirty="0">
                <a:solidFill>
                  <a:srgbClr val="111111"/>
                </a:solidFill>
                <a:effectLst/>
                <a:latin typeface="Roboto" panose="02000000000000000000" pitchFamily="2" charset="0"/>
              </a:rPr>
              <a:t>The IEP progress report is a way to</a:t>
            </a:r>
            <a:r>
              <a:rPr lang="en-US" b="1" i="0" dirty="0">
                <a:solidFill>
                  <a:srgbClr val="111111"/>
                </a:solidFill>
                <a:effectLst/>
                <a:latin typeface="Roboto" panose="02000000000000000000" pitchFamily="2" charset="0"/>
              </a:rPr>
              <a:t> </a:t>
            </a:r>
            <a:r>
              <a:rPr lang="en-US" i="0" dirty="0">
                <a:solidFill>
                  <a:srgbClr val="111111"/>
                </a:solidFill>
                <a:effectLst/>
                <a:latin typeface="Roboto" panose="02000000000000000000" pitchFamily="2" charset="0"/>
              </a:rPr>
              <a:t>track the child’s progress </a:t>
            </a:r>
            <a:r>
              <a:rPr lang="en-US" b="0" i="0" dirty="0">
                <a:solidFill>
                  <a:srgbClr val="111111"/>
                </a:solidFill>
                <a:effectLst/>
                <a:latin typeface="Roboto" panose="02000000000000000000" pitchFamily="2" charset="0"/>
              </a:rPr>
              <a:t>and ensure that they are receiving the best possible education.  </a:t>
            </a:r>
            <a:r>
              <a:rPr lang="en-US" dirty="0">
                <a:solidFill>
                  <a:srgbClr val="111111"/>
                </a:solidFill>
                <a:latin typeface="Roboto" panose="02000000000000000000" pitchFamily="2" charset="0"/>
              </a:rPr>
              <a:t>In order for progress monitoring to be effective, it must be completed per the IEP, the data must be analyzed (not just collected), and reporting to the parent must occur within the parameters of the IEP.</a:t>
            </a:r>
            <a:endParaRPr lang="en-US" dirty="0"/>
          </a:p>
        </p:txBody>
      </p:sp>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Presentation Title</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15</a:t>
            </a:fld>
            <a:endParaRPr lang="en-US" dirty="0"/>
          </a:p>
        </p:txBody>
      </p:sp>
      <p:pic>
        <p:nvPicPr>
          <p:cNvPr id="5" name="Picture 2" descr="See the source image">
            <a:extLst>
              <a:ext uri="{FF2B5EF4-FFF2-40B4-BE49-F238E27FC236}">
                <a16:creationId xmlns:a16="http://schemas.microsoft.com/office/drawing/2014/main" id="{0FB4DB1F-6376-AE58-5260-4219929BD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326" y="3932149"/>
            <a:ext cx="3399362" cy="2321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ep progress monitoring ">
            <a:extLst>
              <a:ext uri="{FF2B5EF4-FFF2-40B4-BE49-F238E27FC236}">
                <a16:creationId xmlns:a16="http://schemas.microsoft.com/office/drawing/2014/main" id="{88BF6FCF-994E-5D49-1F28-07B2A950B8EC}"/>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919" r="919"/>
          <a:stretch>
            <a:fillRect/>
          </a:stretch>
        </p:blipFill>
        <p:spPr bwMode="auto">
          <a:xfrm>
            <a:off x="356616" y="210311"/>
            <a:ext cx="3191256" cy="271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7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278350" y="612648"/>
            <a:ext cx="5833872" cy="2276856"/>
          </a:xfrm>
        </p:spPr>
        <p:txBody>
          <a:bodyPr/>
          <a:lstStyle/>
          <a:p>
            <a:r>
              <a:rPr lang="en-US" b="1" cap="all" spc="400" dirty="0">
                <a:solidFill>
                  <a:schemeClr val="bg1"/>
                </a:solidFill>
                <a:latin typeface="+mn-lt"/>
              </a:rPr>
              <a:t>Agenda</a:t>
            </a:r>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pPr algn="r"/>
            <a:r>
              <a:rPr lang="en-US" sz="1800" dirty="0">
                <a:solidFill>
                  <a:schemeClr val="bg1"/>
                </a:solidFill>
              </a:rPr>
              <a:t>What Progress Monitoring Is</a:t>
            </a:r>
          </a:p>
          <a:p>
            <a:pPr algn="r"/>
            <a:r>
              <a:rPr lang="en-US" dirty="0"/>
              <a:t>What Progress Monitoring Does</a:t>
            </a:r>
            <a:r>
              <a:rPr lang="en-US" sz="1800" dirty="0">
                <a:solidFill>
                  <a:schemeClr val="bg1"/>
                </a:solidFill>
              </a:rPr>
              <a:t> </a:t>
            </a:r>
          </a:p>
          <a:p>
            <a:pPr algn="r"/>
            <a:r>
              <a:rPr lang="en-US" sz="1800" dirty="0">
                <a:solidFill>
                  <a:schemeClr val="bg1"/>
                </a:solidFill>
              </a:rPr>
              <a:t>What to Monitor</a:t>
            </a:r>
          </a:p>
          <a:p>
            <a:pPr algn="r"/>
            <a:r>
              <a:rPr lang="en-US" sz="1800" dirty="0">
                <a:solidFill>
                  <a:schemeClr val="bg1"/>
                </a:solidFill>
              </a:rPr>
              <a:t>Where to Find the Goal(s) to Monitor</a:t>
            </a:r>
          </a:p>
          <a:p>
            <a:pPr algn="r"/>
            <a:r>
              <a:rPr lang="en-US" sz="1800" dirty="0">
                <a:solidFill>
                  <a:schemeClr val="bg1"/>
                </a:solidFill>
              </a:rPr>
              <a:t>How to Monitor Progress</a:t>
            </a:r>
          </a:p>
          <a:p>
            <a:pPr algn="r"/>
            <a:r>
              <a:rPr lang="en-US" dirty="0"/>
              <a:t>How to Enter Progress Data</a:t>
            </a:r>
          </a:p>
          <a:p>
            <a:pPr algn="r"/>
            <a:r>
              <a:rPr lang="en-US" dirty="0"/>
              <a:t>How to Print Progress Reports</a:t>
            </a:r>
          </a:p>
          <a:p>
            <a:pPr algn="r"/>
            <a:r>
              <a:rPr lang="en-US" sz="1800" dirty="0">
                <a:solidFill>
                  <a:schemeClr val="bg1"/>
                </a:solidFill>
              </a:rPr>
              <a:t>What </a:t>
            </a:r>
            <a:r>
              <a:rPr lang="en-US" dirty="0"/>
              <a:t>to do When There is </a:t>
            </a:r>
            <a:r>
              <a:rPr lang="en-US" sz="1800" dirty="0">
                <a:solidFill>
                  <a:schemeClr val="bg1"/>
                </a:solidFill>
              </a:rPr>
              <a:t>No Progress </a:t>
            </a: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IEP Progress Monitoring</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pic>
        <p:nvPicPr>
          <p:cNvPr id="2" name="Picture 4" descr="Image result for iep progress monitoring ">
            <a:extLst>
              <a:ext uri="{FF2B5EF4-FFF2-40B4-BE49-F238E27FC236}">
                <a16:creationId xmlns:a16="http://schemas.microsoft.com/office/drawing/2014/main" id="{F3CB806E-0171-D022-9887-006614335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9" r="919"/>
          <a:stretch>
            <a:fillRect/>
          </a:stretch>
        </p:blipFill>
        <p:spPr bwMode="auto">
          <a:xfrm>
            <a:off x="1629814" y="2463327"/>
            <a:ext cx="3664341" cy="311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What is progress monitoring</a:t>
            </a:r>
            <a:endParaRPr lang="en-US" dirty="0"/>
          </a:p>
        </p:txBody>
      </p:sp>
    </p:spTree>
    <p:extLst>
      <p:ext uri="{BB962C8B-B14F-4D97-AF65-F5344CB8AC3E}">
        <p14:creationId xmlns:p14="http://schemas.microsoft.com/office/powerpoint/2010/main" val="222788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p:txBody>
          <a:bodyPr>
            <a:normAutofit/>
          </a:bodyPr>
          <a:lstStyle/>
          <a:p>
            <a:r>
              <a:rPr lang="en-US" dirty="0"/>
              <a:t>Progress Monitoring </a:t>
            </a:r>
            <a:endParaRPr lang="en-US" sz="5400" dirty="0"/>
          </a:p>
        </p:txBody>
      </p:sp>
      <p:sp>
        <p:nvSpPr>
          <p:cNvPr id="3" name="Content Placeholder 2">
            <a:extLst>
              <a:ext uri="{FF2B5EF4-FFF2-40B4-BE49-F238E27FC236}">
                <a16:creationId xmlns:a16="http://schemas.microsoft.com/office/drawing/2014/main" id="{2BCA46AE-2E29-B27B-87C5-1D881C3611A4}"/>
              </a:ext>
            </a:extLst>
          </p:cNvPr>
          <p:cNvSpPr>
            <a:spLocks noGrp="1"/>
          </p:cNvSpPr>
          <p:nvPr>
            <p:ph idx="1"/>
          </p:nvPr>
        </p:nvSpPr>
        <p:spPr/>
        <p:txBody>
          <a:bodyPr>
            <a:normAutofit/>
          </a:bodyPr>
          <a:lstStyle/>
          <a:p>
            <a:r>
              <a:rPr lang="en-US" sz="2000" b="0" i="0" dirty="0">
                <a:solidFill>
                  <a:schemeClr val="tx1"/>
                </a:solidFill>
                <a:effectLst/>
                <a:latin typeface="Roboto" panose="02000000000000000000" pitchFamily="2" charset="0"/>
              </a:rPr>
              <a:t>Progress Monitoring is used to assess a student’s performance and the effectiveness of the instruction being given. The data collected by progress monitoring helps guide IEP team decisions about instruction and services</a:t>
            </a:r>
            <a:r>
              <a:rPr lang="en-US" sz="2000" dirty="0">
                <a:solidFill>
                  <a:schemeClr val="tx1"/>
                </a:solidFill>
                <a:latin typeface="Roboto" panose="02000000000000000000" pitchFamily="2" charset="0"/>
              </a:rPr>
              <a:t>. </a:t>
            </a:r>
          </a:p>
          <a:p>
            <a:pPr marL="0" indent="0">
              <a:buNone/>
            </a:pPr>
            <a:endParaRPr lang="en-US" sz="2000" b="0" i="0" dirty="0">
              <a:solidFill>
                <a:schemeClr val="tx1"/>
              </a:solidFill>
              <a:effectLst/>
              <a:latin typeface="Roboto" panose="02000000000000000000" pitchFamily="2" charset="0"/>
            </a:endParaRPr>
          </a:p>
          <a:p>
            <a:r>
              <a:rPr lang="en-US" sz="2000" b="0" i="0" dirty="0">
                <a:solidFill>
                  <a:schemeClr val="tx1"/>
                </a:solidFill>
                <a:effectLst/>
                <a:latin typeface="Roboto" panose="02000000000000000000" pitchFamily="2" charset="0"/>
              </a:rPr>
              <a:t>You are required to </a:t>
            </a:r>
            <a:r>
              <a:rPr lang="en-US" sz="2000" dirty="0">
                <a:solidFill>
                  <a:schemeClr val="tx1"/>
                </a:solidFill>
                <a:latin typeface="Roboto" panose="02000000000000000000" pitchFamily="2" charset="0"/>
              </a:rPr>
              <a:t>provide </a:t>
            </a:r>
            <a:r>
              <a:rPr lang="en-US" sz="2000" b="0" i="0" dirty="0">
                <a:solidFill>
                  <a:schemeClr val="tx1"/>
                </a:solidFill>
                <a:effectLst/>
                <a:latin typeface="Roboto" panose="02000000000000000000" pitchFamily="2" charset="0"/>
              </a:rPr>
              <a:t>regular progress reports to parents of students with IEPs as often as report cards. In our district, progress reports are given after quarter 1, 2, 3 and 4 (every 45 days), unless required more frequently via the IEP.</a:t>
            </a:r>
          </a:p>
          <a:p>
            <a:pPr marL="0" indent="0">
              <a:buNone/>
            </a:pPr>
            <a:endParaRPr lang="en-US" sz="2000" b="0" i="0" dirty="0">
              <a:solidFill>
                <a:schemeClr val="tx1"/>
              </a:solidFill>
              <a:effectLst/>
              <a:latin typeface="Roboto" panose="02000000000000000000" pitchFamily="2" charset="0"/>
            </a:endParaRPr>
          </a:p>
          <a:p>
            <a:r>
              <a:rPr lang="en-US" sz="2000" b="0" i="0" dirty="0">
                <a:solidFill>
                  <a:schemeClr val="tx1"/>
                </a:solidFill>
                <a:effectLst/>
                <a:latin typeface="Roboto" panose="02000000000000000000" pitchFamily="2" charset="0"/>
              </a:rPr>
              <a:t>The report should contain quantitative information about the student’s progress on each annual goal in the IEP.  The report should inform the reader where the student is quantitatively functioning in relation to the overall goal. </a:t>
            </a:r>
            <a:endParaRPr lang="en-US" sz="2000" dirty="0">
              <a:solidFill>
                <a:schemeClr val="tx1"/>
              </a:solidFill>
            </a:endParaRPr>
          </a:p>
        </p:txBody>
      </p:sp>
      <p:sp>
        <p:nvSpPr>
          <p:cNvPr id="9" name="Slide Number Placeholder 5">
            <a:extLst>
              <a:ext uri="{FF2B5EF4-FFF2-40B4-BE49-F238E27FC236}">
                <a16:creationId xmlns:a16="http://schemas.microsoft.com/office/drawing/2014/main" id="{4FC290B8-BF94-4636-BFAB-9FD67F4AAC6D}"/>
              </a:ext>
            </a:extLst>
          </p:cNvPr>
          <p:cNvSpPr>
            <a:spLocks noGrp="1"/>
          </p:cNvSpPr>
          <p:nvPr>
            <p:ph type="sldNum" sz="quarter" idx="12"/>
          </p:nvPr>
        </p:nvSpPr>
        <p:spPr/>
        <p:txBody>
          <a:bodyPr/>
          <a:lstStyle/>
          <a:p>
            <a:fld id="{D8DA9DAA-006C-4F4B-980E-E3DF019B24E2}" type="slidenum">
              <a:rPr lang="en-US" b="1" cap="all" spc="100" smtClean="0">
                <a:solidFill>
                  <a:schemeClr val="accent2"/>
                </a:solidFill>
              </a:rPr>
              <a:t>4</a:t>
            </a:fld>
            <a:endParaRPr lang="en-US" b="1" cap="all" spc="100" dirty="0">
              <a:solidFill>
                <a:schemeClr val="accent2"/>
              </a:solidFill>
            </a:endParaRPr>
          </a:p>
        </p:txBody>
      </p:sp>
    </p:spTree>
    <p:extLst>
      <p:ext uri="{BB962C8B-B14F-4D97-AF65-F5344CB8AC3E}">
        <p14:creationId xmlns:p14="http://schemas.microsoft.com/office/powerpoint/2010/main" val="78391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p:txBody>
          <a:bodyPr>
            <a:normAutofit fontScale="90000"/>
          </a:bodyPr>
          <a:lstStyle/>
          <a:p>
            <a:r>
              <a:rPr lang="en-US" dirty="0"/>
              <a:t>What Progress Monitoring Does</a:t>
            </a:r>
            <a:endParaRPr lang="en-US" sz="5400" dirty="0"/>
          </a:p>
        </p:txBody>
      </p:sp>
      <p:sp>
        <p:nvSpPr>
          <p:cNvPr id="7" name="Slide Number Placeholder 5">
            <a:extLst>
              <a:ext uri="{FF2B5EF4-FFF2-40B4-BE49-F238E27FC236}">
                <a16:creationId xmlns:a16="http://schemas.microsoft.com/office/drawing/2014/main" id="{4ECDE54D-4BD2-4764-A36A-8487DB61E7A6}"/>
              </a:ext>
            </a:extLst>
          </p:cNvPr>
          <p:cNvSpPr>
            <a:spLocks noGrp="1"/>
          </p:cNvSpPr>
          <p:nvPr>
            <p:ph type="sldNum" sz="quarter" idx="12"/>
          </p:nvPr>
        </p:nvSpPr>
        <p:spPr>
          <a:xfrm>
            <a:off x="8610600" y="6356350"/>
            <a:ext cx="2743200" cy="365125"/>
          </a:xfrm>
        </p:spPr>
        <p:txBody>
          <a:bodyPr/>
          <a:lstStyle/>
          <a:p>
            <a:fld id="{D8DA9DAA-006C-4F4B-980E-E3DF019B24E2}" type="slidenum">
              <a:rPr lang="en-US" b="1" cap="all" spc="100" smtClean="0">
                <a:solidFill>
                  <a:schemeClr val="accent2"/>
                </a:solidFill>
              </a:rPr>
              <a:t>5</a:t>
            </a:fld>
            <a:endParaRPr lang="en-US" b="1" cap="all" spc="100" dirty="0">
              <a:solidFill>
                <a:schemeClr val="accent2"/>
              </a:solidFill>
            </a:endParaRPr>
          </a:p>
        </p:txBody>
      </p:sp>
      <p:sp>
        <p:nvSpPr>
          <p:cNvPr id="3" name="Content Placeholder 2">
            <a:extLst>
              <a:ext uri="{FF2B5EF4-FFF2-40B4-BE49-F238E27FC236}">
                <a16:creationId xmlns:a16="http://schemas.microsoft.com/office/drawing/2014/main" id="{C48A8B64-8459-13C4-1233-51BFF80DD726}"/>
              </a:ext>
            </a:extLst>
          </p:cNvPr>
          <p:cNvSpPr>
            <a:spLocks noGrp="1"/>
          </p:cNvSpPr>
          <p:nvPr>
            <p:ph idx="1"/>
          </p:nvPr>
        </p:nvSpPr>
        <p:spPr/>
        <p:txBody>
          <a:bodyPr/>
          <a:lstStyle/>
          <a:p>
            <a:pPr algn="l">
              <a:buFont typeface="Arial" panose="020B0604020202020204" pitchFamily="34" charset="0"/>
              <a:buChar char="•"/>
            </a:pPr>
            <a:r>
              <a:rPr lang="en-US" sz="2000" b="0" i="0" dirty="0">
                <a:solidFill>
                  <a:srgbClr val="4D4D4D"/>
                </a:solidFill>
                <a:effectLst/>
                <a:latin typeface="Roboto" panose="02000000000000000000" pitchFamily="2" charset="0"/>
              </a:rPr>
              <a:t>Documents student progress (or lack of it)</a:t>
            </a:r>
          </a:p>
          <a:p>
            <a:pPr marL="0" indent="0" algn="l">
              <a:buNone/>
            </a:pPr>
            <a:endParaRPr lang="en-US" sz="2000" b="0" i="0" dirty="0">
              <a:solidFill>
                <a:srgbClr val="4D4D4D"/>
              </a:solidFill>
              <a:effectLst/>
              <a:latin typeface="Roboto" panose="02000000000000000000" pitchFamily="2" charset="0"/>
            </a:endParaRPr>
          </a:p>
          <a:p>
            <a:pPr algn="l">
              <a:buFont typeface="Arial" panose="020B0604020202020204" pitchFamily="34" charset="0"/>
              <a:buChar char="•"/>
            </a:pPr>
            <a:r>
              <a:rPr lang="en-US" sz="2000" b="0" i="0" dirty="0">
                <a:solidFill>
                  <a:srgbClr val="4D4D4D"/>
                </a:solidFill>
                <a:effectLst/>
                <a:latin typeface="Roboto" panose="02000000000000000000" pitchFamily="2" charset="0"/>
              </a:rPr>
              <a:t>Informs decisions about how students can be more effectively instructed</a:t>
            </a:r>
          </a:p>
          <a:p>
            <a:pPr marL="0" indent="0" algn="l">
              <a:buNone/>
            </a:pPr>
            <a:endParaRPr lang="en-US" sz="2000" b="0" i="0" dirty="0">
              <a:solidFill>
                <a:srgbClr val="4D4D4D"/>
              </a:solidFill>
              <a:effectLst/>
              <a:latin typeface="Roboto" panose="02000000000000000000" pitchFamily="2" charset="0"/>
            </a:endParaRPr>
          </a:p>
          <a:p>
            <a:pPr algn="l">
              <a:buFont typeface="Arial" panose="020B0604020202020204" pitchFamily="34" charset="0"/>
              <a:buChar char="•"/>
            </a:pPr>
            <a:r>
              <a:rPr lang="en-US" sz="2000" b="0" i="0" dirty="0">
                <a:solidFill>
                  <a:srgbClr val="4D4D4D"/>
                </a:solidFill>
                <a:effectLst/>
                <a:latin typeface="Roboto" panose="02000000000000000000" pitchFamily="2" charset="0"/>
              </a:rPr>
              <a:t>Leads to more appropriate and effective instruction</a:t>
            </a:r>
          </a:p>
          <a:p>
            <a:pPr marL="0" indent="0" algn="l">
              <a:buNone/>
            </a:pPr>
            <a:endParaRPr lang="en-US" sz="2000" b="0" i="0" dirty="0">
              <a:solidFill>
                <a:srgbClr val="4D4D4D"/>
              </a:solidFill>
              <a:effectLst/>
              <a:latin typeface="Roboto" panose="02000000000000000000" pitchFamily="2" charset="0"/>
            </a:endParaRPr>
          </a:p>
          <a:p>
            <a:pPr algn="l">
              <a:buFont typeface="Arial" panose="020B0604020202020204" pitchFamily="34" charset="0"/>
              <a:buChar char="•"/>
            </a:pPr>
            <a:r>
              <a:rPr lang="en-US" sz="2000" b="0" i="0" dirty="0">
                <a:solidFill>
                  <a:srgbClr val="4D4D4D"/>
                </a:solidFill>
                <a:effectLst/>
                <a:latin typeface="Roboto" panose="02000000000000000000" pitchFamily="2" charset="0"/>
              </a:rPr>
              <a:t>Supports better communication between educators and parents about the student’s progress</a:t>
            </a:r>
          </a:p>
          <a:p>
            <a:endParaRPr lang="en-US" dirty="0"/>
          </a:p>
        </p:txBody>
      </p:sp>
    </p:spTree>
    <p:extLst>
      <p:ext uri="{BB962C8B-B14F-4D97-AF65-F5344CB8AC3E}">
        <p14:creationId xmlns:p14="http://schemas.microsoft.com/office/powerpoint/2010/main" val="27782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229455" y="1057239"/>
            <a:ext cx="5421332" cy="4942869"/>
          </a:xfrm>
        </p:spPr>
        <p:txBody>
          <a:bodyPr>
            <a:normAutofit fontScale="32500" lnSpcReduction="20000"/>
          </a:bodyPr>
          <a:lstStyle/>
          <a:p>
            <a:pPr algn="ctr"/>
            <a:r>
              <a:rPr lang="en-US" sz="11200" dirty="0"/>
              <a:t>Annual IEP Goals</a:t>
            </a:r>
          </a:p>
          <a:p>
            <a:r>
              <a:rPr lang="en-US" sz="7200" b="0" i="0" dirty="0">
                <a:effectLst/>
                <a:latin typeface="Lato" panose="020F0502020204030203" pitchFamily="34" charset="0"/>
              </a:rPr>
              <a:t>Annual IEP </a:t>
            </a:r>
            <a:r>
              <a:rPr lang="en-US" sz="7200" dirty="0">
                <a:latin typeface="Lato" panose="020F0502020204030203" pitchFamily="34" charset="0"/>
              </a:rPr>
              <a:t>goals are driven from the data that is in t</a:t>
            </a:r>
            <a:r>
              <a:rPr lang="en-US" sz="7200" b="0" i="0" dirty="0">
                <a:effectLst/>
                <a:latin typeface="Lato" panose="020F0502020204030203" pitchFamily="34" charset="0"/>
              </a:rPr>
              <a:t>he Present Levels of Performance section in the IEP.  </a:t>
            </a:r>
            <a:r>
              <a:rPr lang="en-US" sz="7200" dirty="0">
                <a:latin typeface="Lato" panose="020F0502020204030203" pitchFamily="34" charset="0"/>
              </a:rPr>
              <a:t>The Present Levels summarize the</a:t>
            </a:r>
            <a:r>
              <a:rPr lang="en-US" sz="7200" b="0" i="0" dirty="0">
                <a:effectLst/>
                <a:latin typeface="Lato" panose="020F0502020204030203" pitchFamily="34" charset="0"/>
              </a:rPr>
              <a:t> child’s current achievement and performance in academic and functional areas.  The strengths and weaknesses are determined, and the IEP is then tailored to improve the areas of weakness.  From these areas of weakness, the specially designed instruction (SDIs) and annual IEP goals are made. </a:t>
            </a:r>
            <a:endParaRPr lang="en-US" sz="7200" dirty="0"/>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6</a:t>
            </a:fld>
            <a:endParaRPr lang="en-US" dirty="0"/>
          </a:p>
        </p:txBody>
      </p:sp>
      <p:pic>
        <p:nvPicPr>
          <p:cNvPr id="5" name="Picture 4">
            <a:extLst>
              <a:ext uri="{FF2B5EF4-FFF2-40B4-BE49-F238E27FC236}">
                <a16:creationId xmlns:a16="http://schemas.microsoft.com/office/drawing/2014/main" id="{6AC653D4-00F3-51FB-CA1C-64692CEC2EDD}"/>
              </a:ext>
            </a:extLst>
          </p:cNvPr>
          <p:cNvPicPr>
            <a:picLocks noChangeAspect="1"/>
          </p:cNvPicPr>
          <p:nvPr/>
        </p:nvPicPr>
        <p:blipFill>
          <a:blip r:embed="rId2"/>
          <a:stretch>
            <a:fillRect/>
          </a:stretch>
        </p:blipFill>
        <p:spPr>
          <a:xfrm>
            <a:off x="5835722" y="3116070"/>
            <a:ext cx="6356278" cy="3815208"/>
          </a:xfrm>
          <a:prstGeom prst="rect">
            <a:avLst/>
          </a:prstGeom>
        </p:spPr>
      </p:pic>
      <p:sp>
        <p:nvSpPr>
          <p:cNvPr id="11" name="TextBox 10">
            <a:extLst>
              <a:ext uri="{FF2B5EF4-FFF2-40B4-BE49-F238E27FC236}">
                <a16:creationId xmlns:a16="http://schemas.microsoft.com/office/drawing/2014/main" id="{2671FB5C-37B9-6F75-0129-DDCF9759CDDA}"/>
              </a:ext>
            </a:extLst>
          </p:cNvPr>
          <p:cNvSpPr txBox="1"/>
          <p:nvPr/>
        </p:nvSpPr>
        <p:spPr>
          <a:xfrm>
            <a:off x="6352855" y="1057239"/>
            <a:ext cx="5609690" cy="830997"/>
          </a:xfrm>
          <a:prstGeom prst="rect">
            <a:avLst/>
          </a:prstGeom>
          <a:noFill/>
        </p:spPr>
        <p:txBody>
          <a:bodyPr wrap="square" rtlCol="0">
            <a:spAutoFit/>
          </a:bodyPr>
          <a:lstStyle/>
          <a:p>
            <a:pPr algn="ctr"/>
            <a:r>
              <a:rPr lang="en-US" sz="4800" b="1" dirty="0">
                <a:solidFill>
                  <a:srgbClr val="7030A0"/>
                </a:solidFill>
              </a:rPr>
              <a:t>What to Monitor</a:t>
            </a:r>
          </a:p>
        </p:txBody>
      </p:sp>
      <p:sp>
        <p:nvSpPr>
          <p:cNvPr id="21" name="Arrow: Bent-Up 20">
            <a:extLst>
              <a:ext uri="{FF2B5EF4-FFF2-40B4-BE49-F238E27FC236}">
                <a16:creationId xmlns:a16="http://schemas.microsoft.com/office/drawing/2014/main" id="{5FE84987-1BCE-9A30-3B11-B7AB5EDACAB3}"/>
              </a:ext>
            </a:extLst>
          </p:cNvPr>
          <p:cNvSpPr/>
          <p:nvPr/>
        </p:nvSpPr>
        <p:spPr>
          <a:xfrm flipV="1">
            <a:off x="4981254" y="1222624"/>
            <a:ext cx="1214063" cy="1800977"/>
          </a:xfrm>
          <a:prstGeom prst="bentUpArrow">
            <a:avLst>
              <a:gd name="adj1" fmla="val 18443"/>
              <a:gd name="adj2" fmla="val 25000"/>
              <a:gd name="adj3" fmla="val 26583"/>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147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p:txBody>
          <a:bodyPr>
            <a:normAutofit/>
          </a:bodyPr>
          <a:lstStyle/>
          <a:p>
            <a:r>
              <a:rPr lang="en-US" sz="3200" dirty="0"/>
              <a:t>Where to find the Annual IEP goals</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pPr/>
              <a:t>7</a:t>
            </a:fld>
            <a:endParaRPr lang="en-US" dirty="0"/>
          </a:p>
        </p:txBody>
      </p:sp>
      <p:pic>
        <p:nvPicPr>
          <p:cNvPr id="13" name="Picture 12">
            <a:extLst>
              <a:ext uri="{FF2B5EF4-FFF2-40B4-BE49-F238E27FC236}">
                <a16:creationId xmlns:a16="http://schemas.microsoft.com/office/drawing/2014/main" id="{874CF4A8-AA8C-CF13-4441-EE43B48720DF}"/>
              </a:ext>
            </a:extLst>
          </p:cNvPr>
          <p:cNvPicPr>
            <a:picLocks noChangeAspect="1"/>
          </p:cNvPicPr>
          <p:nvPr/>
        </p:nvPicPr>
        <p:blipFill>
          <a:blip r:embed="rId2"/>
          <a:stretch>
            <a:fillRect/>
          </a:stretch>
        </p:blipFill>
        <p:spPr>
          <a:xfrm>
            <a:off x="576072" y="2092826"/>
            <a:ext cx="9947608" cy="2433454"/>
          </a:xfrm>
          <a:prstGeom prst="rect">
            <a:avLst/>
          </a:prstGeom>
        </p:spPr>
      </p:pic>
      <p:cxnSp>
        <p:nvCxnSpPr>
          <p:cNvPr id="15" name="Straight Arrow Connector 14">
            <a:extLst>
              <a:ext uri="{FF2B5EF4-FFF2-40B4-BE49-F238E27FC236}">
                <a16:creationId xmlns:a16="http://schemas.microsoft.com/office/drawing/2014/main" id="{4147FF09-144B-71A9-94F3-C865469BA7E6}"/>
              </a:ext>
            </a:extLst>
          </p:cNvPr>
          <p:cNvCxnSpPr>
            <a:cxnSpLocks/>
          </p:cNvCxnSpPr>
          <p:nvPr/>
        </p:nvCxnSpPr>
        <p:spPr>
          <a:xfrm>
            <a:off x="5340095" y="3656077"/>
            <a:ext cx="357759" cy="1104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637901-EB2E-0F56-FEB6-ED0D97A172C4}"/>
              </a:ext>
            </a:extLst>
          </p:cNvPr>
          <p:cNvSpPr txBox="1"/>
          <p:nvPr/>
        </p:nvSpPr>
        <p:spPr>
          <a:xfrm>
            <a:off x="466914" y="1536618"/>
            <a:ext cx="10771632" cy="338554"/>
          </a:xfrm>
          <a:prstGeom prst="rect">
            <a:avLst/>
          </a:prstGeom>
          <a:noFill/>
        </p:spPr>
        <p:txBody>
          <a:bodyPr wrap="square" rtlCol="0">
            <a:spAutoFit/>
          </a:bodyPr>
          <a:lstStyle/>
          <a:p>
            <a:r>
              <a:rPr lang="en-US" sz="1600" dirty="0"/>
              <a:t>The fastest way to access your annual IEP goal(s) is to click </a:t>
            </a:r>
            <a:r>
              <a:rPr lang="en-US" sz="1600" b="1" dirty="0"/>
              <a:t>maintain progress reports </a:t>
            </a:r>
            <a:r>
              <a:rPr lang="en-US" sz="1600" dirty="0"/>
              <a:t>as shown below.</a:t>
            </a:r>
          </a:p>
        </p:txBody>
      </p:sp>
    </p:spTree>
    <p:extLst>
      <p:ext uri="{BB962C8B-B14F-4D97-AF65-F5344CB8AC3E}">
        <p14:creationId xmlns:p14="http://schemas.microsoft.com/office/powerpoint/2010/main" val="227002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dirty="0"/>
              <a:t>How to Monitor Progress </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fld id="{D8DA9DAA-006C-4F4B-980E-E3DF019B24E2}" type="slidenum">
              <a:rPr lang="en-US" b="1" cap="all" spc="100" smtClean="0">
                <a:solidFill>
                  <a:schemeClr val="accent2"/>
                </a:solidFill>
              </a:rPr>
              <a:pPr>
                <a:spcAft>
                  <a:spcPts val="600"/>
                </a:spcAft>
              </a:pPr>
              <a:t>8</a:t>
            </a:fld>
            <a:endParaRPr lang="en-US" b="1" cap="all" spc="100" dirty="0">
              <a:solidFill>
                <a:schemeClr val="accent2"/>
              </a:solidFill>
            </a:endParaRPr>
          </a:p>
        </p:txBody>
      </p:sp>
      <p:graphicFrame>
        <p:nvGraphicFramePr>
          <p:cNvPr id="14" name="Content Placeholder 6" descr="timeline SmartArt Graphic">
            <a:extLst>
              <a:ext uri="{FF2B5EF4-FFF2-40B4-BE49-F238E27FC236}">
                <a16:creationId xmlns:a16="http://schemas.microsoft.com/office/drawing/2014/main" id="{CEC6DA80-0404-4CED-A682-9D41A16B341E}"/>
              </a:ext>
            </a:extLst>
          </p:cNvPr>
          <p:cNvGraphicFramePr>
            <a:graphicFrameLocks noGrp="1"/>
          </p:cNvGraphicFramePr>
          <p:nvPr>
            <p:ph idx="1"/>
            <p:extLst>
              <p:ext uri="{D42A27DB-BD31-4B8C-83A1-F6EECF244321}">
                <p14:modId xmlns:p14="http://schemas.microsoft.com/office/powerpoint/2010/main" val="2188120411"/>
              </p:ext>
            </p:extLst>
          </p:nvPr>
        </p:nvGraphicFramePr>
        <p:xfrm>
          <a:off x="1107347" y="1409350"/>
          <a:ext cx="10246453" cy="442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28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a:xfrm>
            <a:off x="936627" y="413161"/>
            <a:ext cx="10515600" cy="1325563"/>
          </a:xfrm>
        </p:spPr>
        <p:txBody>
          <a:bodyPr>
            <a:normAutofit/>
          </a:bodyPr>
          <a:lstStyle/>
          <a:p>
            <a:r>
              <a:rPr lang="en-US" sz="5400" dirty="0"/>
              <a:t>How to Enter Progress Data</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5886450" cy="823912"/>
          </a:xfrm>
        </p:spPr>
        <p:txBody>
          <a:bodyPr/>
          <a:lstStyle/>
          <a:p>
            <a:r>
              <a:rPr lang="en-US" dirty="0"/>
              <a:t>*Click on Maintain Progress Report</a:t>
            </a:r>
          </a:p>
        </p:txBody>
      </p:sp>
      <p:pic>
        <p:nvPicPr>
          <p:cNvPr id="14" name="Content Placeholder 13">
            <a:extLst>
              <a:ext uri="{FF2B5EF4-FFF2-40B4-BE49-F238E27FC236}">
                <a16:creationId xmlns:a16="http://schemas.microsoft.com/office/drawing/2014/main" id="{56D0F227-AE9A-4401-BF78-BECF97C5B421}"/>
              </a:ext>
            </a:extLst>
          </p:cNvPr>
          <p:cNvPicPr>
            <a:picLocks noGrp="1" noChangeAspect="1"/>
          </p:cNvPicPr>
          <p:nvPr>
            <p:ph sz="half" idx="2"/>
          </p:nvPr>
        </p:nvPicPr>
        <p:blipFill>
          <a:blip r:embed="rId2"/>
          <a:stretch>
            <a:fillRect/>
          </a:stretch>
        </p:blipFill>
        <p:spPr>
          <a:xfrm>
            <a:off x="1197513" y="2702279"/>
            <a:ext cx="10113963" cy="2474148"/>
          </a:xfrm>
          <a:prstGeom prst="rect">
            <a:avLst/>
          </a:prstGeom>
        </p:spPr>
      </p:pic>
      <p:cxnSp>
        <p:nvCxnSpPr>
          <p:cNvPr id="15" name="Straight Arrow Connector 14">
            <a:extLst>
              <a:ext uri="{FF2B5EF4-FFF2-40B4-BE49-F238E27FC236}">
                <a16:creationId xmlns:a16="http://schemas.microsoft.com/office/drawing/2014/main" id="{01EB84EF-93FE-52B7-4E1F-C76FBAD3C94E}"/>
              </a:ext>
            </a:extLst>
          </p:cNvPr>
          <p:cNvCxnSpPr>
            <a:cxnSpLocks/>
          </p:cNvCxnSpPr>
          <p:nvPr/>
        </p:nvCxnSpPr>
        <p:spPr>
          <a:xfrm>
            <a:off x="6015547" y="4284727"/>
            <a:ext cx="357759" cy="1104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766000"/>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99919F73-B6C2-4A43-95E2-833EC48925FE}">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16c05727-aa75-4e4a-9b5f-8a80a1165891"/>
    <ds:schemaRef ds:uri="71af3243-3dd4-4a8d-8c0d-dd76da1f02a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{04C8E53E-67C3-4D90-8145-0D0A5448482A}tf89338750_win32</Template>
  <TotalTime>1359</TotalTime>
  <Words>795</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Lato</vt:lpstr>
      <vt:lpstr>Roboto</vt:lpstr>
      <vt:lpstr>Univers</vt:lpstr>
      <vt:lpstr>GradientUnivers</vt:lpstr>
      <vt:lpstr>IEP Progress monitoring </vt:lpstr>
      <vt:lpstr>Agenda</vt:lpstr>
      <vt:lpstr>What is progress monitoring</vt:lpstr>
      <vt:lpstr>Progress Monitoring </vt:lpstr>
      <vt:lpstr>What Progress Monitoring Does</vt:lpstr>
      <vt:lpstr>PowerPoint Presentation</vt:lpstr>
      <vt:lpstr>Where to find the Annual IEP goals</vt:lpstr>
      <vt:lpstr>How to Monitor Progress </vt:lpstr>
      <vt:lpstr>How to Enter Progress Data</vt:lpstr>
      <vt:lpstr>How to Enter Progress Data</vt:lpstr>
      <vt:lpstr>How to Enter Progress Data</vt:lpstr>
      <vt:lpstr>How to Print Progress Reports</vt:lpstr>
      <vt:lpstr>How to Print Progress Reports</vt:lpstr>
      <vt:lpstr>What to do When There is No Progress/Regression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monitoring</dc:title>
  <dc:creator>Bridget Caputo</dc:creator>
  <cp:lastModifiedBy>Bridget Caputo</cp:lastModifiedBy>
  <cp:revision>31</cp:revision>
  <cp:lastPrinted>2022-09-27T15:56:01Z</cp:lastPrinted>
  <dcterms:created xsi:type="dcterms:W3CDTF">2022-09-26T17:30:20Z</dcterms:created>
  <dcterms:modified xsi:type="dcterms:W3CDTF">2023-03-29T18:59:15Z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