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354" r:id="rId2"/>
    <p:sldId id="256" r:id="rId3"/>
    <p:sldId id="257" r:id="rId4"/>
    <p:sldId id="258" r:id="rId5"/>
    <p:sldId id="259" r:id="rId6"/>
    <p:sldId id="260" r:id="rId7"/>
    <p:sldId id="261" r:id="rId8"/>
    <p:sldId id="263" r:id="rId9"/>
    <p:sldId id="262" r:id="rId10"/>
    <p:sldId id="264" r:id="rId11"/>
    <p:sldId id="297" r:id="rId12"/>
    <p:sldId id="298" r:id="rId13"/>
    <p:sldId id="299" r:id="rId14"/>
    <p:sldId id="300" r:id="rId15"/>
    <p:sldId id="271" r:id="rId16"/>
    <p:sldId id="272" r:id="rId17"/>
    <p:sldId id="301" r:id="rId18"/>
    <p:sldId id="302" r:id="rId19"/>
    <p:sldId id="303" r:id="rId20"/>
    <p:sldId id="304" r:id="rId21"/>
    <p:sldId id="305" r:id="rId22"/>
    <p:sldId id="306" r:id="rId23"/>
    <p:sldId id="307" r:id="rId24"/>
    <p:sldId id="308" r:id="rId25"/>
    <p:sldId id="274" r:id="rId26"/>
    <p:sldId id="275" r:id="rId27"/>
    <p:sldId id="309" r:id="rId28"/>
    <p:sldId id="310" r:id="rId29"/>
    <p:sldId id="311" r:id="rId30"/>
    <p:sldId id="312" r:id="rId31"/>
    <p:sldId id="313" r:id="rId32"/>
    <p:sldId id="314" r:id="rId33"/>
    <p:sldId id="315" r:id="rId34"/>
    <p:sldId id="316" r:id="rId35"/>
    <p:sldId id="277" r:id="rId36"/>
    <p:sldId id="278" r:id="rId37"/>
    <p:sldId id="279" r:id="rId38"/>
    <p:sldId id="280" r:id="rId39"/>
    <p:sldId id="281" r:id="rId40"/>
    <p:sldId id="282" r:id="rId41"/>
    <p:sldId id="283" r:id="rId42"/>
    <p:sldId id="284" r:id="rId43"/>
    <p:sldId id="285" r:id="rId44"/>
    <p:sldId id="286" r:id="rId45"/>
    <p:sldId id="287" r:id="rId46"/>
    <p:sldId id="317" r:id="rId47"/>
    <p:sldId id="318" r:id="rId48"/>
    <p:sldId id="319" r:id="rId49"/>
    <p:sldId id="320" r:id="rId50"/>
    <p:sldId id="321" r:id="rId51"/>
    <p:sldId id="322" r:id="rId52"/>
    <p:sldId id="323" r:id="rId53"/>
    <p:sldId id="324" r:id="rId54"/>
    <p:sldId id="325" r:id="rId55"/>
    <p:sldId id="326" r:id="rId56"/>
    <p:sldId id="288" r:id="rId57"/>
    <p:sldId id="327" r:id="rId58"/>
    <p:sldId id="328" r:id="rId59"/>
    <p:sldId id="329" r:id="rId60"/>
    <p:sldId id="289" r:id="rId61"/>
    <p:sldId id="330" r:id="rId62"/>
    <p:sldId id="331" r:id="rId63"/>
    <p:sldId id="332" r:id="rId64"/>
    <p:sldId id="333" r:id="rId65"/>
    <p:sldId id="334" r:id="rId66"/>
    <p:sldId id="335" r:id="rId67"/>
    <p:sldId id="292" r:id="rId68"/>
    <p:sldId id="336" r:id="rId69"/>
    <p:sldId id="337" r:id="rId70"/>
    <p:sldId id="293" r:id="rId71"/>
    <p:sldId id="338" r:id="rId72"/>
    <p:sldId id="339" r:id="rId73"/>
    <p:sldId id="340" r:id="rId74"/>
    <p:sldId id="341" r:id="rId75"/>
    <p:sldId id="342" r:id="rId76"/>
    <p:sldId id="343" r:id="rId77"/>
    <p:sldId id="294" r:id="rId78"/>
    <p:sldId id="344" r:id="rId79"/>
    <p:sldId id="345" r:id="rId80"/>
    <p:sldId id="346" r:id="rId81"/>
    <p:sldId id="347" r:id="rId82"/>
    <p:sldId id="348" r:id="rId83"/>
    <p:sldId id="349" r:id="rId84"/>
    <p:sldId id="296" r:id="rId85"/>
    <p:sldId id="350" r:id="rId86"/>
    <p:sldId id="351" r:id="rId87"/>
    <p:sldId id="352" r:id="rId88"/>
    <p:sldId id="353"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263E7-7046-4A27-8F04-6BFBE137979C}" v="7" dt="2025-03-05T19:36:48.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alt" userId="fd13fb1c-2923-4df2-9852-9d7e0d04f1b5" providerId="ADAL" clId="{70C263E7-7046-4A27-8F04-6BFBE137979C}"/>
    <pc:docChg chg="undo custSel addSld delSld modSld">
      <pc:chgData name="Karen Malt" userId="fd13fb1c-2923-4df2-9852-9d7e0d04f1b5" providerId="ADAL" clId="{70C263E7-7046-4A27-8F04-6BFBE137979C}" dt="2025-03-05T19:40:09.731" v="25043" actId="2"/>
      <pc:docMkLst>
        <pc:docMk/>
      </pc:docMkLst>
      <pc:sldChg chg="modSp mod">
        <pc:chgData name="Karen Malt" userId="fd13fb1c-2923-4df2-9852-9d7e0d04f1b5" providerId="ADAL" clId="{70C263E7-7046-4A27-8F04-6BFBE137979C}" dt="2025-03-05T19:39:28.579" v="25038" actId="20577"/>
        <pc:sldMkLst>
          <pc:docMk/>
          <pc:sldMk cId="2837334031" sldId="256"/>
        </pc:sldMkLst>
        <pc:spChg chg="mod">
          <ac:chgData name="Karen Malt" userId="fd13fb1c-2923-4df2-9852-9d7e0d04f1b5" providerId="ADAL" clId="{70C263E7-7046-4A27-8F04-6BFBE137979C}" dt="2025-03-05T19:39:28.579" v="25038" actId="20577"/>
          <ac:spMkLst>
            <pc:docMk/>
            <pc:sldMk cId="2837334031" sldId="256"/>
            <ac:spMk id="3" creationId="{00000000-0000-0000-0000-000000000000}"/>
          </ac:spMkLst>
        </pc:spChg>
      </pc:sldChg>
      <pc:sldChg chg="modSp mod">
        <pc:chgData name="Karen Malt" userId="fd13fb1c-2923-4df2-9852-9d7e0d04f1b5" providerId="ADAL" clId="{70C263E7-7046-4A27-8F04-6BFBE137979C}" dt="2025-03-05T19:39:48.778" v="25040" actId="2"/>
        <pc:sldMkLst>
          <pc:docMk/>
          <pc:sldMk cId="2918910263" sldId="264"/>
        </pc:sldMkLst>
        <pc:spChg chg="mod">
          <ac:chgData name="Karen Malt" userId="fd13fb1c-2923-4df2-9852-9d7e0d04f1b5" providerId="ADAL" clId="{70C263E7-7046-4A27-8F04-6BFBE137979C}" dt="2025-03-05T19:39:48.778" v="25040" actId="2"/>
          <ac:spMkLst>
            <pc:docMk/>
            <pc:sldMk cId="2918910263" sldId="264"/>
            <ac:spMk id="3" creationId="{00000000-0000-0000-0000-000000000000}"/>
          </ac:spMkLst>
        </pc:spChg>
      </pc:sldChg>
      <pc:sldChg chg="del">
        <pc:chgData name="Karen Malt" userId="fd13fb1c-2923-4df2-9852-9d7e0d04f1b5" providerId="ADAL" clId="{70C263E7-7046-4A27-8F04-6BFBE137979C}" dt="2025-03-05T19:37:32.173" v="25003" actId="2696"/>
        <pc:sldMkLst>
          <pc:docMk/>
          <pc:sldMk cId="2056530378" sldId="270"/>
        </pc:sldMkLst>
      </pc:sldChg>
      <pc:sldChg chg="modSp mod">
        <pc:chgData name="Karen Malt" userId="fd13fb1c-2923-4df2-9852-9d7e0d04f1b5" providerId="ADAL" clId="{70C263E7-7046-4A27-8F04-6BFBE137979C}" dt="2025-03-05T19:38:16.851" v="25007" actId="20577"/>
        <pc:sldMkLst>
          <pc:docMk/>
          <pc:sldMk cId="1022055791" sldId="272"/>
        </pc:sldMkLst>
        <pc:spChg chg="mod">
          <ac:chgData name="Karen Malt" userId="fd13fb1c-2923-4df2-9852-9d7e0d04f1b5" providerId="ADAL" clId="{70C263E7-7046-4A27-8F04-6BFBE137979C}" dt="2025-03-05T19:38:16.851" v="25007" actId="20577"/>
          <ac:spMkLst>
            <pc:docMk/>
            <pc:sldMk cId="1022055791" sldId="272"/>
            <ac:spMk id="3" creationId="{00000000-0000-0000-0000-000000000000}"/>
          </ac:spMkLst>
        </pc:spChg>
      </pc:sldChg>
      <pc:sldChg chg="del">
        <pc:chgData name="Karen Malt" userId="fd13fb1c-2923-4df2-9852-9d7e0d04f1b5" providerId="ADAL" clId="{70C263E7-7046-4A27-8F04-6BFBE137979C}" dt="2025-02-25T15:34:06.194" v="4402" actId="2696"/>
        <pc:sldMkLst>
          <pc:docMk/>
          <pc:sldMk cId="3200037100" sldId="273"/>
        </pc:sldMkLst>
      </pc:sldChg>
      <pc:sldChg chg="modSp mod">
        <pc:chgData name="Karen Malt" userId="fd13fb1c-2923-4df2-9852-9d7e0d04f1b5" providerId="ADAL" clId="{70C263E7-7046-4A27-8F04-6BFBE137979C}" dt="2025-02-25T13:50:01.755" v="849" actId="20577"/>
        <pc:sldMkLst>
          <pc:docMk/>
          <pc:sldMk cId="547462255" sldId="274"/>
        </pc:sldMkLst>
        <pc:spChg chg="mod">
          <ac:chgData name="Karen Malt" userId="fd13fb1c-2923-4df2-9852-9d7e0d04f1b5" providerId="ADAL" clId="{70C263E7-7046-4A27-8F04-6BFBE137979C}" dt="2025-02-25T13:50:01.755" v="849" actId="20577"/>
          <ac:spMkLst>
            <pc:docMk/>
            <pc:sldMk cId="547462255" sldId="274"/>
            <ac:spMk id="3" creationId="{00000000-0000-0000-0000-000000000000}"/>
          </ac:spMkLst>
        </pc:spChg>
      </pc:sldChg>
      <pc:sldChg chg="modSp mod">
        <pc:chgData name="Karen Malt" userId="fd13fb1c-2923-4df2-9852-9d7e0d04f1b5" providerId="ADAL" clId="{70C263E7-7046-4A27-8F04-6BFBE137979C}" dt="2025-02-25T13:56:03.342" v="1191" actId="114"/>
        <pc:sldMkLst>
          <pc:docMk/>
          <pc:sldMk cId="1727892457" sldId="275"/>
        </pc:sldMkLst>
        <pc:spChg chg="mod">
          <ac:chgData name="Karen Malt" userId="fd13fb1c-2923-4df2-9852-9d7e0d04f1b5" providerId="ADAL" clId="{70C263E7-7046-4A27-8F04-6BFBE137979C}" dt="2025-02-25T13:56:03.342" v="1191" actId="114"/>
          <ac:spMkLst>
            <pc:docMk/>
            <pc:sldMk cId="1727892457" sldId="275"/>
            <ac:spMk id="3" creationId="{00000000-0000-0000-0000-000000000000}"/>
          </ac:spMkLst>
        </pc:spChg>
      </pc:sldChg>
      <pc:sldChg chg="del">
        <pc:chgData name="Karen Malt" userId="fd13fb1c-2923-4df2-9852-9d7e0d04f1b5" providerId="ADAL" clId="{70C263E7-7046-4A27-8F04-6BFBE137979C}" dt="2025-02-25T14:03:38.683" v="1790" actId="2696"/>
        <pc:sldMkLst>
          <pc:docMk/>
          <pc:sldMk cId="2941953143" sldId="276"/>
        </pc:sldMkLst>
      </pc:sldChg>
      <pc:sldChg chg="modSp mod">
        <pc:chgData name="Karen Malt" userId="fd13fb1c-2923-4df2-9852-9d7e0d04f1b5" providerId="ADAL" clId="{70C263E7-7046-4A27-8F04-6BFBE137979C}" dt="2025-02-25T15:36:37.774" v="4542" actId="27636"/>
        <pc:sldMkLst>
          <pc:docMk/>
          <pc:sldMk cId="1226201397" sldId="280"/>
        </pc:sldMkLst>
        <pc:spChg chg="mod">
          <ac:chgData name="Karen Malt" userId="fd13fb1c-2923-4df2-9852-9d7e0d04f1b5" providerId="ADAL" clId="{70C263E7-7046-4A27-8F04-6BFBE137979C}" dt="2025-02-25T15:36:37.774" v="4542" actId="27636"/>
          <ac:spMkLst>
            <pc:docMk/>
            <pc:sldMk cId="1226201397" sldId="280"/>
            <ac:spMk id="3" creationId="{00000000-0000-0000-0000-000000000000}"/>
          </ac:spMkLst>
        </pc:spChg>
      </pc:sldChg>
      <pc:sldChg chg="modSp mod">
        <pc:chgData name="Karen Malt" userId="fd13fb1c-2923-4df2-9852-9d7e0d04f1b5" providerId="ADAL" clId="{70C263E7-7046-4A27-8F04-6BFBE137979C}" dt="2025-02-25T15:39:49.564" v="4832" actId="27636"/>
        <pc:sldMkLst>
          <pc:docMk/>
          <pc:sldMk cId="3904669066" sldId="281"/>
        </pc:sldMkLst>
        <pc:spChg chg="mod">
          <ac:chgData name="Karen Malt" userId="fd13fb1c-2923-4df2-9852-9d7e0d04f1b5" providerId="ADAL" clId="{70C263E7-7046-4A27-8F04-6BFBE137979C}" dt="2025-02-25T15:39:49.564" v="4832" actId="27636"/>
          <ac:spMkLst>
            <pc:docMk/>
            <pc:sldMk cId="3904669066" sldId="281"/>
            <ac:spMk id="3" creationId="{00000000-0000-0000-0000-000000000000}"/>
          </ac:spMkLst>
        </pc:spChg>
      </pc:sldChg>
      <pc:sldChg chg="modSp mod">
        <pc:chgData name="Karen Malt" userId="fd13fb1c-2923-4df2-9852-9d7e0d04f1b5" providerId="ADAL" clId="{70C263E7-7046-4A27-8F04-6BFBE137979C}" dt="2025-02-25T15:41:41.430" v="4965" actId="27636"/>
        <pc:sldMkLst>
          <pc:docMk/>
          <pc:sldMk cId="854540767" sldId="282"/>
        </pc:sldMkLst>
        <pc:spChg chg="mod">
          <ac:chgData name="Karen Malt" userId="fd13fb1c-2923-4df2-9852-9d7e0d04f1b5" providerId="ADAL" clId="{70C263E7-7046-4A27-8F04-6BFBE137979C}" dt="2025-02-25T15:41:41.430" v="4965" actId="27636"/>
          <ac:spMkLst>
            <pc:docMk/>
            <pc:sldMk cId="854540767" sldId="282"/>
            <ac:spMk id="3" creationId="{00000000-0000-0000-0000-000000000000}"/>
          </ac:spMkLst>
        </pc:spChg>
      </pc:sldChg>
      <pc:sldChg chg="modSp mod">
        <pc:chgData name="Karen Malt" userId="fd13fb1c-2923-4df2-9852-9d7e0d04f1b5" providerId="ADAL" clId="{70C263E7-7046-4A27-8F04-6BFBE137979C}" dt="2025-02-25T15:43:25.668" v="5095" actId="14100"/>
        <pc:sldMkLst>
          <pc:docMk/>
          <pc:sldMk cId="1682333878" sldId="283"/>
        </pc:sldMkLst>
        <pc:spChg chg="mod">
          <ac:chgData name="Karen Malt" userId="fd13fb1c-2923-4df2-9852-9d7e0d04f1b5" providerId="ADAL" clId="{70C263E7-7046-4A27-8F04-6BFBE137979C}" dt="2025-02-25T15:43:25.668" v="5095" actId="14100"/>
          <ac:spMkLst>
            <pc:docMk/>
            <pc:sldMk cId="1682333878" sldId="283"/>
            <ac:spMk id="3" creationId="{00000000-0000-0000-0000-000000000000}"/>
          </ac:spMkLst>
        </pc:spChg>
      </pc:sldChg>
      <pc:sldChg chg="modSp mod">
        <pc:chgData name="Karen Malt" userId="fd13fb1c-2923-4df2-9852-9d7e0d04f1b5" providerId="ADAL" clId="{70C263E7-7046-4A27-8F04-6BFBE137979C}" dt="2025-02-25T15:44:13.152" v="5165" actId="27636"/>
        <pc:sldMkLst>
          <pc:docMk/>
          <pc:sldMk cId="831415224" sldId="284"/>
        </pc:sldMkLst>
        <pc:spChg chg="mod">
          <ac:chgData name="Karen Malt" userId="fd13fb1c-2923-4df2-9852-9d7e0d04f1b5" providerId="ADAL" clId="{70C263E7-7046-4A27-8F04-6BFBE137979C}" dt="2025-02-25T15:44:13.152" v="5165" actId="27636"/>
          <ac:spMkLst>
            <pc:docMk/>
            <pc:sldMk cId="831415224" sldId="284"/>
            <ac:spMk id="3" creationId="{00000000-0000-0000-0000-000000000000}"/>
          </ac:spMkLst>
        </pc:spChg>
      </pc:sldChg>
      <pc:sldChg chg="modSp mod">
        <pc:chgData name="Karen Malt" userId="fd13fb1c-2923-4df2-9852-9d7e0d04f1b5" providerId="ADAL" clId="{70C263E7-7046-4A27-8F04-6BFBE137979C}" dt="2025-02-25T15:46:40.497" v="5427" actId="20577"/>
        <pc:sldMkLst>
          <pc:docMk/>
          <pc:sldMk cId="872975481" sldId="285"/>
        </pc:sldMkLst>
        <pc:spChg chg="mod">
          <ac:chgData name="Karen Malt" userId="fd13fb1c-2923-4df2-9852-9d7e0d04f1b5" providerId="ADAL" clId="{70C263E7-7046-4A27-8F04-6BFBE137979C}" dt="2025-02-25T15:46:40.497" v="5427" actId="20577"/>
          <ac:spMkLst>
            <pc:docMk/>
            <pc:sldMk cId="872975481" sldId="285"/>
            <ac:spMk id="3" creationId="{00000000-0000-0000-0000-000000000000}"/>
          </ac:spMkLst>
        </pc:spChg>
      </pc:sldChg>
      <pc:sldChg chg="modSp mod">
        <pc:chgData name="Karen Malt" userId="fd13fb1c-2923-4df2-9852-9d7e0d04f1b5" providerId="ADAL" clId="{70C263E7-7046-4A27-8F04-6BFBE137979C}" dt="2025-02-25T15:48:22.826" v="5592" actId="27636"/>
        <pc:sldMkLst>
          <pc:docMk/>
          <pc:sldMk cId="1159314166" sldId="286"/>
        </pc:sldMkLst>
        <pc:spChg chg="mod">
          <ac:chgData name="Karen Malt" userId="fd13fb1c-2923-4df2-9852-9d7e0d04f1b5" providerId="ADAL" clId="{70C263E7-7046-4A27-8F04-6BFBE137979C}" dt="2025-02-25T15:48:22.826" v="5592" actId="27636"/>
          <ac:spMkLst>
            <pc:docMk/>
            <pc:sldMk cId="1159314166" sldId="286"/>
            <ac:spMk id="3" creationId="{00000000-0000-0000-0000-000000000000}"/>
          </ac:spMkLst>
        </pc:spChg>
      </pc:sldChg>
      <pc:sldChg chg="modSp mod">
        <pc:chgData name="Karen Malt" userId="fd13fb1c-2923-4df2-9852-9d7e0d04f1b5" providerId="ADAL" clId="{70C263E7-7046-4A27-8F04-6BFBE137979C}" dt="2025-02-26T14:26:50.511" v="9279" actId="20577"/>
        <pc:sldMkLst>
          <pc:docMk/>
          <pc:sldMk cId="2648198550" sldId="287"/>
        </pc:sldMkLst>
        <pc:spChg chg="mod">
          <ac:chgData name="Karen Malt" userId="fd13fb1c-2923-4df2-9852-9d7e0d04f1b5" providerId="ADAL" clId="{70C263E7-7046-4A27-8F04-6BFBE137979C}" dt="2025-02-26T14:26:50.511" v="9279" actId="20577"/>
          <ac:spMkLst>
            <pc:docMk/>
            <pc:sldMk cId="2648198550" sldId="287"/>
            <ac:spMk id="3" creationId="{00000000-0000-0000-0000-000000000000}"/>
          </ac:spMkLst>
        </pc:spChg>
      </pc:sldChg>
      <pc:sldChg chg="modSp mod">
        <pc:chgData name="Karen Malt" userId="fd13fb1c-2923-4df2-9852-9d7e0d04f1b5" providerId="ADAL" clId="{70C263E7-7046-4A27-8F04-6BFBE137979C}" dt="2025-02-26T15:33:41.029" v="11223" actId="20577"/>
        <pc:sldMkLst>
          <pc:docMk/>
          <pc:sldMk cId="3159569386" sldId="288"/>
        </pc:sldMkLst>
        <pc:spChg chg="mod">
          <ac:chgData name="Karen Malt" userId="fd13fb1c-2923-4df2-9852-9d7e0d04f1b5" providerId="ADAL" clId="{70C263E7-7046-4A27-8F04-6BFBE137979C}" dt="2025-02-26T15:33:41.029" v="11223" actId="20577"/>
          <ac:spMkLst>
            <pc:docMk/>
            <pc:sldMk cId="3159569386" sldId="288"/>
            <ac:spMk id="3" creationId="{00000000-0000-0000-0000-000000000000}"/>
          </ac:spMkLst>
        </pc:spChg>
      </pc:sldChg>
      <pc:sldChg chg="modSp mod">
        <pc:chgData name="Karen Malt" userId="fd13fb1c-2923-4df2-9852-9d7e0d04f1b5" providerId="ADAL" clId="{70C263E7-7046-4A27-8F04-6BFBE137979C}" dt="2025-02-27T13:24:28.997" v="12637" actId="20577"/>
        <pc:sldMkLst>
          <pc:docMk/>
          <pc:sldMk cId="3018493510" sldId="289"/>
        </pc:sldMkLst>
        <pc:spChg chg="mod">
          <ac:chgData name="Karen Malt" userId="fd13fb1c-2923-4df2-9852-9d7e0d04f1b5" providerId="ADAL" clId="{70C263E7-7046-4A27-8F04-6BFBE137979C}" dt="2025-02-27T13:24:28.997" v="12637" actId="20577"/>
          <ac:spMkLst>
            <pc:docMk/>
            <pc:sldMk cId="3018493510" sldId="289"/>
            <ac:spMk id="3" creationId="{00000000-0000-0000-0000-000000000000}"/>
          </ac:spMkLst>
        </pc:spChg>
      </pc:sldChg>
      <pc:sldChg chg="del">
        <pc:chgData name="Karen Malt" userId="fd13fb1c-2923-4df2-9852-9d7e0d04f1b5" providerId="ADAL" clId="{70C263E7-7046-4A27-8F04-6BFBE137979C}" dt="2025-02-27T13:58:15.655" v="14923" actId="2696"/>
        <pc:sldMkLst>
          <pc:docMk/>
          <pc:sldMk cId="4071423165" sldId="290"/>
        </pc:sldMkLst>
      </pc:sldChg>
      <pc:sldChg chg="del">
        <pc:chgData name="Karen Malt" userId="fd13fb1c-2923-4df2-9852-9d7e0d04f1b5" providerId="ADAL" clId="{70C263E7-7046-4A27-8F04-6BFBE137979C}" dt="2025-02-27T13:32:53.115" v="13139" actId="2696"/>
        <pc:sldMkLst>
          <pc:docMk/>
          <pc:sldMk cId="38219445" sldId="291"/>
        </pc:sldMkLst>
      </pc:sldChg>
      <pc:sldChg chg="modSp mod">
        <pc:chgData name="Karen Malt" userId="fd13fb1c-2923-4df2-9852-9d7e0d04f1b5" providerId="ADAL" clId="{70C263E7-7046-4A27-8F04-6BFBE137979C}" dt="2025-02-27T14:06:12.934" v="15309" actId="20577"/>
        <pc:sldMkLst>
          <pc:docMk/>
          <pc:sldMk cId="2322594148" sldId="292"/>
        </pc:sldMkLst>
        <pc:spChg chg="mod">
          <ac:chgData name="Karen Malt" userId="fd13fb1c-2923-4df2-9852-9d7e0d04f1b5" providerId="ADAL" clId="{70C263E7-7046-4A27-8F04-6BFBE137979C}" dt="2025-02-27T14:04:17.776" v="15190" actId="20577"/>
          <ac:spMkLst>
            <pc:docMk/>
            <pc:sldMk cId="2322594148" sldId="292"/>
            <ac:spMk id="2" creationId="{00000000-0000-0000-0000-000000000000}"/>
          </ac:spMkLst>
        </pc:spChg>
        <pc:spChg chg="mod">
          <ac:chgData name="Karen Malt" userId="fd13fb1c-2923-4df2-9852-9d7e0d04f1b5" providerId="ADAL" clId="{70C263E7-7046-4A27-8F04-6BFBE137979C}" dt="2025-02-27T14:06:12.934" v="15309" actId="20577"/>
          <ac:spMkLst>
            <pc:docMk/>
            <pc:sldMk cId="2322594148" sldId="292"/>
            <ac:spMk id="3" creationId="{00000000-0000-0000-0000-000000000000}"/>
          </ac:spMkLst>
        </pc:spChg>
      </pc:sldChg>
      <pc:sldChg chg="modSp mod">
        <pc:chgData name="Karen Malt" userId="fd13fb1c-2923-4df2-9852-9d7e0d04f1b5" providerId="ADAL" clId="{70C263E7-7046-4A27-8F04-6BFBE137979C}" dt="2025-03-04T18:14:53.166" v="16028" actId="255"/>
        <pc:sldMkLst>
          <pc:docMk/>
          <pc:sldMk cId="2334997455" sldId="293"/>
        </pc:sldMkLst>
        <pc:spChg chg="mod">
          <ac:chgData name="Karen Malt" userId="fd13fb1c-2923-4df2-9852-9d7e0d04f1b5" providerId="ADAL" clId="{70C263E7-7046-4A27-8F04-6BFBE137979C}" dt="2025-03-04T18:05:14.502" v="15374" actId="20577"/>
          <ac:spMkLst>
            <pc:docMk/>
            <pc:sldMk cId="2334997455" sldId="293"/>
            <ac:spMk id="2" creationId="{00000000-0000-0000-0000-000000000000}"/>
          </ac:spMkLst>
        </pc:spChg>
        <pc:spChg chg="mod">
          <ac:chgData name="Karen Malt" userId="fd13fb1c-2923-4df2-9852-9d7e0d04f1b5" providerId="ADAL" clId="{70C263E7-7046-4A27-8F04-6BFBE137979C}" dt="2025-03-04T18:14:53.166" v="16028" actId="255"/>
          <ac:spMkLst>
            <pc:docMk/>
            <pc:sldMk cId="2334997455" sldId="293"/>
            <ac:spMk id="3" creationId="{00000000-0000-0000-0000-000000000000}"/>
          </ac:spMkLst>
        </pc:spChg>
      </pc:sldChg>
      <pc:sldChg chg="modSp mod">
        <pc:chgData name="Karen Malt" userId="fd13fb1c-2923-4df2-9852-9d7e0d04f1b5" providerId="ADAL" clId="{70C263E7-7046-4A27-8F04-6BFBE137979C}" dt="2025-03-05T15:14:38.222" v="20337" actId="20577"/>
        <pc:sldMkLst>
          <pc:docMk/>
          <pc:sldMk cId="3023731773" sldId="294"/>
        </pc:sldMkLst>
        <pc:spChg chg="mod">
          <ac:chgData name="Karen Malt" userId="fd13fb1c-2923-4df2-9852-9d7e0d04f1b5" providerId="ADAL" clId="{70C263E7-7046-4A27-8F04-6BFBE137979C}" dt="2025-03-05T15:01:41.106" v="19568" actId="20577"/>
          <ac:spMkLst>
            <pc:docMk/>
            <pc:sldMk cId="3023731773" sldId="294"/>
            <ac:spMk id="2" creationId="{00000000-0000-0000-0000-000000000000}"/>
          </ac:spMkLst>
        </pc:spChg>
        <pc:spChg chg="mod">
          <ac:chgData name="Karen Malt" userId="fd13fb1c-2923-4df2-9852-9d7e0d04f1b5" providerId="ADAL" clId="{70C263E7-7046-4A27-8F04-6BFBE137979C}" dt="2025-03-05T15:14:38.222" v="20337" actId="20577"/>
          <ac:spMkLst>
            <pc:docMk/>
            <pc:sldMk cId="3023731773" sldId="294"/>
            <ac:spMk id="3" creationId="{00000000-0000-0000-0000-000000000000}"/>
          </ac:spMkLst>
        </pc:spChg>
      </pc:sldChg>
      <pc:sldChg chg="del">
        <pc:chgData name="Karen Malt" userId="fd13fb1c-2923-4df2-9852-9d7e0d04f1b5" providerId="ADAL" clId="{70C263E7-7046-4A27-8F04-6BFBE137979C}" dt="2025-03-05T15:34:03.793" v="21345" actId="2696"/>
        <pc:sldMkLst>
          <pc:docMk/>
          <pc:sldMk cId="4080068519" sldId="295"/>
        </pc:sldMkLst>
      </pc:sldChg>
      <pc:sldChg chg="modSp mod">
        <pc:chgData name="Karen Malt" userId="fd13fb1c-2923-4df2-9852-9d7e0d04f1b5" providerId="ADAL" clId="{70C263E7-7046-4A27-8F04-6BFBE137979C}" dt="2025-03-05T19:13:36.179" v="23699" actId="20577"/>
        <pc:sldMkLst>
          <pc:docMk/>
          <pc:sldMk cId="4186943819" sldId="296"/>
        </pc:sldMkLst>
        <pc:spChg chg="mod">
          <ac:chgData name="Karen Malt" userId="fd13fb1c-2923-4df2-9852-9d7e0d04f1b5" providerId="ADAL" clId="{70C263E7-7046-4A27-8F04-6BFBE137979C}" dt="2025-03-05T19:13:36.179" v="23699" actId="20577"/>
          <ac:spMkLst>
            <pc:docMk/>
            <pc:sldMk cId="4186943819" sldId="296"/>
            <ac:spMk id="2" creationId="{00000000-0000-0000-0000-000000000000}"/>
          </ac:spMkLst>
        </pc:spChg>
        <pc:spChg chg="mod">
          <ac:chgData name="Karen Malt" userId="fd13fb1c-2923-4df2-9852-9d7e0d04f1b5" providerId="ADAL" clId="{70C263E7-7046-4A27-8F04-6BFBE137979C}" dt="2025-03-05T19:13:04.006" v="23687" actId="27636"/>
          <ac:spMkLst>
            <pc:docMk/>
            <pc:sldMk cId="4186943819" sldId="296"/>
            <ac:spMk id="3" creationId="{00000000-0000-0000-0000-000000000000}"/>
          </ac:spMkLst>
        </pc:spChg>
      </pc:sldChg>
      <pc:sldChg chg="modSp new mod">
        <pc:chgData name="Karen Malt" userId="fd13fb1c-2923-4df2-9852-9d7e0d04f1b5" providerId="ADAL" clId="{70C263E7-7046-4A27-8F04-6BFBE137979C}" dt="2025-02-25T13:11:18.149" v="271" actId="113"/>
        <pc:sldMkLst>
          <pc:docMk/>
          <pc:sldMk cId="110083744" sldId="307"/>
        </pc:sldMkLst>
        <pc:spChg chg="mod">
          <ac:chgData name="Karen Malt" userId="fd13fb1c-2923-4df2-9852-9d7e0d04f1b5" providerId="ADAL" clId="{70C263E7-7046-4A27-8F04-6BFBE137979C}" dt="2025-02-25T12:39:57.135" v="8" actId="20577"/>
          <ac:spMkLst>
            <pc:docMk/>
            <pc:sldMk cId="110083744" sldId="307"/>
            <ac:spMk id="2" creationId="{F4113FBF-3BC1-2022-31F1-AFEFD7082009}"/>
          </ac:spMkLst>
        </pc:spChg>
        <pc:spChg chg="mod">
          <ac:chgData name="Karen Malt" userId="fd13fb1c-2923-4df2-9852-9d7e0d04f1b5" providerId="ADAL" clId="{70C263E7-7046-4A27-8F04-6BFBE137979C}" dt="2025-02-25T13:11:18.149" v="271" actId="113"/>
          <ac:spMkLst>
            <pc:docMk/>
            <pc:sldMk cId="110083744" sldId="307"/>
            <ac:spMk id="3" creationId="{C9630E29-88CF-9FB7-A2F3-E75B156A2EC1}"/>
          </ac:spMkLst>
        </pc:spChg>
      </pc:sldChg>
      <pc:sldChg chg="modSp new mod">
        <pc:chgData name="Karen Malt" userId="fd13fb1c-2923-4df2-9852-9d7e0d04f1b5" providerId="ADAL" clId="{70C263E7-7046-4A27-8F04-6BFBE137979C}" dt="2025-02-25T13:50:59.803" v="887" actId="255"/>
        <pc:sldMkLst>
          <pc:docMk/>
          <pc:sldMk cId="3948229739" sldId="308"/>
        </pc:sldMkLst>
        <pc:spChg chg="mod">
          <ac:chgData name="Karen Malt" userId="fd13fb1c-2923-4df2-9852-9d7e0d04f1b5" providerId="ADAL" clId="{70C263E7-7046-4A27-8F04-6BFBE137979C}" dt="2025-02-25T13:03:32.903" v="161" actId="20577"/>
          <ac:spMkLst>
            <pc:docMk/>
            <pc:sldMk cId="3948229739" sldId="308"/>
            <ac:spMk id="2" creationId="{A551E7A0-168B-7655-735F-68000E5DA85D}"/>
          </ac:spMkLst>
        </pc:spChg>
        <pc:spChg chg="mod">
          <ac:chgData name="Karen Malt" userId="fd13fb1c-2923-4df2-9852-9d7e0d04f1b5" providerId="ADAL" clId="{70C263E7-7046-4A27-8F04-6BFBE137979C}" dt="2025-02-25T13:50:59.803" v="887" actId="255"/>
          <ac:spMkLst>
            <pc:docMk/>
            <pc:sldMk cId="3948229739" sldId="308"/>
            <ac:spMk id="3" creationId="{184394E4-0BD2-2C53-419C-35F5747F059F}"/>
          </ac:spMkLst>
        </pc:spChg>
      </pc:sldChg>
      <pc:sldChg chg="modSp new mod">
        <pc:chgData name="Karen Malt" userId="fd13fb1c-2923-4df2-9852-9d7e0d04f1b5" providerId="ADAL" clId="{70C263E7-7046-4A27-8F04-6BFBE137979C}" dt="2025-02-25T13:59:52.039" v="1576" actId="20577"/>
        <pc:sldMkLst>
          <pc:docMk/>
          <pc:sldMk cId="3816571651" sldId="309"/>
        </pc:sldMkLst>
        <pc:spChg chg="mod">
          <ac:chgData name="Karen Malt" userId="fd13fb1c-2923-4df2-9852-9d7e0d04f1b5" providerId="ADAL" clId="{70C263E7-7046-4A27-8F04-6BFBE137979C}" dt="2025-02-25T13:56:51.285" v="1200" actId="20577"/>
          <ac:spMkLst>
            <pc:docMk/>
            <pc:sldMk cId="3816571651" sldId="309"/>
            <ac:spMk id="2" creationId="{7370B31F-BFB6-5E64-EF17-6C14DD01AA87}"/>
          </ac:spMkLst>
        </pc:spChg>
        <pc:spChg chg="mod">
          <ac:chgData name="Karen Malt" userId="fd13fb1c-2923-4df2-9852-9d7e0d04f1b5" providerId="ADAL" clId="{70C263E7-7046-4A27-8F04-6BFBE137979C}" dt="2025-02-25T13:59:52.039" v="1576" actId="20577"/>
          <ac:spMkLst>
            <pc:docMk/>
            <pc:sldMk cId="3816571651" sldId="309"/>
            <ac:spMk id="3" creationId="{A26002BB-BA0B-3D7B-5622-B2130F440EF5}"/>
          </ac:spMkLst>
        </pc:spChg>
      </pc:sldChg>
      <pc:sldChg chg="modSp new mod">
        <pc:chgData name="Karen Malt" userId="fd13fb1c-2923-4df2-9852-9d7e0d04f1b5" providerId="ADAL" clId="{70C263E7-7046-4A27-8F04-6BFBE137979C}" dt="2025-03-05T19:39:54.603" v="25041" actId="313"/>
        <pc:sldMkLst>
          <pc:docMk/>
          <pc:sldMk cId="2945434579" sldId="310"/>
        </pc:sldMkLst>
        <pc:spChg chg="mod">
          <ac:chgData name="Karen Malt" userId="fd13fb1c-2923-4df2-9852-9d7e0d04f1b5" providerId="ADAL" clId="{70C263E7-7046-4A27-8F04-6BFBE137979C}" dt="2025-02-25T14:00:08.799" v="1585" actId="20577"/>
          <ac:spMkLst>
            <pc:docMk/>
            <pc:sldMk cId="2945434579" sldId="310"/>
            <ac:spMk id="2" creationId="{3887D472-F9DE-C607-C0D4-5FD8C60108EE}"/>
          </ac:spMkLst>
        </pc:spChg>
        <pc:spChg chg="mod">
          <ac:chgData name="Karen Malt" userId="fd13fb1c-2923-4df2-9852-9d7e0d04f1b5" providerId="ADAL" clId="{70C263E7-7046-4A27-8F04-6BFBE137979C}" dt="2025-03-05T19:39:54.603" v="25041" actId="313"/>
          <ac:spMkLst>
            <pc:docMk/>
            <pc:sldMk cId="2945434579" sldId="310"/>
            <ac:spMk id="3" creationId="{CE91C400-394E-DB58-1F5A-10511BDE64D4}"/>
          </ac:spMkLst>
        </pc:spChg>
      </pc:sldChg>
      <pc:sldChg chg="modSp new mod">
        <pc:chgData name="Karen Malt" userId="fd13fb1c-2923-4df2-9852-9d7e0d04f1b5" providerId="ADAL" clId="{70C263E7-7046-4A27-8F04-6BFBE137979C}" dt="2025-02-25T14:25:55.631" v="2039" actId="5793"/>
        <pc:sldMkLst>
          <pc:docMk/>
          <pc:sldMk cId="1527911080" sldId="311"/>
        </pc:sldMkLst>
        <pc:spChg chg="mod">
          <ac:chgData name="Karen Malt" userId="fd13fb1c-2923-4df2-9852-9d7e0d04f1b5" providerId="ADAL" clId="{70C263E7-7046-4A27-8F04-6BFBE137979C}" dt="2025-02-25T14:23:55.943" v="1805" actId="20577"/>
          <ac:spMkLst>
            <pc:docMk/>
            <pc:sldMk cId="1527911080" sldId="311"/>
            <ac:spMk id="2" creationId="{D7087F1E-B462-8C27-1B56-377D684E38D1}"/>
          </ac:spMkLst>
        </pc:spChg>
        <pc:spChg chg="mod">
          <ac:chgData name="Karen Malt" userId="fd13fb1c-2923-4df2-9852-9d7e0d04f1b5" providerId="ADAL" clId="{70C263E7-7046-4A27-8F04-6BFBE137979C}" dt="2025-02-25T14:25:55.631" v="2039" actId="5793"/>
          <ac:spMkLst>
            <pc:docMk/>
            <pc:sldMk cId="1527911080" sldId="311"/>
            <ac:spMk id="3" creationId="{C557592A-D4A2-C64A-994D-51C353E89350}"/>
          </ac:spMkLst>
        </pc:spChg>
      </pc:sldChg>
      <pc:sldChg chg="modSp new mod">
        <pc:chgData name="Karen Malt" userId="fd13fb1c-2923-4df2-9852-9d7e0d04f1b5" providerId="ADAL" clId="{70C263E7-7046-4A27-8F04-6BFBE137979C}" dt="2025-02-25T15:29:02.833" v="4347" actId="20577"/>
        <pc:sldMkLst>
          <pc:docMk/>
          <pc:sldMk cId="947937387" sldId="312"/>
        </pc:sldMkLst>
        <pc:spChg chg="mod">
          <ac:chgData name="Karen Malt" userId="fd13fb1c-2923-4df2-9852-9d7e0d04f1b5" providerId="ADAL" clId="{70C263E7-7046-4A27-8F04-6BFBE137979C}" dt="2025-02-25T14:26:07.918" v="2054" actId="20577"/>
          <ac:spMkLst>
            <pc:docMk/>
            <pc:sldMk cId="947937387" sldId="312"/>
            <ac:spMk id="2" creationId="{7E9F43D3-E6D8-599B-831D-E9C6085C1E42}"/>
          </ac:spMkLst>
        </pc:spChg>
        <pc:spChg chg="mod">
          <ac:chgData name="Karen Malt" userId="fd13fb1c-2923-4df2-9852-9d7e0d04f1b5" providerId="ADAL" clId="{70C263E7-7046-4A27-8F04-6BFBE137979C}" dt="2025-02-25T15:29:02.833" v="4347" actId="20577"/>
          <ac:spMkLst>
            <pc:docMk/>
            <pc:sldMk cId="947937387" sldId="312"/>
            <ac:spMk id="3" creationId="{8BBA72DC-D480-40E2-911B-1B17256EECB1}"/>
          </ac:spMkLst>
        </pc:spChg>
      </pc:sldChg>
      <pc:sldChg chg="modSp new mod">
        <pc:chgData name="Karen Malt" userId="fd13fb1c-2923-4df2-9852-9d7e0d04f1b5" providerId="ADAL" clId="{70C263E7-7046-4A27-8F04-6BFBE137979C}" dt="2025-02-25T15:07:53.197" v="3071" actId="115"/>
        <pc:sldMkLst>
          <pc:docMk/>
          <pc:sldMk cId="645438008" sldId="313"/>
        </pc:sldMkLst>
        <pc:spChg chg="mod">
          <ac:chgData name="Karen Malt" userId="fd13fb1c-2923-4df2-9852-9d7e0d04f1b5" providerId="ADAL" clId="{70C263E7-7046-4A27-8F04-6BFBE137979C}" dt="2025-02-25T14:52:34.967" v="2542" actId="20577"/>
          <ac:spMkLst>
            <pc:docMk/>
            <pc:sldMk cId="645438008" sldId="313"/>
            <ac:spMk id="2" creationId="{6ED52465-1CFA-CE7D-A9BD-BE3883A4D009}"/>
          </ac:spMkLst>
        </pc:spChg>
        <pc:spChg chg="mod">
          <ac:chgData name="Karen Malt" userId="fd13fb1c-2923-4df2-9852-9d7e0d04f1b5" providerId="ADAL" clId="{70C263E7-7046-4A27-8F04-6BFBE137979C}" dt="2025-02-25T15:07:53.197" v="3071" actId="115"/>
          <ac:spMkLst>
            <pc:docMk/>
            <pc:sldMk cId="645438008" sldId="313"/>
            <ac:spMk id="3" creationId="{322811F7-E557-A13D-B26D-F8E5374C9BC6}"/>
          </ac:spMkLst>
        </pc:spChg>
      </pc:sldChg>
      <pc:sldChg chg="modSp new mod">
        <pc:chgData name="Karen Malt" userId="fd13fb1c-2923-4df2-9852-9d7e0d04f1b5" providerId="ADAL" clId="{70C263E7-7046-4A27-8F04-6BFBE137979C}" dt="2025-02-25T15:15:49.171" v="3383" actId="20577"/>
        <pc:sldMkLst>
          <pc:docMk/>
          <pc:sldMk cId="1001033424" sldId="314"/>
        </pc:sldMkLst>
        <pc:spChg chg="mod">
          <ac:chgData name="Karen Malt" userId="fd13fb1c-2923-4df2-9852-9d7e0d04f1b5" providerId="ADAL" clId="{70C263E7-7046-4A27-8F04-6BFBE137979C}" dt="2025-02-25T15:11:54.889" v="3086" actId="20577"/>
          <ac:spMkLst>
            <pc:docMk/>
            <pc:sldMk cId="1001033424" sldId="314"/>
            <ac:spMk id="2" creationId="{94096949-F18C-CC26-B5ED-5944AF3D9ECB}"/>
          </ac:spMkLst>
        </pc:spChg>
        <pc:spChg chg="mod">
          <ac:chgData name="Karen Malt" userId="fd13fb1c-2923-4df2-9852-9d7e0d04f1b5" providerId="ADAL" clId="{70C263E7-7046-4A27-8F04-6BFBE137979C}" dt="2025-02-25T15:15:49.171" v="3383" actId="20577"/>
          <ac:spMkLst>
            <pc:docMk/>
            <pc:sldMk cId="1001033424" sldId="314"/>
            <ac:spMk id="3" creationId="{8E80D78F-42BE-1BB5-6DDA-65E8B85E2BB2}"/>
          </ac:spMkLst>
        </pc:spChg>
      </pc:sldChg>
      <pc:sldChg chg="modSp new mod">
        <pc:chgData name="Karen Malt" userId="fd13fb1c-2923-4df2-9852-9d7e0d04f1b5" providerId="ADAL" clId="{70C263E7-7046-4A27-8F04-6BFBE137979C}" dt="2025-02-25T15:30:42.012" v="4401" actId="20577"/>
        <pc:sldMkLst>
          <pc:docMk/>
          <pc:sldMk cId="4059073279" sldId="315"/>
        </pc:sldMkLst>
        <pc:spChg chg="mod">
          <ac:chgData name="Karen Malt" userId="fd13fb1c-2923-4df2-9852-9d7e0d04f1b5" providerId="ADAL" clId="{70C263E7-7046-4A27-8F04-6BFBE137979C}" dt="2025-02-25T15:17:38.546" v="3398" actId="20577"/>
          <ac:spMkLst>
            <pc:docMk/>
            <pc:sldMk cId="4059073279" sldId="315"/>
            <ac:spMk id="2" creationId="{B5113873-482D-7630-6CF4-C133097D0CCD}"/>
          </ac:spMkLst>
        </pc:spChg>
        <pc:spChg chg="mod">
          <ac:chgData name="Karen Malt" userId="fd13fb1c-2923-4df2-9852-9d7e0d04f1b5" providerId="ADAL" clId="{70C263E7-7046-4A27-8F04-6BFBE137979C}" dt="2025-02-25T15:30:42.012" v="4401" actId="20577"/>
          <ac:spMkLst>
            <pc:docMk/>
            <pc:sldMk cId="4059073279" sldId="315"/>
            <ac:spMk id="3" creationId="{3CD151F0-7908-6F1B-B1B3-2CD9E8277C2B}"/>
          </ac:spMkLst>
        </pc:spChg>
      </pc:sldChg>
      <pc:sldChg chg="modSp new mod">
        <pc:chgData name="Karen Malt" userId="fd13fb1c-2923-4df2-9852-9d7e0d04f1b5" providerId="ADAL" clId="{70C263E7-7046-4A27-8F04-6BFBE137979C}" dt="2025-03-05T19:40:05.436" v="25042" actId="313"/>
        <pc:sldMkLst>
          <pc:docMk/>
          <pc:sldMk cId="1562010884" sldId="316"/>
        </pc:sldMkLst>
        <pc:spChg chg="mod">
          <ac:chgData name="Karen Malt" userId="fd13fb1c-2923-4df2-9852-9d7e0d04f1b5" providerId="ADAL" clId="{70C263E7-7046-4A27-8F04-6BFBE137979C}" dt="2025-02-25T15:23:28.893" v="3802" actId="20577"/>
          <ac:spMkLst>
            <pc:docMk/>
            <pc:sldMk cId="1562010884" sldId="316"/>
            <ac:spMk id="2" creationId="{4A0665A2-682A-FD7F-A30B-C64F049A7F86}"/>
          </ac:spMkLst>
        </pc:spChg>
        <pc:spChg chg="mod">
          <ac:chgData name="Karen Malt" userId="fd13fb1c-2923-4df2-9852-9d7e0d04f1b5" providerId="ADAL" clId="{70C263E7-7046-4A27-8F04-6BFBE137979C}" dt="2025-03-05T19:40:05.436" v="25042" actId="313"/>
          <ac:spMkLst>
            <pc:docMk/>
            <pc:sldMk cId="1562010884" sldId="316"/>
            <ac:spMk id="3" creationId="{E4DC6646-6488-0E68-DD8C-6B438BE759C0}"/>
          </ac:spMkLst>
        </pc:spChg>
      </pc:sldChg>
      <pc:sldChg chg="new del">
        <pc:chgData name="Karen Malt" userId="fd13fb1c-2923-4df2-9852-9d7e0d04f1b5" providerId="ADAL" clId="{70C263E7-7046-4A27-8F04-6BFBE137979C}" dt="2025-02-25T15:29:32.871" v="4348" actId="2696"/>
        <pc:sldMkLst>
          <pc:docMk/>
          <pc:sldMk cId="624883873" sldId="317"/>
        </pc:sldMkLst>
      </pc:sldChg>
      <pc:sldChg chg="modSp new mod">
        <pc:chgData name="Karen Malt" userId="fd13fb1c-2923-4df2-9852-9d7e0d04f1b5" providerId="ADAL" clId="{70C263E7-7046-4A27-8F04-6BFBE137979C}" dt="2025-02-26T14:27:00.444" v="9280" actId="20577"/>
        <pc:sldMkLst>
          <pc:docMk/>
          <pc:sldMk cId="3723191504" sldId="317"/>
        </pc:sldMkLst>
        <pc:spChg chg="mod">
          <ac:chgData name="Karen Malt" userId="fd13fb1c-2923-4df2-9852-9d7e0d04f1b5" providerId="ADAL" clId="{70C263E7-7046-4A27-8F04-6BFBE137979C}" dt="2025-02-25T18:32:22.625" v="5845" actId="20577"/>
          <ac:spMkLst>
            <pc:docMk/>
            <pc:sldMk cId="3723191504" sldId="317"/>
            <ac:spMk id="2" creationId="{C508EE21-5DFB-3FA3-B54A-3065395077CD}"/>
          </ac:spMkLst>
        </pc:spChg>
        <pc:spChg chg="mod">
          <ac:chgData name="Karen Malt" userId="fd13fb1c-2923-4df2-9852-9d7e0d04f1b5" providerId="ADAL" clId="{70C263E7-7046-4A27-8F04-6BFBE137979C}" dt="2025-02-26T14:27:00.444" v="9280" actId="20577"/>
          <ac:spMkLst>
            <pc:docMk/>
            <pc:sldMk cId="3723191504" sldId="317"/>
            <ac:spMk id="3" creationId="{7B07E1F3-7A3B-931E-2996-66C7FF7E9610}"/>
          </ac:spMkLst>
        </pc:spChg>
      </pc:sldChg>
      <pc:sldChg chg="modSp new mod">
        <pc:chgData name="Karen Malt" userId="fd13fb1c-2923-4df2-9852-9d7e0d04f1b5" providerId="ADAL" clId="{70C263E7-7046-4A27-8F04-6BFBE137979C}" dt="2025-02-27T13:58:04.213" v="14922" actId="115"/>
        <pc:sldMkLst>
          <pc:docMk/>
          <pc:sldMk cId="3369265506" sldId="318"/>
        </pc:sldMkLst>
        <pc:spChg chg="mod">
          <ac:chgData name="Karen Malt" userId="fd13fb1c-2923-4df2-9852-9d7e0d04f1b5" providerId="ADAL" clId="{70C263E7-7046-4A27-8F04-6BFBE137979C}" dt="2025-02-25T18:44:21.865" v="6390" actId="20577"/>
          <ac:spMkLst>
            <pc:docMk/>
            <pc:sldMk cId="3369265506" sldId="318"/>
            <ac:spMk id="2" creationId="{74B85C99-27F8-7AC7-4934-F1DFA6B1219E}"/>
          </ac:spMkLst>
        </pc:spChg>
        <pc:spChg chg="mod">
          <ac:chgData name="Karen Malt" userId="fd13fb1c-2923-4df2-9852-9d7e0d04f1b5" providerId="ADAL" clId="{70C263E7-7046-4A27-8F04-6BFBE137979C}" dt="2025-02-27T13:58:04.213" v="14922" actId="115"/>
          <ac:spMkLst>
            <pc:docMk/>
            <pc:sldMk cId="3369265506" sldId="318"/>
            <ac:spMk id="3" creationId="{BEB5FC4E-A26D-8A24-E147-015C7B0FC13D}"/>
          </ac:spMkLst>
        </pc:spChg>
      </pc:sldChg>
      <pc:sldChg chg="modSp new mod">
        <pc:chgData name="Karen Malt" userId="fd13fb1c-2923-4df2-9852-9d7e0d04f1b5" providerId="ADAL" clId="{70C263E7-7046-4A27-8F04-6BFBE137979C}" dt="2025-02-26T13:48:02.383" v="7325" actId="20577"/>
        <pc:sldMkLst>
          <pc:docMk/>
          <pc:sldMk cId="3354976032" sldId="319"/>
        </pc:sldMkLst>
        <pc:spChg chg="mod">
          <ac:chgData name="Karen Malt" userId="fd13fb1c-2923-4df2-9852-9d7e0d04f1b5" providerId="ADAL" clId="{70C263E7-7046-4A27-8F04-6BFBE137979C}" dt="2025-02-26T13:41:02.829" v="6933" actId="20577"/>
          <ac:spMkLst>
            <pc:docMk/>
            <pc:sldMk cId="3354976032" sldId="319"/>
            <ac:spMk id="2" creationId="{977D26CC-0F81-9EAB-0EE3-4C8B44BAFFB3}"/>
          </ac:spMkLst>
        </pc:spChg>
        <pc:spChg chg="mod">
          <ac:chgData name="Karen Malt" userId="fd13fb1c-2923-4df2-9852-9d7e0d04f1b5" providerId="ADAL" clId="{70C263E7-7046-4A27-8F04-6BFBE137979C}" dt="2025-02-26T13:48:02.383" v="7325" actId="20577"/>
          <ac:spMkLst>
            <pc:docMk/>
            <pc:sldMk cId="3354976032" sldId="319"/>
            <ac:spMk id="3" creationId="{D0D47B3B-337D-E9DD-25DF-1BBE7ADD12D4}"/>
          </ac:spMkLst>
        </pc:spChg>
      </pc:sldChg>
      <pc:sldChg chg="modSp new mod">
        <pc:chgData name="Karen Malt" userId="fd13fb1c-2923-4df2-9852-9d7e0d04f1b5" providerId="ADAL" clId="{70C263E7-7046-4A27-8F04-6BFBE137979C}" dt="2025-02-26T14:02:30.333" v="7781" actId="20577"/>
        <pc:sldMkLst>
          <pc:docMk/>
          <pc:sldMk cId="2422435935" sldId="320"/>
        </pc:sldMkLst>
        <pc:spChg chg="mod">
          <ac:chgData name="Karen Malt" userId="fd13fb1c-2923-4df2-9852-9d7e0d04f1b5" providerId="ADAL" clId="{70C263E7-7046-4A27-8F04-6BFBE137979C}" dt="2025-02-26T13:48:23.324" v="7340" actId="20577"/>
          <ac:spMkLst>
            <pc:docMk/>
            <pc:sldMk cId="2422435935" sldId="320"/>
            <ac:spMk id="2" creationId="{9B333795-2E0F-F817-71A3-667868FE4621}"/>
          </ac:spMkLst>
        </pc:spChg>
        <pc:spChg chg="mod">
          <ac:chgData name="Karen Malt" userId="fd13fb1c-2923-4df2-9852-9d7e0d04f1b5" providerId="ADAL" clId="{70C263E7-7046-4A27-8F04-6BFBE137979C}" dt="2025-02-26T14:02:30.333" v="7781" actId="20577"/>
          <ac:spMkLst>
            <pc:docMk/>
            <pc:sldMk cId="2422435935" sldId="320"/>
            <ac:spMk id="3" creationId="{9ADC20F9-011E-F7F9-B815-8A64C0AD1E24}"/>
          </ac:spMkLst>
        </pc:spChg>
      </pc:sldChg>
      <pc:sldChg chg="modSp new mod">
        <pc:chgData name="Karen Malt" userId="fd13fb1c-2923-4df2-9852-9d7e0d04f1b5" providerId="ADAL" clId="{70C263E7-7046-4A27-8F04-6BFBE137979C}" dt="2025-02-26T14:10:53.953" v="8221" actId="20577"/>
        <pc:sldMkLst>
          <pc:docMk/>
          <pc:sldMk cId="2474318010" sldId="321"/>
        </pc:sldMkLst>
        <pc:spChg chg="mod">
          <ac:chgData name="Karen Malt" userId="fd13fb1c-2923-4df2-9852-9d7e0d04f1b5" providerId="ADAL" clId="{70C263E7-7046-4A27-8F04-6BFBE137979C}" dt="2025-02-26T14:03:08.030" v="7796" actId="20577"/>
          <ac:spMkLst>
            <pc:docMk/>
            <pc:sldMk cId="2474318010" sldId="321"/>
            <ac:spMk id="2" creationId="{7A495CB0-9C05-F4E1-4860-EB3B2D558E89}"/>
          </ac:spMkLst>
        </pc:spChg>
        <pc:spChg chg="mod">
          <ac:chgData name="Karen Malt" userId="fd13fb1c-2923-4df2-9852-9d7e0d04f1b5" providerId="ADAL" clId="{70C263E7-7046-4A27-8F04-6BFBE137979C}" dt="2025-02-26T14:10:53.953" v="8221" actId="20577"/>
          <ac:spMkLst>
            <pc:docMk/>
            <pc:sldMk cId="2474318010" sldId="321"/>
            <ac:spMk id="3" creationId="{5CC767F3-8209-8E00-07AD-7849AE7CA20C}"/>
          </ac:spMkLst>
        </pc:spChg>
      </pc:sldChg>
      <pc:sldChg chg="modSp new mod">
        <pc:chgData name="Karen Malt" userId="fd13fb1c-2923-4df2-9852-9d7e0d04f1b5" providerId="ADAL" clId="{70C263E7-7046-4A27-8F04-6BFBE137979C}" dt="2025-02-26T14:24:22.480" v="9186" actId="255"/>
        <pc:sldMkLst>
          <pc:docMk/>
          <pc:sldMk cId="2115405402" sldId="322"/>
        </pc:sldMkLst>
        <pc:spChg chg="mod">
          <ac:chgData name="Karen Malt" userId="fd13fb1c-2923-4df2-9852-9d7e0d04f1b5" providerId="ADAL" clId="{70C263E7-7046-4A27-8F04-6BFBE137979C}" dt="2025-02-26T14:11:29.857" v="8236" actId="20577"/>
          <ac:spMkLst>
            <pc:docMk/>
            <pc:sldMk cId="2115405402" sldId="322"/>
            <ac:spMk id="2" creationId="{A5248F0E-2107-1D3C-0E64-51896A45F64B}"/>
          </ac:spMkLst>
        </pc:spChg>
        <pc:spChg chg="mod">
          <ac:chgData name="Karen Malt" userId="fd13fb1c-2923-4df2-9852-9d7e0d04f1b5" providerId="ADAL" clId="{70C263E7-7046-4A27-8F04-6BFBE137979C}" dt="2025-02-26T14:24:22.480" v="9186" actId="255"/>
          <ac:spMkLst>
            <pc:docMk/>
            <pc:sldMk cId="2115405402" sldId="322"/>
            <ac:spMk id="3" creationId="{CA8D873D-922F-9C3E-6427-297426CA297C}"/>
          </ac:spMkLst>
        </pc:spChg>
      </pc:sldChg>
      <pc:sldChg chg="modSp new mod">
        <pc:chgData name="Karen Malt" userId="fd13fb1c-2923-4df2-9852-9d7e0d04f1b5" providerId="ADAL" clId="{70C263E7-7046-4A27-8F04-6BFBE137979C}" dt="2025-02-26T14:25:01.548" v="9198" actId="27636"/>
        <pc:sldMkLst>
          <pc:docMk/>
          <pc:sldMk cId="3862004616" sldId="323"/>
        </pc:sldMkLst>
        <pc:spChg chg="mod">
          <ac:chgData name="Karen Malt" userId="fd13fb1c-2923-4df2-9852-9d7e0d04f1b5" providerId="ADAL" clId="{70C263E7-7046-4A27-8F04-6BFBE137979C}" dt="2025-02-26T14:17:40.049" v="8780" actId="20577"/>
          <ac:spMkLst>
            <pc:docMk/>
            <pc:sldMk cId="3862004616" sldId="323"/>
            <ac:spMk id="2" creationId="{E08DE5DE-672A-5A6B-2DBE-BE5069A7E5D3}"/>
          </ac:spMkLst>
        </pc:spChg>
        <pc:spChg chg="mod">
          <ac:chgData name="Karen Malt" userId="fd13fb1c-2923-4df2-9852-9d7e0d04f1b5" providerId="ADAL" clId="{70C263E7-7046-4A27-8F04-6BFBE137979C}" dt="2025-02-26T14:25:01.548" v="9198" actId="27636"/>
          <ac:spMkLst>
            <pc:docMk/>
            <pc:sldMk cId="3862004616" sldId="323"/>
            <ac:spMk id="3" creationId="{0E24FC10-48C1-C0B2-3108-26688FF5601F}"/>
          </ac:spMkLst>
        </pc:spChg>
      </pc:sldChg>
      <pc:sldChg chg="modSp new mod">
        <pc:chgData name="Karen Malt" userId="fd13fb1c-2923-4df2-9852-9d7e0d04f1b5" providerId="ADAL" clId="{70C263E7-7046-4A27-8F04-6BFBE137979C}" dt="2025-02-26T15:05:08.763" v="9682" actId="20577"/>
        <pc:sldMkLst>
          <pc:docMk/>
          <pc:sldMk cId="1693091916" sldId="324"/>
        </pc:sldMkLst>
        <pc:spChg chg="mod">
          <ac:chgData name="Karen Malt" userId="fd13fb1c-2923-4df2-9852-9d7e0d04f1b5" providerId="ADAL" clId="{70C263E7-7046-4A27-8F04-6BFBE137979C}" dt="2025-02-26T14:27:51.291" v="9295" actId="20577"/>
          <ac:spMkLst>
            <pc:docMk/>
            <pc:sldMk cId="1693091916" sldId="324"/>
            <ac:spMk id="2" creationId="{7B3DF5AE-62C8-A8C5-091C-9CC5EBEEBE9C}"/>
          </ac:spMkLst>
        </pc:spChg>
        <pc:spChg chg="mod">
          <ac:chgData name="Karen Malt" userId="fd13fb1c-2923-4df2-9852-9d7e0d04f1b5" providerId="ADAL" clId="{70C263E7-7046-4A27-8F04-6BFBE137979C}" dt="2025-02-26T15:05:08.763" v="9682" actId="20577"/>
          <ac:spMkLst>
            <pc:docMk/>
            <pc:sldMk cId="1693091916" sldId="324"/>
            <ac:spMk id="3" creationId="{E4462EED-C8BD-33DA-7013-44D6ADD39BD2}"/>
          </ac:spMkLst>
        </pc:spChg>
      </pc:sldChg>
      <pc:sldChg chg="modSp new mod">
        <pc:chgData name="Karen Malt" userId="fd13fb1c-2923-4df2-9852-9d7e0d04f1b5" providerId="ADAL" clId="{70C263E7-7046-4A27-8F04-6BFBE137979C}" dt="2025-02-26T15:10:35.936" v="10041" actId="20577"/>
        <pc:sldMkLst>
          <pc:docMk/>
          <pc:sldMk cId="433741341" sldId="325"/>
        </pc:sldMkLst>
        <pc:spChg chg="mod">
          <ac:chgData name="Karen Malt" userId="fd13fb1c-2923-4df2-9852-9d7e0d04f1b5" providerId="ADAL" clId="{70C263E7-7046-4A27-8F04-6BFBE137979C}" dt="2025-02-26T15:06:11.920" v="9700" actId="20577"/>
          <ac:spMkLst>
            <pc:docMk/>
            <pc:sldMk cId="433741341" sldId="325"/>
            <ac:spMk id="2" creationId="{8A16E677-6F61-C8EE-E8FA-7FCEE77C1767}"/>
          </ac:spMkLst>
        </pc:spChg>
        <pc:spChg chg="mod">
          <ac:chgData name="Karen Malt" userId="fd13fb1c-2923-4df2-9852-9d7e0d04f1b5" providerId="ADAL" clId="{70C263E7-7046-4A27-8F04-6BFBE137979C}" dt="2025-02-26T15:10:35.936" v="10041" actId="20577"/>
          <ac:spMkLst>
            <pc:docMk/>
            <pc:sldMk cId="433741341" sldId="325"/>
            <ac:spMk id="3" creationId="{32A5A23D-C493-1AF8-24F9-106B828FFDD1}"/>
          </ac:spMkLst>
        </pc:spChg>
      </pc:sldChg>
      <pc:sldChg chg="modSp new mod">
        <pc:chgData name="Karen Malt" userId="fd13fb1c-2923-4df2-9852-9d7e0d04f1b5" providerId="ADAL" clId="{70C263E7-7046-4A27-8F04-6BFBE137979C}" dt="2025-02-26T15:17:33.041" v="10414" actId="20577"/>
        <pc:sldMkLst>
          <pc:docMk/>
          <pc:sldMk cId="13523088" sldId="326"/>
        </pc:sldMkLst>
        <pc:spChg chg="mod">
          <ac:chgData name="Karen Malt" userId="fd13fb1c-2923-4df2-9852-9d7e0d04f1b5" providerId="ADAL" clId="{70C263E7-7046-4A27-8F04-6BFBE137979C}" dt="2025-02-26T15:10:55.185" v="10056" actId="20577"/>
          <ac:spMkLst>
            <pc:docMk/>
            <pc:sldMk cId="13523088" sldId="326"/>
            <ac:spMk id="2" creationId="{1ED9DF74-0E73-337A-1BAE-92043579A4F5}"/>
          </ac:spMkLst>
        </pc:spChg>
        <pc:spChg chg="mod">
          <ac:chgData name="Karen Malt" userId="fd13fb1c-2923-4df2-9852-9d7e0d04f1b5" providerId="ADAL" clId="{70C263E7-7046-4A27-8F04-6BFBE137979C}" dt="2025-02-26T15:17:33.041" v="10414" actId="20577"/>
          <ac:spMkLst>
            <pc:docMk/>
            <pc:sldMk cId="13523088" sldId="326"/>
            <ac:spMk id="3" creationId="{2BAF77E2-9727-1A84-14E4-8E8B7FC120D8}"/>
          </ac:spMkLst>
        </pc:spChg>
      </pc:sldChg>
      <pc:sldChg chg="modSp new mod">
        <pc:chgData name="Karen Malt" userId="fd13fb1c-2923-4df2-9852-9d7e0d04f1b5" providerId="ADAL" clId="{70C263E7-7046-4A27-8F04-6BFBE137979C}" dt="2025-03-05T19:40:09.731" v="25043" actId="2"/>
        <pc:sldMkLst>
          <pc:docMk/>
          <pc:sldMk cId="1557969700" sldId="327"/>
        </pc:sldMkLst>
        <pc:spChg chg="mod">
          <ac:chgData name="Karen Malt" userId="fd13fb1c-2923-4df2-9852-9d7e0d04f1b5" providerId="ADAL" clId="{70C263E7-7046-4A27-8F04-6BFBE137979C}" dt="2025-02-26T15:29:24.283" v="11035" actId="20577"/>
          <ac:spMkLst>
            <pc:docMk/>
            <pc:sldMk cId="1557969700" sldId="327"/>
            <ac:spMk id="2" creationId="{A3D8A05A-83E7-53DB-1067-3B7A008A1B71}"/>
          </ac:spMkLst>
        </pc:spChg>
        <pc:spChg chg="mod">
          <ac:chgData name="Karen Malt" userId="fd13fb1c-2923-4df2-9852-9d7e0d04f1b5" providerId="ADAL" clId="{70C263E7-7046-4A27-8F04-6BFBE137979C}" dt="2025-03-05T19:40:09.731" v="25043" actId="2"/>
          <ac:spMkLst>
            <pc:docMk/>
            <pc:sldMk cId="1557969700" sldId="327"/>
            <ac:spMk id="3" creationId="{2CFA6A09-5F89-9E98-B29A-7F82873DEED3}"/>
          </ac:spMkLst>
        </pc:spChg>
      </pc:sldChg>
      <pc:sldChg chg="modSp new mod">
        <pc:chgData name="Karen Malt" userId="fd13fb1c-2923-4df2-9852-9d7e0d04f1b5" providerId="ADAL" clId="{70C263E7-7046-4A27-8F04-6BFBE137979C}" dt="2025-02-26T19:22:46.897" v="11799" actId="20577"/>
        <pc:sldMkLst>
          <pc:docMk/>
          <pc:sldMk cId="3281587289" sldId="328"/>
        </pc:sldMkLst>
        <pc:spChg chg="mod">
          <ac:chgData name="Karen Malt" userId="fd13fb1c-2923-4df2-9852-9d7e0d04f1b5" providerId="ADAL" clId="{70C263E7-7046-4A27-8F04-6BFBE137979C}" dt="2025-02-26T15:38:28.707" v="11525" actId="20577"/>
          <ac:spMkLst>
            <pc:docMk/>
            <pc:sldMk cId="3281587289" sldId="328"/>
            <ac:spMk id="2" creationId="{868CF7EC-3F37-9F7C-FDEC-E8C079B59666}"/>
          </ac:spMkLst>
        </pc:spChg>
        <pc:spChg chg="mod">
          <ac:chgData name="Karen Malt" userId="fd13fb1c-2923-4df2-9852-9d7e0d04f1b5" providerId="ADAL" clId="{70C263E7-7046-4A27-8F04-6BFBE137979C}" dt="2025-02-26T19:22:46.897" v="11799" actId="20577"/>
          <ac:spMkLst>
            <pc:docMk/>
            <pc:sldMk cId="3281587289" sldId="328"/>
            <ac:spMk id="3" creationId="{1EC93BDC-2A49-80CF-8442-381A9C6A6D67}"/>
          </ac:spMkLst>
        </pc:spChg>
      </pc:sldChg>
      <pc:sldChg chg="modSp new mod">
        <pc:chgData name="Karen Malt" userId="fd13fb1c-2923-4df2-9852-9d7e0d04f1b5" providerId="ADAL" clId="{70C263E7-7046-4A27-8F04-6BFBE137979C}" dt="2025-02-27T13:16:30.660" v="12183" actId="27636"/>
        <pc:sldMkLst>
          <pc:docMk/>
          <pc:sldMk cId="2554750543" sldId="329"/>
        </pc:sldMkLst>
        <pc:spChg chg="mod">
          <ac:chgData name="Karen Malt" userId="fd13fb1c-2923-4df2-9852-9d7e0d04f1b5" providerId="ADAL" clId="{70C263E7-7046-4A27-8F04-6BFBE137979C}" dt="2025-02-26T19:23:21.247" v="11820" actId="20577"/>
          <ac:spMkLst>
            <pc:docMk/>
            <pc:sldMk cId="2554750543" sldId="329"/>
            <ac:spMk id="2" creationId="{4FE43982-836C-4FAC-F4F0-3D233FE0B2B5}"/>
          </ac:spMkLst>
        </pc:spChg>
        <pc:spChg chg="mod">
          <ac:chgData name="Karen Malt" userId="fd13fb1c-2923-4df2-9852-9d7e0d04f1b5" providerId="ADAL" clId="{70C263E7-7046-4A27-8F04-6BFBE137979C}" dt="2025-02-27T13:16:30.660" v="12183" actId="27636"/>
          <ac:spMkLst>
            <pc:docMk/>
            <pc:sldMk cId="2554750543" sldId="329"/>
            <ac:spMk id="3" creationId="{5CC8D50F-4BCC-97DE-69F9-48ABF01D45C1}"/>
          </ac:spMkLst>
        </pc:spChg>
      </pc:sldChg>
      <pc:sldChg chg="modSp new mod">
        <pc:chgData name="Karen Malt" userId="fd13fb1c-2923-4df2-9852-9d7e0d04f1b5" providerId="ADAL" clId="{70C263E7-7046-4A27-8F04-6BFBE137979C}" dt="2025-02-27T13:48:52.335" v="14286" actId="20577"/>
        <pc:sldMkLst>
          <pc:docMk/>
          <pc:sldMk cId="3929184755" sldId="330"/>
        </pc:sldMkLst>
        <pc:spChg chg="mod">
          <ac:chgData name="Karen Malt" userId="fd13fb1c-2923-4df2-9852-9d7e0d04f1b5" providerId="ADAL" clId="{70C263E7-7046-4A27-8F04-6BFBE137979C}" dt="2025-02-27T13:24:51.294" v="12661" actId="20577"/>
          <ac:spMkLst>
            <pc:docMk/>
            <pc:sldMk cId="3929184755" sldId="330"/>
            <ac:spMk id="2" creationId="{65FB9016-E7CA-1019-B836-A98CBA76B8A6}"/>
          </ac:spMkLst>
        </pc:spChg>
        <pc:spChg chg="mod">
          <ac:chgData name="Karen Malt" userId="fd13fb1c-2923-4df2-9852-9d7e0d04f1b5" providerId="ADAL" clId="{70C263E7-7046-4A27-8F04-6BFBE137979C}" dt="2025-02-27T13:48:52.335" v="14286" actId="20577"/>
          <ac:spMkLst>
            <pc:docMk/>
            <pc:sldMk cId="3929184755" sldId="330"/>
            <ac:spMk id="3" creationId="{697E6470-E52A-4763-B5F3-FACAAF314188}"/>
          </ac:spMkLst>
        </pc:spChg>
      </pc:sldChg>
      <pc:sldChg chg="modSp new mod">
        <pc:chgData name="Karen Malt" userId="fd13fb1c-2923-4df2-9852-9d7e0d04f1b5" providerId="ADAL" clId="{70C263E7-7046-4A27-8F04-6BFBE137979C}" dt="2025-02-27T13:48:39.083" v="14277" actId="20577"/>
        <pc:sldMkLst>
          <pc:docMk/>
          <pc:sldMk cId="4190634204" sldId="331"/>
        </pc:sldMkLst>
        <pc:spChg chg="mod">
          <ac:chgData name="Karen Malt" userId="fd13fb1c-2923-4df2-9852-9d7e0d04f1b5" providerId="ADAL" clId="{70C263E7-7046-4A27-8F04-6BFBE137979C}" dt="2025-02-27T13:33:47.297" v="13196" actId="20577"/>
          <ac:spMkLst>
            <pc:docMk/>
            <pc:sldMk cId="4190634204" sldId="331"/>
            <ac:spMk id="2" creationId="{F2DFDDAC-E8EB-96EA-5961-21C61CC7A42E}"/>
          </ac:spMkLst>
        </pc:spChg>
        <pc:spChg chg="mod">
          <ac:chgData name="Karen Malt" userId="fd13fb1c-2923-4df2-9852-9d7e0d04f1b5" providerId="ADAL" clId="{70C263E7-7046-4A27-8F04-6BFBE137979C}" dt="2025-02-27T13:48:39.083" v="14277" actId="20577"/>
          <ac:spMkLst>
            <pc:docMk/>
            <pc:sldMk cId="4190634204" sldId="331"/>
            <ac:spMk id="3" creationId="{6102384B-BC84-A767-8910-39C36510532D}"/>
          </ac:spMkLst>
        </pc:spChg>
      </pc:sldChg>
      <pc:sldChg chg="modSp new mod">
        <pc:chgData name="Karen Malt" userId="fd13fb1c-2923-4df2-9852-9d7e0d04f1b5" providerId="ADAL" clId="{70C263E7-7046-4A27-8F04-6BFBE137979C}" dt="2025-02-27T13:48:32.472" v="14274" actId="20577"/>
        <pc:sldMkLst>
          <pc:docMk/>
          <pc:sldMk cId="3840686449" sldId="332"/>
        </pc:sldMkLst>
        <pc:spChg chg="mod">
          <ac:chgData name="Karen Malt" userId="fd13fb1c-2923-4df2-9852-9d7e0d04f1b5" providerId="ADAL" clId="{70C263E7-7046-4A27-8F04-6BFBE137979C}" dt="2025-02-27T13:38:44.396" v="13499" actId="20577"/>
          <ac:spMkLst>
            <pc:docMk/>
            <pc:sldMk cId="3840686449" sldId="332"/>
            <ac:spMk id="2" creationId="{9B0DC0C7-D7C4-16B0-5A4E-AA9C650CA05A}"/>
          </ac:spMkLst>
        </pc:spChg>
        <pc:spChg chg="mod">
          <ac:chgData name="Karen Malt" userId="fd13fb1c-2923-4df2-9852-9d7e0d04f1b5" providerId="ADAL" clId="{70C263E7-7046-4A27-8F04-6BFBE137979C}" dt="2025-02-27T13:48:32.472" v="14274" actId="20577"/>
          <ac:spMkLst>
            <pc:docMk/>
            <pc:sldMk cId="3840686449" sldId="332"/>
            <ac:spMk id="3" creationId="{B36BD96A-137E-8533-D4DA-3C90F9C90CB5}"/>
          </ac:spMkLst>
        </pc:spChg>
      </pc:sldChg>
      <pc:sldChg chg="modSp new mod">
        <pc:chgData name="Karen Malt" userId="fd13fb1c-2923-4df2-9852-9d7e0d04f1b5" providerId="ADAL" clId="{70C263E7-7046-4A27-8F04-6BFBE137979C}" dt="2025-02-27T13:48:24.450" v="14271" actId="20577"/>
        <pc:sldMkLst>
          <pc:docMk/>
          <pc:sldMk cId="1364070028" sldId="333"/>
        </pc:sldMkLst>
        <pc:spChg chg="mod">
          <ac:chgData name="Karen Malt" userId="fd13fb1c-2923-4df2-9852-9d7e0d04f1b5" providerId="ADAL" clId="{70C263E7-7046-4A27-8F04-6BFBE137979C}" dt="2025-02-27T13:44:17.243" v="13944" actId="20577"/>
          <ac:spMkLst>
            <pc:docMk/>
            <pc:sldMk cId="1364070028" sldId="333"/>
            <ac:spMk id="2" creationId="{48D5BCBD-F867-8420-1092-E9178CF6D3D7}"/>
          </ac:spMkLst>
        </pc:spChg>
        <pc:spChg chg="mod">
          <ac:chgData name="Karen Malt" userId="fd13fb1c-2923-4df2-9852-9d7e0d04f1b5" providerId="ADAL" clId="{70C263E7-7046-4A27-8F04-6BFBE137979C}" dt="2025-02-27T13:48:24.450" v="14271" actId="20577"/>
          <ac:spMkLst>
            <pc:docMk/>
            <pc:sldMk cId="1364070028" sldId="333"/>
            <ac:spMk id="3" creationId="{BB02D554-010D-1528-1545-8C0D25A0BD8D}"/>
          </ac:spMkLst>
        </pc:spChg>
      </pc:sldChg>
      <pc:sldChg chg="modSp new mod">
        <pc:chgData name="Karen Malt" userId="fd13fb1c-2923-4df2-9852-9d7e0d04f1b5" providerId="ADAL" clId="{70C263E7-7046-4A27-8F04-6BFBE137979C}" dt="2025-02-27T13:51:46.181" v="14516" actId="20577"/>
        <pc:sldMkLst>
          <pc:docMk/>
          <pc:sldMk cId="684069803" sldId="334"/>
        </pc:sldMkLst>
        <pc:spChg chg="mod">
          <ac:chgData name="Karen Malt" userId="fd13fb1c-2923-4df2-9852-9d7e0d04f1b5" providerId="ADAL" clId="{70C263E7-7046-4A27-8F04-6BFBE137979C}" dt="2025-02-27T13:49:22.201" v="14308" actId="20577"/>
          <ac:spMkLst>
            <pc:docMk/>
            <pc:sldMk cId="684069803" sldId="334"/>
            <ac:spMk id="2" creationId="{8A262E37-7836-8EEE-786E-A8AA0ABAF8CA}"/>
          </ac:spMkLst>
        </pc:spChg>
        <pc:spChg chg="mod">
          <ac:chgData name="Karen Malt" userId="fd13fb1c-2923-4df2-9852-9d7e0d04f1b5" providerId="ADAL" clId="{70C263E7-7046-4A27-8F04-6BFBE137979C}" dt="2025-02-27T13:51:46.181" v="14516" actId="20577"/>
          <ac:spMkLst>
            <pc:docMk/>
            <pc:sldMk cId="684069803" sldId="334"/>
            <ac:spMk id="3" creationId="{E84D54D0-49BA-E2C5-DB04-5E0420191ACF}"/>
          </ac:spMkLst>
        </pc:spChg>
      </pc:sldChg>
      <pc:sldChg chg="modSp new mod">
        <pc:chgData name="Karen Malt" userId="fd13fb1c-2923-4df2-9852-9d7e0d04f1b5" providerId="ADAL" clId="{70C263E7-7046-4A27-8F04-6BFBE137979C}" dt="2025-02-27T13:56:26.166" v="14919" actId="27636"/>
        <pc:sldMkLst>
          <pc:docMk/>
          <pc:sldMk cId="124687661" sldId="335"/>
        </pc:sldMkLst>
        <pc:spChg chg="mod">
          <ac:chgData name="Karen Malt" userId="fd13fb1c-2923-4df2-9852-9d7e0d04f1b5" providerId="ADAL" clId="{70C263E7-7046-4A27-8F04-6BFBE137979C}" dt="2025-02-27T13:52:20.927" v="14561" actId="20577"/>
          <ac:spMkLst>
            <pc:docMk/>
            <pc:sldMk cId="124687661" sldId="335"/>
            <ac:spMk id="2" creationId="{954F447C-EEFC-6F7C-10F1-B7BB342A78DE}"/>
          </ac:spMkLst>
        </pc:spChg>
        <pc:spChg chg="mod">
          <ac:chgData name="Karen Malt" userId="fd13fb1c-2923-4df2-9852-9d7e0d04f1b5" providerId="ADAL" clId="{70C263E7-7046-4A27-8F04-6BFBE137979C}" dt="2025-02-27T13:56:26.166" v="14919" actId="27636"/>
          <ac:spMkLst>
            <pc:docMk/>
            <pc:sldMk cId="124687661" sldId="335"/>
            <ac:spMk id="3" creationId="{7EDFAC14-5ABC-0D1F-2A19-BCBA31A9E231}"/>
          </ac:spMkLst>
        </pc:spChg>
      </pc:sldChg>
      <pc:sldChg chg="modSp new mod">
        <pc:chgData name="Karen Malt" userId="fd13fb1c-2923-4df2-9852-9d7e0d04f1b5" providerId="ADAL" clId="{70C263E7-7046-4A27-8F04-6BFBE137979C}" dt="2025-02-28T15:34:57.210" v="15373" actId="5793"/>
        <pc:sldMkLst>
          <pc:docMk/>
          <pc:sldMk cId="2365508961" sldId="336"/>
        </pc:sldMkLst>
        <pc:spChg chg="mod">
          <ac:chgData name="Karen Malt" userId="fd13fb1c-2923-4df2-9852-9d7e0d04f1b5" providerId="ADAL" clId="{70C263E7-7046-4A27-8F04-6BFBE137979C}" dt="2025-02-27T14:06:55.138" v="15340" actId="20577"/>
          <ac:spMkLst>
            <pc:docMk/>
            <pc:sldMk cId="2365508961" sldId="336"/>
            <ac:spMk id="2" creationId="{D0C0251D-A767-6E9B-FFDA-95871F30906C}"/>
          </ac:spMkLst>
        </pc:spChg>
        <pc:spChg chg="mod">
          <ac:chgData name="Karen Malt" userId="fd13fb1c-2923-4df2-9852-9d7e0d04f1b5" providerId="ADAL" clId="{70C263E7-7046-4A27-8F04-6BFBE137979C}" dt="2025-02-28T15:34:57.210" v="15373" actId="5793"/>
          <ac:spMkLst>
            <pc:docMk/>
            <pc:sldMk cId="2365508961" sldId="336"/>
            <ac:spMk id="3" creationId="{E2D678EE-3A8A-D00F-6492-0D478EA4D342}"/>
          </ac:spMkLst>
        </pc:spChg>
      </pc:sldChg>
      <pc:sldChg chg="modSp new mod">
        <pc:chgData name="Karen Malt" userId="fd13fb1c-2923-4df2-9852-9d7e0d04f1b5" providerId="ADAL" clId="{70C263E7-7046-4A27-8F04-6BFBE137979C}" dt="2025-03-04T18:08:25.240" v="15587" actId="313"/>
        <pc:sldMkLst>
          <pc:docMk/>
          <pc:sldMk cId="3367054398" sldId="337"/>
        </pc:sldMkLst>
        <pc:spChg chg="mod">
          <ac:chgData name="Karen Malt" userId="fd13fb1c-2923-4df2-9852-9d7e0d04f1b5" providerId="ADAL" clId="{70C263E7-7046-4A27-8F04-6BFBE137979C}" dt="2025-03-04T18:05:26.999" v="15385" actId="20577"/>
          <ac:spMkLst>
            <pc:docMk/>
            <pc:sldMk cId="3367054398" sldId="337"/>
            <ac:spMk id="2" creationId="{0719B3F7-2B20-04C7-1040-EA0B65D89DD8}"/>
          </ac:spMkLst>
        </pc:spChg>
        <pc:spChg chg="mod">
          <ac:chgData name="Karen Malt" userId="fd13fb1c-2923-4df2-9852-9d7e0d04f1b5" providerId="ADAL" clId="{70C263E7-7046-4A27-8F04-6BFBE137979C}" dt="2025-03-04T18:08:25.240" v="15587" actId="313"/>
          <ac:spMkLst>
            <pc:docMk/>
            <pc:sldMk cId="3367054398" sldId="337"/>
            <ac:spMk id="3" creationId="{AFB58F81-D896-F673-6D6A-FB5EABAB9059}"/>
          </ac:spMkLst>
        </pc:spChg>
      </pc:sldChg>
      <pc:sldChg chg="modSp new mod">
        <pc:chgData name="Karen Malt" userId="fd13fb1c-2923-4df2-9852-9d7e0d04f1b5" providerId="ADAL" clId="{70C263E7-7046-4A27-8F04-6BFBE137979C}" dt="2025-03-04T18:19:13.266" v="16276" actId="20577"/>
        <pc:sldMkLst>
          <pc:docMk/>
          <pc:sldMk cId="4157604222" sldId="338"/>
        </pc:sldMkLst>
        <pc:spChg chg="mod">
          <ac:chgData name="Karen Malt" userId="fd13fb1c-2923-4df2-9852-9d7e0d04f1b5" providerId="ADAL" clId="{70C263E7-7046-4A27-8F04-6BFBE137979C}" dt="2025-03-04T18:14:26.115" v="16008" actId="20577"/>
          <ac:spMkLst>
            <pc:docMk/>
            <pc:sldMk cId="4157604222" sldId="338"/>
            <ac:spMk id="2" creationId="{A3A787CA-BAE1-8295-1B2F-88FAFDB17D20}"/>
          </ac:spMkLst>
        </pc:spChg>
        <pc:spChg chg="mod">
          <ac:chgData name="Karen Malt" userId="fd13fb1c-2923-4df2-9852-9d7e0d04f1b5" providerId="ADAL" clId="{70C263E7-7046-4A27-8F04-6BFBE137979C}" dt="2025-03-04T18:19:13.266" v="16276" actId="20577"/>
          <ac:spMkLst>
            <pc:docMk/>
            <pc:sldMk cId="4157604222" sldId="338"/>
            <ac:spMk id="3" creationId="{76155190-6C8C-EA07-2959-15B8D789B1FC}"/>
          </ac:spMkLst>
        </pc:spChg>
      </pc:sldChg>
      <pc:sldChg chg="modSp new mod">
        <pc:chgData name="Karen Malt" userId="fd13fb1c-2923-4df2-9852-9d7e0d04f1b5" providerId="ADAL" clId="{70C263E7-7046-4A27-8F04-6BFBE137979C}" dt="2025-03-04T18:26:06.862" v="16542" actId="20577"/>
        <pc:sldMkLst>
          <pc:docMk/>
          <pc:sldMk cId="1306624928" sldId="339"/>
        </pc:sldMkLst>
        <pc:spChg chg="mod">
          <ac:chgData name="Karen Malt" userId="fd13fb1c-2923-4df2-9852-9d7e0d04f1b5" providerId="ADAL" clId="{70C263E7-7046-4A27-8F04-6BFBE137979C}" dt="2025-03-04T18:20:58.887" v="16287" actId="20577"/>
          <ac:spMkLst>
            <pc:docMk/>
            <pc:sldMk cId="1306624928" sldId="339"/>
            <ac:spMk id="2" creationId="{7916DBB6-4201-515D-DDB8-90B4975E6166}"/>
          </ac:spMkLst>
        </pc:spChg>
        <pc:spChg chg="mod">
          <ac:chgData name="Karen Malt" userId="fd13fb1c-2923-4df2-9852-9d7e0d04f1b5" providerId="ADAL" clId="{70C263E7-7046-4A27-8F04-6BFBE137979C}" dt="2025-03-04T18:26:06.862" v="16542" actId="20577"/>
          <ac:spMkLst>
            <pc:docMk/>
            <pc:sldMk cId="1306624928" sldId="339"/>
            <ac:spMk id="3" creationId="{216B5FD6-4687-A112-24B6-938CC0FEACFF}"/>
          </ac:spMkLst>
        </pc:spChg>
      </pc:sldChg>
      <pc:sldChg chg="modSp new mod">
        <pc:chgData name="Karen Malt" userId="fd13fb1c-2923-4df2-9852-9d7e0d04f1b5" providerId="ADAL" clId="{70C263E7-7046-4A27-8F04-6BFBE137979C}" dt="2025-03-04T19:08:32.501" v="17263" actId="20577"/>
        <pc:sldMkLst>
          <pc:docMk/>
          <pc:sldMk cId="3519562972" sldId="340"/>
        </pc:sldMkLst>
        <pc:spChg chg="mod">
          <ac:chgData name="Karen Malt" userId="fd13fb1c-2923-4df2-9852-9d7e0d04f1b5" providerId="ADAL" clId="{70C263E7-7046-4A27-8F04-6BFBE137979C}" dt="2025-03-04T18:26:32.557" v="16553" actId="20577"/>
          <ac:spMkLst>
            <pc:docMk/>
            <pc:sldMk cId="3519562972" sldId="340"/>
            <ac:spMk id="2" creationId="{A5112C2B-26DD-B0D3-3B2F-0DA481A64E7F}"/>
          </ac:spMkLst>
        </pc:spChg>
        <pc:spChg chg="mod">
          <ac:chgData name="Karen Malt" userId="fd13fb1c-2923-4df2-9852-9d7e0d04f1b5" providerId="ADAL" clId="{70C263E7-7046-4A27-8F04-6BFBE137979C}" dt="2025-03-04T19:08:32.501" v="17263" actId="20577"/>
          <ac:spMkLst>
            <pc:docMk/>
            <pc:sldMk cId="3519562972" sldId="340"/>
            <ac:spMk id="3" creationId="{823EF699-9F70-C7D0-01EF-2AF3EF99D13A}"/>
          </ac:spMkLst>
        </pc:spChg>
      </pc:sldChg>
      <pc:sldChg chg="modSp new mod">
        <pc:chgData name="Karen Malt" userId="fd13fb1c-2923-4df2-9852-9d7e0d04f1b5" providerId="ADAL" clId="{70C263E7-7046-4A27-8F04-6BFBE137979C}" dt="2025-03-05T14:27:11.558" v="17715" actId="20577"/>
        <pc:sldMkLst>
          <pc:docMk/>
          <pc:sldMk cId="3573267145" sldId="341"/>
        </pc:sldMkLst>
        <pc:spChg chg="mod">
          <ac:chgData name="Karen Malt" userId="fd13fb1c-2923-4df2-9852-9d7e0d04f1b5" providerId="ADAL" clId="{70C263E7-7046-4A27-8F04-6BFBE137979C}" dt="2025-03-04T19:08:59.298" v="17276" actId="20577"/>
          <ac:spMkLst>
            <pc:docMk/>
            <pc:sldMk cId="3573267145" sldId="341"/>
            <ac:spMk id="2" creationId="{479B12EA-F93C-4CD2-1B52-1E8ABCF2053B}"/>
          </ac:spMkLst>
        </pc:spChg>
        <pc:spChg chg="mod">
          <ac:chgData name="Karen Malt" userId="fd13fb1c-2923-4df2-9852-9d7e0d04f1b5" providerId="ADAL" clId="{70C263E7-7046-4A27-8F04-6BFBE137979C}" dt="2025-03-05T14:27:11.558" v="17715" actId="20577"/>
          <ac:spMkLst>
            <pc:docMk/>
            <pc:sldMk cId="3573267145" sldId="341"/>
            <ac:spMk id="3" creationId="{B88BD47C-3FE3-A57F-5BAB-4571478D533C}"/>
          </ac:spMkLst>
        </pc:spChg>
      </pc:sldChg>
      <pc:sldChg chg="modSp new mod">
        <pc:chgData name="Karen Malt" userId="fd13fb1c-2923-4df2-9852-9d7e0d04f1b5" providerId="ADAL" clId="{70C263E7-7046-4A27-8F04-6BFBE137979C}" dt="2025-03-05T14:44:19.225" v="18541" actId="14100"/>
        <pc:sldMkLst>
          <pc:docMk/>
          <pc:sldMk cId="3296955186" sldId="342"/>
        </pc:sldMkLst>
        <pc:spChg chg="mod">
          <ac:chgData name="Karen Malt" userId="fd13fb1c-2923-4df2-9852-9d7e0d04f1b5" providerId="ADAL" clId="{70C263E7-7046-4A27-8F04-6BFBE137979C}" dt="2025-03-05T14:27:22.888" v="17726" actId="20577"/>
          <ac:spMkLst>
            <pc:docMk/>
            <pc:sldMk cId="3296955186" sldId="342"/>
            <ac:spMk id="2" creationId="{4D56D16A-2B62-3EFE-A975-DD899C143E88}"/>
          </ac:spMkLst>
        </pc:spChg>
        <pc:spChg chg="mod">
          <ac:chgData name="Karen Malt" userId="fd13fb1c-2923-4df2-9852-9d7e0d04f1b5" providerId="ADAL" clId="{70C263E7-7046-4A27-8F04-6BFBE137979C}" dt="2025-03-05T14:44:19.225" v="18541" actId="14100"/>
          <ac:spMkLst>
            <pc:docMk/>
            <pc:sldMk cId="3296955186" sldId="342"/>
            <ac:spMk id="3" creationId="{122EA141-4437-695F-3259-1E7EF7DF5810}"/>
          </ac:spMkLst>
        </pc:spChg>
      </pc:sldChg>
      <pc:sldChg chg="modSp new mod">
        <pc:chgData name="Karen Malt" userId="fd13fb1c-2923-4df2-9852-9d7e0d04f1b5" providerId="ADAL" clId="{70C263E7-7046-4A27-8F04-6BFBE137979C}" dt="2025-03-05T15:11:02.320" v="20172" actId="20577"/>
        <pc:sldMkLst>
          <pc:docMk/>
          <pc:sldMk cId="561225698" sldId="343"/>
        </pc:sldMkLst>
        <pc:spChg chg="mod">
          <ac:chgData name="Karen Malt" userId="fd13fb1c-2923-4df2-9852-9d7e0d04f1b5" providerId="ADAL" clId="{70C263E7-7046-4A27-8F04-6BFBE137979C}" dt="2025-03-05T14:44:34.272" v="18552" actId="20577"/>
          <ac:spMkLst>
            <pc:docMk/>
            <pc:sldMk cId="561225698" sldId="343"/>
            <ac:spMk id="2" creationId="{054281B1-EBED-CBAB-16E5-A013B785ED77}"/>
          </ac:spMkLst>
        </pc:spChg>
        <pc:spChg chg="mod">
          <ac:chgData name="Karen Malt" userId="fd13fb1c-2923-4df2-9852-9d7e0d04f1b5" providerId="ADAL" clId="{70C263E7-7046-4A27-8F04-6BFBE137979C}" dt="2025-03-05T15:11:02.320" v="20172" actId="20577"/>
          <ac:spMkLst>
            <pc:docMk/>
            <pc:sldMk cId="561225698" sldId="343"/>
            <ac:spMk id="3" creationId="{1083867C-D8E8-8B96-B9C7-8BBB14D984A2}"/>
          </ac:spMkLst>
        </pc:spChg>
      </pc:sldChg>
      <pc:sldChg chg="modSp new mod">
        <pc:chgData name="Karen Malt" userId="fd13fb1c-2923-4df2-9852-9d7e0d04f1b5" providerId="ADAL" clId="{70C263E7-7046-4A27-8F04-6BFBE137979C}" dt="2025-03-05T15:14:44.162" v="20346" actId="20577"/>
        <pc:sldMkLst>
          <pc:docMk/>
          <pc:sldMk cId="4137227370" sldId="344"/>
        </pc:sldMkLst>
        <pc:spChg chg="mod">
          <ac:chgData name="Karen Malt" userId="fd13fb1c-2923-4df2-9852-9d7e0d04f1b5" providerId="ADAL" clId="{70C263E7-7046-4A27-8F04-6BFBE137979C}" dt="2025-03-05T15:01:34.128" v="19567" actId="20577"/>
          <ac:spMkLst>
            <pc:docMk/>
            <pc:sldMk cId="4137227370" sldId="344"/>
            <ac:spMk id="2" creationId="{F620E1CE-E795-65F9-D5E3-B2219A65DD01}"/>
          </ac:spMkLst>
        </pc:spChg>
        <pc:spChg chg="mod">
          <ac:chgData name="Karen Malt" userId="fd13fb1c-2923-4df2-9852-9d7e0d04f1b5" providerId="ADAL" clId="{70C263E7-7046-4A27-8F04-6BFBE137979C}" dt="2025-03-05T15:14:44.162" v="20346" actId="20577"/>
          <ac:spMkLst>
            <pc:docMk/>
            <pc:sldMk cId="4137227370" sldId="344"/>
            <ac:spMk id="3" creationId="{6C765430-4BBD-9263-4EC8-CA45E13143E5}"/>
          </ac:spMkLst>
        </pc:spChg>
      </pc:sldChg>
      <pc:sldChg chg="modSp new mod">
        <pc:chgData name="Karen Malt" userId="fd13fb1c-2923-4df2-9852-9d7e0d04f1b5" providerId="ADAL" clId="{70C263E7-7046-4A27-8F04-6BFBE137979C}" dt="2025-03-05T15:19:40.381" v="20685" actId="20577"/>
        <pc:sldMkLst>
          <pc:docMk/>
          <pc:sldMk cId="2692779356" sldId="345"/>
        </pc:sldMkLst>
        <pc:spChg chg="mod">
          <ac:chgData name="Karen Malt" userId="fd13fb1c-2923-4df2-9852-9d7e0d04f1b5" providerId="ADAL" clId="{70C263E7-7046-4A27-8F04-6BFBE137979C}" dt="2025-03-05T15:14:57.459" v="20357" actId="20577"/>
          <ac:spMkLst>
            <pc:docMk/>
            <pc:sldMk cId="2692779356" sldId="345"/>
            <ac:spMk id="2" creationId="{87F7E161-6A27-D327-368D-BF04AD50DB29}"/>
          </ac:spMkLst>
        </pc:spChg>
        <pc:spChg chg="mod">
          <ac:chgData name="Karen Malt" userId="fd13fb1c-2923-4df2-9852-9d7e0d04f1b5" providerId="ADAL" clId="{70C263E7-7046-4A27-8F04-6BFBE137979C}" dt="2025-03-05T15:19:40.381" v="20685" actId="20577"/>
          <ac:spMkLst>
            <pc:docMk/>
            <pc:sldMk cId="2692779356" sldId="345"/>
            <ac:spMk id="3" creationId="{C22BC0AE-9FC3-0DF3-E1F1-0F772F0EB802}"/>
          </ac:spMkLst>
        </pc:spChg>
      </pc:sldChg>
      <pc:sldChg chg="modSp new mod">
        <pc:chgData name="Karen Malt" userId="fd13fb1c-2923-4df2-9852-9d7e0d04f1b5" providerId="ADAL" clId="{70C263E7-7046-4A27-8F04-6BFBE137979C}" dt="2025-03-05T15:26:29.835" v="20932" actId="20577"/>
        <pc:sldMkLst>
          <pc:docMk/>
          <pc:sldMk cId="1586993819" sldId="346"/>
        </pc:sldMkLst>
        <pc:spChg chg="mod">
          <ac:chgData name="Karen Malt" userId="fd13fb1c-2923-4df2-9852-9d7e0d04f1b5" providerId="ADAL" clId="{70C263E7-7046-4A27-8F04-6BFBE137979C}" dt="2025-03-05T15:20:13.368" v="20696" actId="20577"/>
          <ac:spMkLst>
            <pc:docMk/>
            <pc:sldMk cId="1586993819" sldId="346"/>
            <ac:spMk id="2" creationId="{BBCC2631-81E8-2C14-92F0-EAFB3E90AD01}"/>
          </ac:spMkLst>
        </pc:spChg>
        <pc:spChg chg="mod">
          <ac:chgData name="Karen Malt" userId="fd13fb1c-2923-4df2-9852-9d7e0d04f1b5" providerId="ADAL" clId="{70C263E7-7046-4A27-8F04-6BFBE137979C}" dt="2025-03-05T15:26:29.835" v="20932" actId="20577"/>
          <ac:spMkLst>
            <pc:docMk/>
            <pc:sldMk cId="1586993819" sldId="346"/>
            <ac:spMk id="3" creationId="{4349E279-96EE-CF98-2169-BEF8C6E99556}"/>
          </ac:spMkLst>
        </pc:spChg>
      </pc:sldChg>
      <pc:sldChg chg="modSp new mod">
        <pc:chgData name="Karen Malt" userId="fd13fb1c-2923-4df2-9852-9d7e0d04f1b5" providerId="ADAL" clId="{70C263E7-7046-4A27-8F04-6BFBE137979C}" dt="2025-03-05T15:33:46.964" v="21344" actId="113"/>
        <pc:sldMkLst>
          <pc:docMk/>
          <pc:sldMk cId="1887448506" sldId="347"/>
        </pc:sldMkLst>
        <pc:spChg chg="mod">
          <ac:chgData name="Karen Malt" userId="fd13fb1c-2923-4df2-9852-9d7e0d04f1b5" providerId="ADAL" clId="{70C263E7-7046-4A27-8F04-6BFBE137979C}" dt="2025-03-05T15:27:06.340" v="20943" actId="20577"/>
          <ac:spMkLst>
            <pc:docMk/>
            <pc:sldMk cId="1887448506" sldId="347"/>
            <ac:spMk id="2" creationId="{D2BB1B87-CD03-DFF2-7C84-4A178BFE0DA9}"/>
          </ac:spMkLst>
        </pc:spChg>
        <pc:spChg chg="mod">
          <ac:chgData name="Karen Malt" userId="fd13fb1c-2923-4df2-9852-9d7e0d04f1b5" providerId="ADAL" clId="{70C263E7-7046-4A27-8F04-6BFBE137979C}" dt="2025-03-05T15:33:46.964" v="21344" actId="113"/>
          <ac:spMkLst>
            <pc:docMk/>
            <pc:sldMk cId="1887448506" sldId="347"/>
            <ac:spMk id="3" creationId="{4106A3B5-15F0-3957-2F80-74B133A56642}"/>
          </ac:spMkLst>
        </pc:spChg>
      </pc:sldChg>
      <pc:sldChg chg="modSp new mod">
        <pc:chgData name="Karen Malt" userId="fd13fb1c-2923-4df2-9852-9d7e0d04f1b5" providerId="ADAL" clId="{70C263E7-7046-4A27-8F04-6BFBE137979C}" dt="2025-03-05T15:40:41.718" v="21854" actId="113"/>
        <pc:sldMkLst>
          <pc:docMk/>
          <pc:sldMk cId="1563745768" sldId="348"/>
        </pc:sldMkLst>
        <pc:spChg chg="mod">
          <ac:chgData name="Karen Malt" userId="fd13fb1c-2923-4df2-9852-9d7e0d04f1b5" providerId="ADAL" clId="{70C263E7-7046-4A27-8F04-6BFBE137979C}" dt="2025-03-05T15:34:21.810" v="21356" actId="20577"/>
          <ac:spMkLst>
            <pc:docMk/>
            <pc:sldMk cId="1563745768" sldId="348"/>
            <ac:spMk id="2" creationId="{E5049DDD-5B6C-5C36-2B45-47E41BEF9348}"/>
          </ac:spMkLst>
        </pc:spChg>
        <pc:spChg chg="mod">
          <ac:chgData name="Karen Malt" userId="fd13fb1c-2923-4df2-9852-9d7e0d04f1b5" providerId="ADAL" clId="{70C263E7-7046-4A27-8F04-6BFBE137979C}" dt="2025-03-05T15:40:41.718" v="21854" actId="113"/>
          <ac:spMkLst>
            <pc:docMk/>
            <pc:sldMk cId="1563745768" sldId="348"/>
            <ac:spMk id="3" creationId="{8629137E-0D50-BBF0-BB01-FBDE932A6047}"/>
          </ac:spMkLst>
        </pc:spChg>
      </pc:sldChg>
      <pc:sldChg chg="modSp new mod">
        <pc:chgData name="Karen Malt" userId="fd13fb1c-2923-4df2-9852-9d7e0d04f1b5" providerId="ADAL" clId="{70C263E7-7046-4A27-8F04-6BFBE137979C}" dt="2025-03-05T15:50:42.548" v="22398" actId="113"/>
        <pc:sldMkLst>
          <pc:docMk/>
          <pc:sldMk cId="1339350891" sldId="349"/>
        </pc:sldMkLst>
        <pc:spChg chg="mod">
          <ac:chgData name="Karen Malt" userId="fd13fb1c-2923-4df2-9852-9d7e0d04f1b5" providerId="ADAL" clId="{70C263E7-7046-4A27-8F04-6BFBE137979C}" dt="2025-03-05T15:42:33.143" v="21865" actId="20577"/>
          <ac:spMkLst>
            <pc:docMk/>
            <pc:sldMk cId="1339350891" sldId="349"/>
            <ac:spMk id="2" creationId="{79DB6051-C671-5A14-9A3C-41730CF22430}"/>
          </ac:spMkLst>
        </pc:spChg>
        <pc:spChg chg="mod">
          <ac:chgData name="Karen Malt" userId="fd13fb1c-2923-4df2-9852-9d7e0d04f1b5" providerId="ADAL" clId="{70C263E7-7046-4A27-8F04-6BFBE137979C}" dt="2025-03-05T15:50:42.548" v="22398" actId="113"/>
          <ac:spMkLst>
            <pc:docMk/>
            <pc:sldMk cId="1339350891" sldId="349"/>
            <ac:spMk id="3" creationId="{164E570C-BDA2-4669-F102-8C105E85BD99}"/>
          </ac:spMkLst>
        </pc:spChg>
      </pc:sldChg>
      <pc:sldChg chg="modSp new mod">
        <pc:chgData name="Karen Malt" userId="fd13fb1c-2923-4df2-9852-9d7e0d04f1b5" providerId="ADAL" clId="{70C263E7-7046-4A27-8F04-6BFBE137979C}" dt="2025-03-05T19:34:27.245" v="24959" actId="115"/>
        <pc:sldMkLst>
          <pc:docMk/>
          <pc:sldMk cId="2827605504" sldId="350"/>
        </pc:sldMkLst>
        <pc:spChg chg="mod">
          <ac:chgData name="Karen Malt" userId="fd13fb1c-2923-4df2-9852-9d7e0d04f1b5" providerId="ADAL" clId="{70C263E7-7046-4A27-8F04-6BFBE137979C}" dt="2025-03-05T19:13:27.290" v="23698" actId="20577"/>
          <ac:spMkLst>
            <pc:docMk/>
            <pc:sldMk cId="2827605504" sldId="350"/>
            <ac:spMk id="2" creationId="{A20D7603-95C5-958C-AFBD-AD2D5AB00A45}"/>
          </ac:spMkLst>
        </pc:spChg>
        <pc:spChg chg="mod">
          <ac:chgData name="Karen Malt" userId="fd13fb1c-2923-4df2-9852-9d7e0d04f1b5" providerId="ADAL" clId="{70C263E7-7046-4A27-8F04-6BFBE137979C}" dt="2025-03-05T19:34:27.245" v="24959" actId="115"/>
          <ac:spMkLst>
            <pc:docMk/>
            <pc:sldMk cId="2827605504" sldId="350"/>
            <ac:spMk id="3" creationId="{D60D55BF-4816-EDD6-5A4A-BD9401B2E36E}"/>
          </ac:spMkLst>
        </pc:spChg>
      </pc:sldChg>
      <pc:sldChg chg="modSp new mod">
        <pc:chgData name="Karen Malt" userId="fd13fb1c-2923-4df2-9852-9d7e0d04f1b5" providerId="ADAL" clId="{70C263E7-7046-4A27-8F04-6BFBE137979C}" dt="2025-03-05T19:34:21.056" v="24958" actId="113"/>
        <pc:sldMkLst>
          <pc:docMk/>
          <pc:sldMk cId="2588574626" sldId="351"/>
        </pc:sldMkLst>
        <pc:spChg chg="mod">
          <ac:chgData name="Karen Malt" userId="fd13fb1c-2923-4df2-9852-9d7e0d04f1b5" providerId="ADAL" clId="{70C263E7-7046-4A27-8F04-6BFBE137979C}" dt="2025-03-05T19:17:37.067" v="24049" actId="20577"/>
          <ac:spMkLst>
            <pc:docMk/>
            <pc:sldMk cId="2588574626" sldId="351"/>
            <ac:spMk id="2" creationId="{328B698D-5AF9-81A6-CAB4-FD18AD178C18}"/>
          </ac:spMkLst>
        </pc:spChg>
        <pc:spChg chg="mod">
          <ac:chgData name="Karen Malt" userId="fd13fb1c-2923-4df2-9852-9d7e0d04f1b5" providerId="ADAL" clId="{70C263E7-7046-4A27-8F04-6BFBE137979C}" dt="2025-03-05T19:34:21.056" v="24958" actId="113"/>
          <ac:spMkLst>
            <pc:docMk/>
            <pc:sldMk cId="2588574626" sldId="351"/>
            <ac:spMk id="3" creationId="{2344DDFC-94F3-0468-C640-25A63A6F3036}"/>
          </ac:spMkLst>
        </pc:spChg>
      </pc:sldChg>
      <pc:sldChg chg="modSp new mod">
        <pc:chgData name="Karen Malt" userId="fd13fb1c-2923-4df2-9852-9d7e0d04f1b5" providerId="ADAL" clId="{70C263E7-7046-4A27-8F04-6BFBE137979C}" dt="2025-03-05T19:34:00.989" v="24955" actId="113"/>
        <pc:sldMkLst>
          <pc:docMk/>
          <pc:sldMk cId="1901110942" sldId="352"/>
        </pc:sldMkLst>
        <pc:spChg chg="mod">
          <ac:chgData name="Karen Malt" userId="fd13fb1c-2923-4df2-9852-9d7e0d04f1b5" providerId="ADAL" clId="{70C263E7-7046-4A27-8F04-6BFBE137979C}" dt="2025-03-05T19:23:24.138" v="24399" actId="20577"/>
          <ac:spMkLst>
            <pc:docMk/>
            <pc:sldMk cId="1901110942" sldId="352"/>
            <ac:spMk id="2" creationId="{0E122688-0998-E430-3838-C4FB3A1852F4}"/>
          </ac:spMkLst>
        </pc:spChg>
        <pc:spChg chg="mod">
          <ac:chgData name="Karen Malt" userId="fd13fb1c-2923-4df2-9852-9d7e0d04f1b5" providerId="ADAL" clId="{70C263E7-7046-4A27-8F04-6BFBE137979C}" dt="2025-03-05T19:34:00.989" v="24955" actId="113"/>
          <ac:spMkLst>
            <pc:docMk/>
            <pc:sldMk cId="1901110942" sldId="352"/>
            <ac:spMk id="3" creationId="{C2A8E36F-994E-7920-19AF-B990D80BFF53}"/>
          </ac:spMkLst>
        </pc:spChg>
      </pc:sldChg>
      <pc:sldChg chg="modSp new mod">
        <pc:chgData name="Karen Malt" userId="fd13fb1c-2923-4df2-9852-9d7e0d04f1b5" providerId="ADAL" clId="{70C263E7-7046-4A27-8F04-6BFBE137979C}" dt="2025-03-05T19:34:13.338" v="24957" actId="114"/>
        <pc:sldMkLst>
          <pc:docMk/>
          <pc:sldMk cId="1387302425" sldId="353"/>
        </pc:sldMkLst>
        <pc:spChg chg="mod">
          <ac:chgData name="Karen Malt" userId="fd13fb1c-2923-4df2-9852-9d7e0d04f1b5" providerId="ADAL" clId="{70C263E7-7046-4A27-8F04-6BFBE137979C}" dt="2025-03-05T19:27:09.839" v="24630" actId="20577"/>
          <ac:spMkLst>
            <pc:docMk/>
            <pc:sldMk cId="1387302425" sldId="353"/>
            <ac:spMk id="2" creationId="{DB3BBE1B-59D9-41E5-3A8C-93ABDB791761}"/>
          </ac:spMkLst>
        </pc:spChg>
        <pc:spChg chg="mod">
          <ac:chgData name="Karen Malt" userId="fd13fb1c-2923-4df2-9852-9d7e0d04f1b5" providerId="ADAL" clId="{70C263E7-7046-4A27-8F04-6BFBE137979C}" dt="2025-03-05T19:34:13.338" v="24957" actId="114"/>
          <ac:spMkLst>
            <pc:docMk/>
            <pc:sldMk cId="1387302425" sldId="353"/>
            <ac:spMk id="3" creationId="{BC7B72BF-E726-D26C-3FC5-13DC660523F3}"/>
          </ac:spMkLst>
        </pc:spChg>
      </pc:sldChg>
      <pc:sldChg chg="addSp modSp new mod">
        <pc:chgData name="Karen Malt" userId="fd13fb1c-2923-4df2-9852-9d7e0d04f1b5" providerId="ADAL" clId="{70C263E7-7046-4A27-8F04-6BFBE137979C}" dt="2025-03-05T19:37:03.465" v="25002" actId="255"/>
        <pc:sldMkLst>
          <pc:docMk/>
          <pc:sldMk cId="2109268577" sldId="354"/>
        </pc:sldMkLst>
        <pc:spChg chg="mod">
          <ac:chgData name="Karen Malt" userId="fd13fb1c-2923-4df2-9852-9d7e0d04f1b5" providerId="ADAL" clId="{70C263E7-7046-4A27-8F04-6BFBE137979C}" dt="2025-03-05T19:37:03.465" v="25002" actId="255"/>
          <ac:spMkLst>
            <pc:docMk/>
            <pc:sldMk cId="2109268577" sldId="354"/>
            <ac:spMk id="2" creationId="{5766CFD5-F991-15F8-0AC4-81761FE291FB}"/>
          </ac:spMkLst>
        </pc:spChg>
        <pc:spChg chg="mod">
          <ac:chgData name="Karen Malt" userId="fd13fb1c-2923-4df2-9852-9d7e0d04f1b5" providerId="ADAL" clId="{70C263E7-7046-4A27-8F04-6BFBE137979C}" dt="2025-03-05T19:36:21.420" v="24993" actId="14100"/>
          <ac:spMkLst>
            <pc:docMk/>
            <pc:sldMk cId="2109268577" sldId="354"/>
            <ac:spMk id="3" creationId="{474E01B7-B62F-EDCB-1791-C05D4D1E3F4E}"/>
          </ac:spMkLst>
        </pc:spChg>
        <pc:picChg chg="add mod">
          <ac:chgData name="Karen Malt" userId="fd13fb1c-2923-4df2-9852-9d7e0d04f1b5" providerId="ADAL" clId="{70C263E7-7046-4A27-8F04-6BFBE137979C}" dt="2025-03-05T19:36:48.515" v="25000" actId="14100"/>
          <ac:picMkLst>
            <pc:docMk/>
            <pc:sldMk cId="2109268577" sldId="354"/>
            <ac:picMk id="1026" creationId="{D40FA8AD-2FA9-5811-8F08-4D62C7D3DB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95AB5-DA16-455D-A31C-A21614B162A5}" type="datetimeFigureOut">
              <a:rPr lang="en-US" smtClean="0"/>
              <a:t>3/5/2025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19CE8-D91C-4B60-A47B-1D8FCC95155B}" type="slidenum">
              <a:rPr lang="en-US" smtClean="0"/>
              <a:t>‹#›</a:t>
            </a:fld>
            <a:endParaRPr lang="en-US" dirty="0"/>
          </a:p>
        </p:txBody>
      </p:sp>
    </p:spTree>
    <p:extLst>
      <p:ext uri="{BB962C8B-B14F-4D97-AF65-F5344CB8AC3E}">
        <p14:creationId xmlns:p14="http://schemas.microsoft.com/office/powerpoint/2010/main" val="139416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19CE8-D91C-4B60-A47B-1D8FCC95155B}" type="slidenum">
              <a:rPr lang="en-US" smtClean="0"/>
              <a:t>40</a:t>
            </a:fld>
            <a:endParaRPr lang="en-US" dirty="0"/>
          </a:p>
        </p:txBody>
      </p:sp>
    </p:spTree>
    <p:extLst>
      <p:ext uri="{BB962C8B-B14F-4D97-AF65-F5344CB8AC3E}">
        <p14:creationId xmlns:p14="http://schemas.microsoft.com/office/powerpoint/2010/main" val="3566942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309247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170052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350981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410236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69772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407858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271927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213610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343165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38149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70922D-CDD6-4652-BB70-C24D2C1F9121}" type="datetimeFigureOut">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7D6680D-56B3-44B6-B9B2-1FDACF7CEA5E}" type="slidenum">
              <a:rPr lang="en-US" smtClean="0"/>
              <a:t>‹#›</a:t>
            </a:fld>
            <a:endParaRPr lang="en-US" dirty="0"/>
          </a:p>
        </p:txBody>
      </p:sp>
    </p:spTree>
    <p:extLst>
      <p:ext uri="{BB962C8B-B14F-4D97-AF65-F5344CB8AC3E}">
        <p14:creationId xmlns:p14="http://schemas.microsoft.com/office/powerpoint/2010/main" val="260443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0922D-CDD6-4652-BB70-C24D2C1F9121}" type="datetimeFigureOut">
              <a:rPr lang="en-US" smtClean="0"/>
              <a:t>3/5/2025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6680D-56B3-44B6-B9B2-1FDACF7CEA5E}" type="slidenum">
              <a:rPr lang="en-US" smtClean="0"/>
              <a:t>‹#›</a:t>
            </a:fld>
            <a:endParaRPr lang="en-US" dirty="0"/>
          </a:p>
        </p:txBody>
      </p:sp>
    </p:spTree>
    <p:extLst>
      <p:ext uri="{BB962C8B-B14F-4D97-AF65-F5344CB8AC3E}">
        <p14:creationId xmlns:p14="http://schemas.microsoft.com/office/powerpoint/2010/main" val="423199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yfooddiary.com/resources/nutrient_facts/nutrient_vitaminA.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CFD5-F991-15F8-0AC4-81761FE291FB}"/>
              </a:ext>
            </a:extLst>
          </p:cNvPr>
          <p:cNvSpPr>
            <a:spLocks noGrp="1"/>
          </p:cNvSpPr>
          <p:nvPr>
            <p:ph type="ctrTitle"/>
          </p:nvPr>
        </p:nvSpPr>
        <p:spPr>
          <a:xfrm>
            <a:off x="685800" y="381001"/>
            <a:ext cx="7772400" cy="1447799"/>
          </a:xfrm>
        </p:spPr>
        <p:txBody>
          <a:bodyPr>
            <a:normAutofit/>
          </a:bodyPr>
          <a:lstStyle/>
          <a:p>
            <a:r>
              <a:rPr lang="en-US" sz="5400" b="1" dirty="0"/>
              <a:t>Nutrition</a:t>
            </a:r>
          </a:p>
        </p:txBody>
      </p:sp>
      <p:sp>
        <p:nvSpPr>
          <p:cNvPr id="3" name="Subtitle 2">
            <a:extLst>
              <a:ext uri="{FF2B5EF4-FFF2-40B4-BE49-F238E27FC236}">
                <a16:creationId xmlns:a16="http://schemas.microsoft.com/office/drawing/2014/main" id="{474E01B7-B62F-EDCB-1791-C05D4D1E3F4E}"/>
              </a:ext>
            </a:extLst>
          </p:cNvPr>
          <p:cNvSpPr>
            <a:spLocks noGrp="1"/>
          </p:cNvSpPr>
          <p:nvPr>
            <p:ph type="subTitle" idx="1"/>
          </p:nvPr>
        </p:nvSpPr>
        <p:spPr>
          <a:xfrm>
            <a:off x="1371600" y="4811792"/>
            <a:ext cx="6400800" cy="827008"/>
          </a:xfrm>
        </p:spPr>
        <p:txBody>
          <a:bodyPr/>
          <a:lstStyle/>
          <a:p>
            <a:endParaRPr lang="en-US" dirty="0"/>
          </a:p>
        </p:txBody>
      </p:sp>
      <p:pic>
        <p:nvPicPr>
          <p:cNvPr id="1026" name="Picture 2" descr="Food - Wikipedia">
            <a:extLst>
              <a:ext uri="{FF2B5EF4-FFF2-40B4-BE49-F238E27FC236}">
                <a16:creationId xmlns:a16="http://schemas.microsoft.com/office/drawing/2014/main" id="{D40FA8AD-2FA9-5811-8F08-4D62C7D3D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05000"/>
            <a:ext cx="6553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6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Breakfast      Lunch           Dinner</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a:t>2 Toast		1 PB &amp; J		1 chicken Leg</a:t>
            </a:r>
          </a:p>
          <a:p>
            <a:r>
              <a:rPr lang="en-US" dirty="0"/>
              <a:t>1 egg		with Banana	Rice</a:t>
            </a:r>
          </a:p>
          <a:p>
            <a:r>
              <a:rPr lang="en-US" dirty="0"/>
              <a:t>1 Orange	1 Milk		Broccoli</a:t>
            </a:r>
          </a:p>
          <a:p>
            <a:r>
              <a:rPr lang="en-US" dirty="0"/>
              <a:t>1 Cereal           1 Salad   		1 Salad</a:t>
            </a:r>
          </a:p>
          <a:p>
            <a:r>
              <a:rPr lang="en-US" dirty="0"/>
              <a:t>1 Milk				        Roll with Butter</a:t>
            </a:r>
          </a:p>
          <a:p>
            <a:r>
              <a:rPr lang="en-US" sz="2400" dirty="0">
                <a:solidFill>
                  <a:srgbClr val="7030A0"/>
                </a:solidFill>
              </a:rPr>
              <a:t>Grains =7		                                     </a:t>
            </a:r>
          </a:p>
          <a:p>
            <a:r>
              <a:rPr lang="en-US" sz="2400" dirty="0">
                <a:solidFill>
                  <a:srgbClr val="7030A0"/>
                </a:solidFill>
              </a:rPr>
              <a:t>Veges = 3					</a:t>
            </a:r>
          </a:p>
          <a:p>
            <a:r>
              <a:rPr lang="en-US" sz="2400" dirty="0">
                <a:solidFill>
                  <a:srgbClr val="7030A0"/>
                </a:solidFill>
              </a:rPr>
              <a:t>Fruits = 2</a:t>
            </a:r>
          </a:p>
          <a:p>
            <a:r>
              <a:rPr lang="en-US" sz="2400" dirty="0">
                <a:solidFill>
                  <a:srgbClr val="7030A0"/>
                </a:solidFill>
              </a:rPr>
              <a:t>Dairy =  2</a:t>
            </a:r>
          </a:p>
          <a:p>
            <a:r>
              <a:rPr lang="en-US" sz="2400" dirty="0">
                <a:solidFill>
                  <a:srgbClr val="7030A0"/>
                </a:solidFill>
              </a:rPr>
              <a:t>Protein = 3</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962400"/>
            <a:ext cx="21336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91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73A8-F2E8-6550-3472-46A44238BC9A}"/>
              </a:ext>
            </a:extLst>
          </p:cNvPr>
          <p:cNvSpPr>
            <a:spLocks noGrp="1"/>
          </p:cNvSpPr>
          <p:nvPr>
            <p:ph type="title"/>
          </p:nvPr>
        </p:nvSpPr>
        <p:spPr/>
        <p:txBody>
          <a:bodyPr/>
          <a:lstStyle/>
          <a:p>
            <a:r>
              <a:rPr lang="en-US" dirty="0"/>
              <a:t>Carbohydrates</a:t>
            </a:r>
          </a:p>
        </p:txBody>
      </p:sp>
      <p:sp>
        <p:nvSpPr>
          <p:cNvPr id="3" name="Content Placeholder 2">
            <a:extLst>
              <a:ext uri="{FF2B5EF4-FFF2-40B4-BE49-F238E27FC236}">
                <a16:creationId xmlns:a16="http://schemas.microsoft.com/office/drawing/2014/main" id="{191259EF-496C-3B04-C65B-81E54DFE7304}"/>
              </a:ext>
            </a:extLst>
          </p:cNvPr>
          <p:cNvSpPr>
            <a:spLocks noGrp="1"/>
          </p:cNvSpPr>
          <p:nvPr>
            <p:ph idx="1"/>
          </p:nvPr>
        </p:nvSpPr>
        <p:spPr>
          <a:xfrm>
            <a:off x="457200" y="1600200"/>
            <a:ext cx="8229600" cy="4983162"/>
          </a:xfrm>
        </p:spPr>
        <p:txBody>
          <a:bodyPr/>
          <a:lstStyle/>
          <a:p>
            <a:r>
              <a:rPr lang="en-US" dirty="0"/>
              <a:t>Composed Carbon, Hydrogen, Oxygen</a:t>
            </a:r>
          </a:p>
          <a:p>
            <a:pPr lvl="1"/>
            <a:r>
              <a:rPr lang="en-US" dirty="0"/>
              <a:t>Two Types Of Carbohydrates </a:t>
            </a:r>
          </a:p>
          <a:p>
            <a:pPr lvl="2"/>
            <a:r>
              <a:rPr lang="en-US" dirty="0"/>
              <a:t>Simple – </a:t>
            </a:r>
          </a:p>
          <a:p>
            <a:pPr marL="1371600" lvl="3" indent="0">
              <a:buNone/>
            </a:pPr>
            <a:r>
              <a:rPr lang="en-US" dirty="0"/>
              <a:t>1). Monosaccharide (glucose, fructose, galactose)</a:t>
            </a:r>
          </a:p>
          <a:p>
            <a:pPr lvl="4">
              <a:buFont typeface="Wingdings" panose="05000000000000000000" pitchFamily="2" charset="2"/>
              <a:buChar char="Ø"/>
            </a:pPr>
            <a:r>
              <a:rPr lang="en-US" sz="1800" dirty="0"/>
              <a:t>Glucose (dextrose) – “blood sugar” 70 -100</a:t>
            </a:r>
          </a:p>
          <a:p>
            <a:pPr lvl="4">
              <a:buFont typeface="Wingdings" panose="05000000000000000000" pitchFamily="2" charset="2"/>
              <a:buChar char="Ø"/>
            </a:pPr>
            <a:r>
              <a:rPr lang="en-US" sz="1800" dirty="0"/>
              <a:t>Fructose – found in fruits, honey, soft drinks</a:t>
            </a:r>
          </a:p>
          <a:p>
            <a:pPr lvl="4">
              <a:buFont typeface="Wingdings" panose="05000000000000000000" pitchFamily="2" charset="2"/>
              <a:buChar char="Ø"/>
            </a:pPr>
            <a:r>
              <a:rPr lang="en-US" sz="1800" dirty="0"/>
              <a:t>galactose – found in milk, aged cheese</a:t>
            </a:r>
          </a:p>
          <a:p>
            <a:pPr marL="914400" lvl="2" indent="0">
              <a:buNone/>
            </a:pPr>
            <a:r>
              <a:rPr lang="en-US" dirty="0"/>
              <a:t>       </a:t>
            </a:r>
            <a:r>
              <a:rPr lang="en-US" sz="2000" dirty="0"/>
              <a:t>2). Disaccharide (sucrose, lactose, maltose)</a:t>
            </a:r>
          </a:p>
          <a:p>
            <a:pPr lvl="4">
              <a:buFont typeface="Wingdings" panose="05000000000000000000" pitchFamily="2" charset="2"/>
              <a:buChar char="Ø"/>
            </a:pPr>
            <a:r>
              <a:rPr lang="en-US" sz="1800" dirty="0"/>
              <a:t>Sucrose – white table sugar</a:t>
            </a:r>
          </a:p>
          <a:p>
            <a:pPr lvl="4">
              <a:buFont typeface="Wingdings" panose="05000000000000000000" pitchFamily="2" charset="2"/>
              <a:buChar char="Ø"/>
            </a:pPr>
            <a:r>
              <a:rPr lang="en-US" sz="1800" dirty="0"/>
              <a:t>Lactose –milk sugar</a:t>
            </a:r>
          </a:p>
          <a:p>
            <a:pPr lvl="4">
              <a:buFont typeface="Wingdings" panose="05000000000000000000" pitchFamily="2" charset="2"/>
              <a:buChar char="Ø"/>
            </a:pPr>
            <a:r>
              <a:rPr lang="en-US" sz="1800" dirty="0"/>
              <a:t>Maltose – malt products such as beer and seeds</a:t>
            </a:r>
            <a:r>
              <a:rPr lang="en-US" sz="1600" dirty="0"/>
              <a:t>	</a:t>
            </a:r>
            <a:r>
              <a:rPr lang="en-US" dirty="0"/>
              <a:t>	</a:t>
            </a:r>
          </a:p>
        </p:txBody>
      </p:sp>
    </p:spTree>
    <p:extLst>
      <p:ext uri="{BB962C8B-B14F-4D97-AF65-F5344CB8AC3E}">
        <p14:creationId xmlns:p14="http://schemas.microsoft.com/office/powerpoint/2010/main" val="234945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B68A-FD4B-CCAD-8A32-0B046CDBAB2D}"/>
              </a:ext>
            </a:extLst>
          </p:cNvPr>
          <p:cNvSpPr>
            <a:spLocks noGrp="1"/>
          </p:cNvSpPr>
          <p:nvPr>
            <p:ph type="title"/>
          </p:nvPr>
        </p:nvSpPr>
        <p:spPr/>
        <p:txBody>
          <a:bodyPr/>
          <a:lstStyle/>
          <a:p>
            <a:r>
              <a:rPr lang="en-US" dirty="0"/>
              <a:t>Carbohydrates</a:t>
            </a:r>
          </a:p>
        </p:txBody>
      </p:sp>
      <p:sp>
        <p:nvSpPr>
          <p:cNvPr id="3" name="Content Placeholder 2">
            <a:extLst>
              <a:ext uri="{FF2B5EF4-FFF2-40B4-BE49-F238E27FC236}">
                <a16:creationId xmlns:a16="http://schemas.microsoft.com/office/drawing/2014/main" id="{51BFB021-E625-1EE2-57E5-4FF683640A5A}"/>
              </a:ext>
            </a:extLst>
          </p:cNvPr>
          <p:cNvSpPr>
            <a:spLocks noGrp="1"/>
          </p:cNvSpPr>
          <p:nvPr>
            <p:ph idx="1"/>
          </p:nvPr>
        </p:nvSpPr>
        <p:spPr/>
        <p:txBody>
          <a:bodyPr>
            <a:normAutofit/>
          </a:bodyPr>
          <a:lstStyle/>
          <a:p>
            <a:r>
              <a:rPr lang="en-US" dirty="0"/>
              <a:t>Two Types of carbohydrates (continued)</a:t>
            </a:r>
          </a:p>
          <a:p>
            <a:pPr lvl="1"/>
            <a:r>
              <a:rPr lang="en-US" dirty="0"/>
              <a:t>Complex Carbohydrates (polysaccharides) – starch, fiber, glycogen</a:t>
            </a:r>
          </a:p>
          <a:p>
            <a:pPr marL="914400" lvl="2" indent="0">
              <a:buNone/>
            </a:pPr>
            <a:r>
              <a:rPr lang="en-US" sz="2000" dirty="0"/>
              <a:t>1). Starch – major source of carbs in diet (grains, starchy vegetables, legumes, cereals, breads, pasta).</a:t>
            </a:r>
          </a:p>
          <a:p>
            <a:pPr marL="914400" lvl="2" indent="0">
              <a:buNone/>
            </a:pPr>
            <a:r>
              <a:rPr lang="en-US" sz="2000" dirty="0"/>
              <a:t>2). Glycogen – The body’s carbohydrate storage (glucose stored in the liver and muscle as glycogen). Glycogen is crucial to body function.</a:t>
            </a:r>
          </a:p>
          <a:p>
            <a:pPr marL="914400" lvl="2" indent="0">
              <a:buNone/>
            </a:pPr>
            <a:r>
              <a:rPr lang="en-US" sz="2000" dirty="0"/>
              <a:t>3). Fiber – foods mostly from plants, body cannot break down. Eliminated through body waste. Satiety (feeling full).</a:t>
            </a:r>
          </a:p>
          <a:p>
            <a:pPr marL="914400" lvl="2" indent="0">
              <a:buNone/>
            </a:pPr>
            <a:r>
              <a:rPr lang="en-US" sz="2000" dirty="0"/>
              <a:t>NOTE: </a:t>
            </a:r>
            <a:r>
              <a:rPr lang="en-US" sz="2000" i="1" dirty="0"/>
              <a:t>In the US the average person consumes less than the recommended amount of fiber.</a:t>
            </a:r>
            <a:endParaRPr lang="en-US" sz="2000" dirty="0"/>
          </a:p>
        </p:txBody>
      </p:sp>
    </p:spTree>
    <p:extLst>
      <p:ext uri="{BB962C8B-B14F-4D97-AF65-F5344CB8AC3E}">
        <p14:creationId xmlns:p14="http://schemas.microsoft.com/office/powerpoint/2010/main" val="20886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FC9A-4762-1C2F-D8AF-71A234FDAA9F}"/>
              </a:ext>
            </a:extLst>
          </p:cNvPr>
          <p:cNvSpPr>
            <a:spLocks noGrp="1"/>
          </p:cNvSpPr>
          <p:nvPr>
            <p:ph type="title"/>
          </p:nvPr>
        </p:nvSpPr>
        <p:spPr/>
        <p:txBody>
          <a:bodyPr/>
          <a:lstStyle/>
          <a:p>
            <a:r>
              <a:rPr lang="en-US" dirty="0"/>
              <a:t>Carbohydrates</a:t>
            </a:r>
          </a:p>
        </p:txBody>
      </p:sp>
      <p:sp>
        <p:nvSpPr>
          <p:cNvPr id="3" name="Content Placeholder 2">
            <a:extLst>
              <a:ext uri="{FF2B5EF4-FFF2-40B4-BE49-F238E27FC236}">
                <a16:creationId xmlns:a16="http://schemas.microsoft.com/office/drawing/2014/main" id="{A14F9C0E-3E76-3CFD-7453-429BDE1A7123}"/>
              </a:ext>
            </a:extLst>
          </p:cNvPr>
          <p:cNvSpPr>
            <a:spLocks noGrp="1"/>
          </p:cNvSpPr>
          <p:nvPr>
            <p:ph idx="1"/>
          </p:nvPr>
        </p:nvSpPr>
        <p:spPr/>
        <p:txBody>
          <a:bodyPr/>
          <a:lstStyle/>
          <a:p>
            <a:r>
              <a:rPr lang="en-US" u="sng" dirty="0"/>
              <a:t>Sugar Alcohols </a:t>
            </a:r>
            <a:r>
              <a:rPr lang="en-US" dirty="0"/>
              <a:t>– “Sugar replacers” nutritive sweeteners (sorbitol, xylitol). These substances may have a laxative effect on the body</a:t>
            </a:r>
          </a:p>
          <a:p>
            <a:r>
              <a:rPr lang="en-US" u="sng" dirty="0"/>
              <a:t>High Intensity Sweeteners </a:t>
            </a:r>
            <a:r>
              <a:rPr lang="en-US" dirty="0"/>
              <a:t>– sugar substitutes 	(example: Aspartame)</a:t>
            </a:r>
          </a:p>
        </p:txBody>
      </p:sp>
    </p:spTree>
    <p:extLst>
      <p:ext uri="{BB962C8B-B14F-4D97-AF65-F5344CB8AC3E}">
        <p14:creationId xmlns:p14="http://schemas.microsoft.com/office/powerpoint/2010/main" val="683992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E418-E14F-74F3-0159-B42EC8EDC1C9}"/>
              </a:ext>
            </a:extLst>
          </p:cNvPr>
          <p:cNvSpPr>
            <a:spLocks noGrp="1"/>
          </p:cNvSpPr>
          <p:nvPr>
            <p:ph type="title"/>
          </p:nvPr>
        </p:nvSpPr>
        <p:spPr/>
        <p:txBody>
          <a:bodyPr/>
          <a:lstStyle/>
          <a:p>
            <a:r>
              <a:rPr lang="en-US" dirty="0"/>
              <a:t>Function of Carbohydrates</a:t>
            </a:r>
          </a:p>
        </p:txBody>
      </p:sp>
      <p:sp>
        <p:nvSpPr>
          <p:cNvPr id="3" name="Content Placeholder 2">
            <a:extLst>
              <a:ext uri="{FF2B5EF4-FFF2-40B4-BE49-F238E27FC236}">
                <a16:creationId xmlns:a16="http://schemas.microsoft.com/office/drawing/2014/main" id="{4FFB91BD-0C78-E791-E6F4-02D4D799EE6E}"/>
              </a:ext>
            </a:extLst>
          </p:cNvPr>
          <p:cNvSpPr>
            <a:spLocks noGrp="1"/>
          </p:cNvSpPr>
          <p:nvPr>
            <p:ph idx="1"/>
          </p:nvPr>
        </p:nvSpPr>
        <p:spPr/>
        <p:txBody>
          <a:bodyPr/>
          <a:lstStyle/>
          <a:p>
            <a:r>
              <a:rPr lang="en-US" dirty="0"/>
              <a:t>1) Provide fuel for the body</a:t>
            </a:r>
          </a:p>
          <a:p>
            <a:r>
              <a:rPr lang="en-US" dirty="0"/>
              <a:t>2) Spare body protein</a:t>
            </a:r>
          </a:p>
          <a:p>
            <a:r>
              <a:rPr lang="en-US" dirty="0"/>
              <a:t>3) Help prevent ketosis</a:t>
            </a:r>
          </a:p>
          <a:p>
            <a:r>
              <a:rPr lang="en-US" dirty="0"/>
              <a:t>4) Enhance learning and memory</a:t>
            </a:r>
          </a:p>
          <a:p>
            <a:pPr lvl="2"/>
            <a:r>
              <a:rPr lang="en-US" dirty="0"/>
              <a:t>Note: Health and Carbohydrates – the kind of carbohydrates consumed is important to overall health. Research indicates a diet high in vegetables, fruits, and  legumes, is linked to lower risk of cancer, heart disease, and dental caries.</a:t>
            </a:r>
          </a:p>
        </p:txBody>
      </p:sp>
    </p:spTree>
    <p:extLst>
      <p:ext uri="{BB962C8B-B14F-4D97-AF65-F5344CB8AC3E}">
        <p14:creationId xmlns:p14="http://schemas.microsoft.com/office/powerpoint/2010/main" val="3435014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Carbohydrates</a:t>
            </a:r>
          </a:p>
        </p:txBody>
      </p:sp>
      <p:sp>
        <p:nvSpPr>
          <p:cNvPr id="3" name="Content Placeholder 2"/>
          <p:cNvSpPr>
            <a:spLocks noGrp="1"/>
          </p:cNvSpPr>
          <p:nvPr>
            <p:ph idx="1"/>
          </p:nvPr>
        </p:nvSpPr>
        <p:spPr/>
        <p:txBody>
          <a:bodyPr>
            <a:normAutofit lnSpcReduction="10000"/>
          </a:bodyPr>
          <a:lstStyle/>
          <a:p>
            <a:r>
              <a:rPr lang="en-US" sz="2800" dirty="0"/>
              <a:t>Carbohydrates are energy-providing nutrients. The body receives 4 calories per 1 gram of carbohydrates consumed.  </a:t>
            </a:r>
          </a:p>
          <a:p>
            <a:r>
              <a:rPr lang="en-US" sz="2800" dirty="0"/>
              <a:t>Carbohydrates should account for 45% - 65% of the calories in your diet.</a:t>
            </a:r>
          </a:p>
          <a:p>
            <a:r>
              <a:rPr lang="en-US" sz="2800" dirty="0"/>
              <a:t>Table sugar contains 4 grams of carbs per teaspoon.</a:t>
            </a:r>
          </a:p>
          <a:p>
            <a:r>
              <a:rPr lang="en-US" sz="2800" dirty="0"/>
              <a:t>Carb Counting – A term used for determining the carbohydrate content in the diet. </a:t>
            </a:r>
          </a:p>
          <a:p>
            <a:r>
              <a:rPr lang="en-US" sz="2800" dirty="0"/>
              <a:t>Dietary Recommendations – The recommended number of servings to satisfy a healthy lifestyle.</a:t>
            </a:r>
          </a:p>
          <a:p>
            <a:endParaRPr lang="en-US" dirty="0"/>
          </a:p>
        </p:txBody>
      </p:sp>
    </p:spTree>
    <p:extLst>
      <p:ext uri="{BB962C8B-B14F-4D97-AF65-F5344CB8AC3E}">
        <p14:creationId xmlns:p14="http://schemas.microsoft.com/office/powerpoint/2010/main" val="3897393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Lipids (Fats)</a:t>
            </a:r>
          </a:p>
        </p:txBody>
      </p:sp>
      <p:sp>
        <p:nvSpPr>
          <p:cNvPr id="3" name="Content Placeholder 2"/>
          <p:cNvSpPr>
            <a:spLocks noGrp="1"/>
          </p:cNvSpPr>
          <p:nvPr>
            <p:ph idx="1"/>
          </p:nvPr>
        </p:nvSpPr>
        <p:spPr>
          <a:xfrm>
            <a:off x="457200" y="914400"/>
            <a:ext cx="8229600" cy="5943600"/>
          </a:xfrm>
        </p:spPr>
        <p:txBody>
          <a:bodyPr>
            <a:normAutofit fontScale="92500" lnSpcReduction="10000"/>
          </a:bodyPr>
          <a:lstStyle/>
          <a:p>
            <a:r>
              <a:rPr lang="en-US" sz="3800" dirty="0"/>
              <a:t>Fats are an essential part of the diet.  </a:t>
            </a:r>
          </a:p>
          <a:p>
            <a:r>
              <a:rPr lang="en-US" sz="3800" dirty="0"/>
              <a:t>Fat-soluble vitamins, such as </a:t>
            </a:r>
            <a:r>
              <a:rPr lang="en-US" sz="3800" dirty="0">
                <a:hlinkClick r:id="rId2"/>
              </a:rPr>
              <a:t>Vitamin A</a:t>
            </a:r>
            <a:r>
              <a:rPr lang="en-US" sz="3800" dirty="0"/>
              <a:t>, could not be absorbed without some fat in the diet.  </a:t>
            </a:r>
          </a:p>
          <a:p>
            <a:r>
              <a:rPr lang="en-US" sz="3800" dirty="0"/>
              <a:t>Fat also supplies the body with energy.  It contains more energy than any other nutrient (9 calories per gram). </a:t>
            </a:r>
          </a:p>
          <a:p>
            <a:r>
              <a:rPr lang="en-US" sz="3800" dirty="0"/>
              <a:t>Most adults should receive fewer than 30% of their calories from fat.</a:t>
            </a:r>
            <a:br>
              <a:rPr lang="en-US" sz="3800" dirty="0"/>
            </a:br>
            <a:br>
              <a:rPr lang="en-US" sz="3800" dirty="0"/>
            </a:br>
            <a:endParaRPr lang="en-US" dirty="0"/>
          </a:p>
        </p:txBody>
      </p:sp>
    </p:spTree>
    <p:extLst>
      <p:ext uri="{BB962C8B-B14F-4D97-AF65-F5344CB8AC3E}">
        <p14:creationId xmlns:p14="http://schemas.microsoft.com/office/powerpoint/2010/main" val="102205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5FE2-A885-4510-7F15-6E809BB95AC9}"/>
              </a:ext>
            </a:extLst>
          </p:cNvPr>
          <p:cNvSpPr>
            <a:spLocks noGrp="1"/>
          </p:cNvSpPr>
          <p:nvPr>
            <p:ph type="title"/>
          </p:nvPr>
        </p:nvSpPr>
        <p:spPr/>
        <p:txBody>
          <a:bodyPr/>
          <a:lstStyle/>
          <a:p>
            <a:r>
              <a:rPr lang="en-US" dirty="0"/>
              <a:t>Lipids (Fats)</a:t>
            </a:r>
          </a:p>
        </p:txBody>
      </p:sp>
      <p:sp>
        <p:nvSpPr>
          <p:cNvPr id="3" name="Content Placeholder 2">
            <a:extLst>
              <a:ext uri="{FF2B5EF4-FFF2-40B4-BE49-F238E27FC236}">
                <a16:creationId xmlns:a16="http://schemas.microsoft.com/office/drawing/2014/main" id="{8BF609DE-1C82-3639-FDE8-A37DA32CEE72}"/>
              </a:ext>
            </a:extLst>
          </p:cNvPr>
          <p:cNvSpPr>
            <a:spLocks noGrp="1"/>
          </p:cNvSpPr>
          <p:nvPr>
            <p:ph idx="1"/>
          </p:nvPr>
        </p:nvSpPr>
        <p:spPr/>
        <p:txBody>
          <a:bodyPr/>
          <a:lstStyle/>
          <a:p>
            <a:r>
              <a:rPr lang="en-US" dirty="0"/>
              <a:t>Lipids (fats) are composed of the following:</a:t>
            </a:r>
          </a:p>
          <a:p>
            <a:pPr lvl="1"/>
            <a:r>
              <a:rPr lang="en-US" dirty="0"/>
              <a:t>Carbon</a:t>
            </a:r>
          </a:p>
          <a:p>
            <a:pPr lvl="1"/>
            <a:r>
              <a:rPr lang="en-US" dirty="0"/>
              <a:t>Hydrogen</a:t>
            </a:r>
          </a:p>
          <a:p>
            <a:pPr lvl="1"/>
            <a:r>
              <a:rPr lang="en-US" dirty="0"/>
              <a:t>Oxygen</a:t>
            </a:r>
          </a:p>
          <a:p>
            <a:pPr marL="457200" lvl="1" indent="0">
              <a:buNone/>
            </a:pPr>
            <a:r>
              <a:rPr lang="en-US" dirty="0"/>
              <a:t>NOTE: These are the same three elements that make up carbohydrates.</a:t>
            </a:r>
          </a:p>
        </p:txBody>
      </p:sp>
    </p:spTree>
    <p:extLst>
      <p:ext uri="{BB962C8B-B14F-4D97-AF65-F5344CB8AC3E}">
        <p14:creationId xmlns:p14="http://schemas.microsoft.com/office/powerpoint/2010/main" val="355190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002A-D03C-E214-53D3-E11A0C7E5D7E}"/>
              </a:ext>
            </a:extLst>
          </p:cNvPr>
          <p:cNvSpPr>
            <a:spLocks noGrp="1"/>
          </p:cNvSpPr>
          <p:nvPr>
            <p:ph type="title"/>
          </p:nvPr>
        </p:nvSpPr>
        <p:spPr/>
        <p:txBody>
          <a:bodyPr/>
          <a:lstStyle/>
          <a:p>
            <a:r>
              <a:rPr lang="en-US" dirty="0"/>
              <a:t>Lipids (Fats)</a:t>
            </a:r>
          </a:p>
        </p:txBody>
      </p:sp>
      <p:sp>
        <p:nvSpPr>
          <p:cNvPr id="3" name="Content Placeholder 2">
            <a:extLst>
              <a:ext uri="{FF2B5EF4-FFF2-40B4-BE49-F238E27FC236}">
                <a16:creationId xmlns:a16="http://schemas.microsoft.com/office/drawing/2014/main" id="{1B4B6818-7CA1-3790-ADE1-73C9EAAAF6DB}"/>
              </a:ext>
            </a:extLst>
          </p:cNvPr>
          <p:cNvSpPr>
            <a:spLocks noGrp="1"/>
          </p:cNvSpPr>
          <p:nvPr>
            <p:ph idx="1"/>
          </p:nvPr>
        </p:nvSpPr>
        <p:spPr/>
        <p:txBody>
          <a:bodyPr/>
          <a:lstStyle/>
          <a:p>
            <a:r>
              <a:rPr lang="en-US" dirty="0"/>
              <a:t>Fatty Acid – (a chain of carbon atoms) A fat can have from one to three fatty acids. The basic structural unit of a true fat is one molecule of glycerol.</a:t>
            </a:r>
          </a:p>
          <a:p>
            <a:pPr lvl="1"/>
            <a:r>
              <a:rPr lang="en-US" sz="2400" dirty="0"/>
              <a:t>Monoglyceride – a single fatty acid joined to glycerol </a:t>
            </a:r>
          </a:p>
          <a:p>
            <a:pPr lvl="1"/>
            <a:r>
              <a:rPr lang="en-US" sz="2400" dirty="0"/>
              <a:t>Diglyceride – Two fatty acids joined to glycerol</a:t>
            </a:r>
          </a:p>
          <a:p>
            <a:pPr lvl="1"/>
            <a:r>
              <a:rPr lang="en-US" sz="2400" dirty="0"/>
              <a:t>Triglycerides – Three fatty acids joined to glycerol</a:t>
            </a:r>
          </a:p>
        </p:txBody>
      </p:sp>
    </p:spTree>
    <p:extLst>
      <p:ext uri="{BB962C8B-B14F-4D97-AF65-F5344CB8AC3E}">
        <p14:creationId xmlns:p14="http://schemas.microsoft.com/office/powerpoint/2010/main" val="3556494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3666-124B-29BA-CAFC-BBF1DCE21026}"/>
              </a:ext>
            </a:extLst>
          </p:cNvPr>
          <p:cNvSpPr>
            <a:spLocks noGrp="1"/>
          </p:cNvSpPr>
          <p:nvPr>
            <p:ph type="title"/>
          </p:nvPr>
        </p:nvSpPr>
        <p:spPr/>
        <p:txBody>
          <a:bodyPr/>
          <a:lstStyle/>
          <a:p>
            <a:r>
              <a:rPr lang="en-US" dirty="0"/>
              <a:t>Lipids (Fats)</a:t>
            </a:r>
          </a:p>
        </p:txBody>
      </p:sp>
      <p:sp>
        <p:nvSpPr>
          <p:cNvPr id="3" name="Content Placeholder 2">
            <a:extLst>
              <a:ext uri="{FF2B5EF4-FFF2-40B4-BE49-F238E27FC236}">
                <a16:creationId xmlns:a16="http://schemas.microsoft.com/office/drawing/2014/main" id="{CC7B1482-6BD9-752F-62F4-2277F6D22019}"/>
              </a:ext>
            </a:extLst>
          </p:cNvPr>
          <p:cNvSpPr>
            <a:spLocks noGrp="1"/>
          </p:cNvSpPr>
          <p:nvPr>
            <p:ph idx="1"/>
          </p:nvPr>
        </p:nvSpPr>
        <p:spPr/>
        <p:txBody>
          <a:bodyPr/>
          <a:lstStyle/>
          <a:p>
            <a:r>
              <a:rPr lang="en-US" sz="2800" u="sng" dirty="0"/>
              <a:t>Degree of Saturation </a:t>
            </a:r>
            <a:r>
              <a:rPr lang="en-US" sz="2000" dirty="0"/>
              <a:t>(See Table 3-7, page 46 </a:t>
            </a:r>
            <a:r>
              <a:rPr lang="en-US" sz="2000" i="1" dirty="0"/>
              <a:t>Lutz’s Nutrition and Diet Therapy).</a:t>
            </a:r>
          </a:p>
          <a:p>
            <a:pPr lvl="1"/>
            <a:r>
              <a:rPr lang="en-US" sz="2400" i="1" u="sng" dirty="0"/>
              <a:t>Saturated</a:t>
            </a:r>
            <a:r>
              <a:rPr lang="en-US" sz="2400" i="1" dirty="0"/>
              <a:t> – solid at room temperature. Often found in animal products, meat, poultry, whole milk, butter exceptions Coconut Oil and Palm Kernel Oil.</a:t>
            </a:r>
          </a:p>
          <a:p>
            <a:pPr lvl="1"/>
            <a:r>
              <a:rPr lang="en-US" sz="2400" i="1" u="sng" dirty="0"/>
              <a:t>Monounsaturated-</a:t>
            </a:r>
            <a:r>
              <a:rPr lang="en-US" sz="2400" i="1" dirty="0"/>
              <a:t> Canola Oil, Safflower Oil, Avocado Oil.</a:t>
            </a:r>
          </a:p>
          <a:p>
            <a:pPr lvl="1"/>
            <a:r>
              <a:rPr lang="en-US" sz="2400" i="1" u="sng" dirty="0"/>
              <a:t>Polyunsaturated</a:t>
            </a:r>
            <a:r>
              <a:rPr lang="en-US" sz="2400" i="1" dirty="0"/>
              <a:t> – Cottonseed, Soybean Oil</a:t>
            </a:r>
            <a:endParaRPr lang="en-US" i="1" dirty="0"/>
          </a:p>
          <a:p>
            <a:r>
              <a:rPr lang="en-US" sz="2800" u="sng" dirty="0"/>
              <a:t>Hydrogenation </a:t>
            </a:r>
            <a:r>
              <a:rPr lang="en-US" sz="2000" dirty="0"/>
              <a:t>– Commercial food processing (adding hydrogen to fat to extend shelf life or make the fat harder). This is known as trans fats, which is known to have a negative impact on health.</a:t>
            </a:r>
          </a:p>
        </p:txBody>
      </p:sp>
    </p:spTree>
    <p:extLst>
      <p:ext uri="{BB962C8B-B14F-4D97-AF65-F5344CB8AC3E}">
        <p14:creationId xmlns:p14="http://schemas.microsoft.com/office/powerpoint/2010/main" val="249774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447799"/>
          </a:xfrm>
        </p:spPr>
        <p:txBody>
          <a:bodyPr>
            <a:normAutofit/>
          </a:bodyPr>
          <a:lstStyle/>
          <a:p>
            <a:r>
              <a:rPr lang="en-US" sz="6000" b="1" dirty="0"/>
              <a:t>Nutrition</a:t>
            </a:r>
          </a:p>
        </p:txBody>
      </p:sp>
      <p:sp>
        <p:nvSpPr>
          <p:cNvPr id="3" name="Subtitle 2"/>
          <p:cNvSpPr>
            <a:spLocks noGrp="1"/>
          </p:cNvSpPr>
          <p:nvPr>
            <p:ph type="subTitle" idx="1"/>
          </p:nvPr>
        </p:nvSpPr>
        <p:spPr>
          <a:xfrm>
            <a:off x="381000" y="1828800"/>
            <a:ext cx="8305800" cy="4572000"/>
          </a:xfrm>
        </p:spPr>
        <p:txBody>
          <a:bodyPr>
            <a:noAutofit/>
          </a:bodyPr>
          <a:lstStyle/>
          <a:p>
            <a:pPr marL="457200" indent="-457200">
              <a:buFont typeface="Wingdings" panose="05000000000000000000" pitchFamily="2" charset="2"/>
              <a:buChar char="§"/>
            </a:pPr>
            <a:r>
              <a:rPr lang="en-US" sz="2400" b="1" dirty="0">
                <a:solidFill>
                  <a:schemeClr val="tx1"/>
                </a:solidFill>
              </a:rPr>
              <a:t>The science of food and its relationship to health.</a:t>
            </a:r>
          </a:p>
          <a:p>
            <a:pPr algn="l"/>
            <a:r>
              <a:rPr lang="en-US" sz="2400" b="1" u="sng" dirty="0">
                <a:solidFill>
                  <a:schemeClr val="tx1"/>
                </a:solidFill>
              </a:rPr>
              <a:t>Nutrition involves</a:t>
            </a:r>
            <a:r>
              <a:rPr lang="en-US" sz="2400" b="1" dirty="0">
                <a:solidFill>
                  <a:schemeClr val="tx1"/>
                </a:solidFill>
              </a:rPr>
              <a:t>:</a:t>
            </a:r>
          </a:p>
          <a:p>
            <a:pPr algn="l"/>
            <a:r>
              <a:rPr lang="en-US" sz="2400" b="1" dirty="0">
                <a:solidFill>
                  <a:schemeClr val="tx1"/>
                </a:solidFill>
              </a:rPr>
              <a:t>The process of taking in and utilizing nourishment. It includes natural and artificial feeding.</a:t>
            </a:r>
          </a:p>
          <a:p>
            <a:pPr algn="l"/>
            <a:r>
              <a:rPr lang="en-US" sz="2400" b="1" u="sng" dirty="0">
                <a:solidFill>
                  <a:schemeClr val="tx1"/>
                </a:solidFill>
              </a:rPr>
              <a:t>Health</a:t>
            </a:r>
            <a:r>
              <a:rPr lang="en-US" sz="2400" b="1" dirty="0">
                <a:solidFill>
                  <a:schemeClr val="tx1"/>
                </a:solidFill>
              </a:rPr>
              <a:t>- According to the World Health Organization (WHO), health is the state of complete physical, mental and social well being and not merely the absence of disease.</a:t>
            </a:r>
          </a:p>
          <a:p>
            <a:pPr algn="l"/>
            <a:r>
              <a:rPr lang="en-US" sz="2400" b="1" u="sng" dirty="0">
                <a:solidFill>
                  <a:schemeClr val="tx1"/>
                </a:solidFill>
              </a:rPr>
              <a:t>RDA</a:t>
            </a:r>
            <a:r>
              <a:rPr lang="en-US" sz="2400" b="1" dirty="0">
                <a:solidFill>
                  <a:schemeClr val="tx1"/>
                </a:solidFill>
              </a:rPr>
              <a:t>- Recommended Dietary Allowance- intake that meets the needs of 97-98% of individuals in a defined group. RDA is intended for use as a goal for daily intake by individuals, not for assessing the adequacy of an individual’s nutrient intake.</a:t>
            </a:r>
          </a:p>
        </p:txBody>
      </p:sp>
    </p:spTree>
    <p:extLst>
      <p:ext uri="{BB962C8B-B14F-4D97-AF65-F5344CB8AC3E}">
        <p14:creationId xmlns:p14="http://schemas.microsoft.com/office/powerpoint/2010/main" val="2837334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066B-BDFE-8974-E230-B115FB77A3E4}"/>
              </a:ext>
            </a:extLst>
          </p:cNvPr>
          <p:cNvSpPr>
            <a:spLocks noGrp="1"/>
          </p:cNvSpPr>
          <p:nvPr>
            <p:ph type="title"/>
          </p:nvPr>
        </p:nvSpPr>
        <p:spPr/>
        <p:txBody>
          <a:bodyPr/>
          <a:lstStyle/>
          <a:p>
            <a:r>
              <a:rPr lang="en-US" dirty="0"/>
              <a:t>Lipids (Fats)</a:t>
            </a:r>
          </a:p>
        </p:txBody>
      </p:sp>
      <p:sp>
        <p:nvSpPr>
          <p:cNvPr id="3" name="Content Placeholder 2">
            <a:extLst>
              <a:ext uri="{FF2B5EF4-FFF2-40B4-BE49-F238E27FC236}">
                <a16:creationId xmlns:a16="http://schemas.microsoft.com/office/drawing/2014/main" id="{CBFB5C4C-B541-BE45-5920-1F8ED615CC52}"/>
              </a:ext>
            </a:extLst>
          </p:cNvPr>
          <p:cNvSpPr>
            <a:spLocks noGrp="1"/>
          </p:cNvSpPr>
          <p:nvPr>
            <p:ph idx="1"/>
          </p:nvPr>
        </p:nvSpPr>
        <p:spPr/>
        <p:txBody>
          <a:bodyPr>
            <a:normAutofit fontScale="92500"/>
          </a:bodyPr>
          <a:lstStyle/>
          <a:p>
            <a:r>
              <a:rPr lang="en-US" dirty="0"/>
              <a:t>Function of Fats</a:t>
            </a:r>
          </a:p>
          <a:p>
            <a:pPr lvl="1"/>
            <a:r>
              <a:rPr lang="en-US" dirty="0"/>
              <a:t>Fuel Source</a:t>
            </a:r>
          </a:p>
          <a:p>
            <a:pPr lvl="1"/>
            <a:r>
              <a:rPr lang="en-US" dirty="0"/>
              <a:t>Energy Reserve</a:t>
            </a:r>
          </a:p>
          <a:p>
            <a:pPr lvl="1"/>
            <a:r>
              <a:rPr lang="en-US" dirty="0"/>
              <a:t>Lubrication</a:t>
            </a:r>
          </a:p>
          <a:p>
            <a:pPr lvl="1"/>
            <a:r>
              <a:rPr lang="en-US" dirty="0"/>
              <a:t>Organ Protection/Insulation</a:t>
            </a:r>
          </a:p>
          <a:p>
            <a:pPr lvl="1"/>
            <a:r>
              <a:rPr lang="en-US" dirty="0"/>
              <a:t>Cell membrane strength</a:t>
            </a:r>
          </a:p>
          <a:p>
            <a:pPr lvl="1"/>
            <a:r>
              <a:rPr lang="en-US" dirty="0"/>
              <a:t>Necessary for absorption of fat-soluble vitamins</a:t>
            </a:r>
          </a:p>
          <a:p>
            <a:pPr lvl="1"/>
            <a:r>
              <a:rPr lang="en-US" dirty="0"/>
              <a:t>Satiety Value</a:t>
            </a:r>
          </a:p>
          <a:p>
            <a:pPr lvl="1"/>
            <a:r>
              <a:rPr lang="en-US" dirty="0"/>
              <a:t>Source of essential fatty acids (Omega 6 and Omega 3)</a:t>
            </a:r>
          </a:p>
        </p:txBody>
      </p:sp>
    </p:spTree>
    <p:extLst>
      <p:ext uri="{BB962C8B-B14F-4D97-AF65-F5344CB8AC3E}">
        <p14:creationId xmlns:p14="http://schemas.microsoft.com/office/powerpoint/2010/main" val="30957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FE18-2F0F-012A-E1F1-B1399ED76705}"/>
              </a:ext>
            </a:extLst>
          </p:cNvPr>
          <p:cNvSpPr>
            <a:spLocks noGrp="1"/>
          </p:cNvSpPr>
          <p:nvPr>
            <p:ph type="title"/>
          </p:nvPr>
        </p:nvSpPr>
        <p:spPr/>
        <p:txBody>
          <a:bodyPr/>
          <a:lstStyle/>
          <a:p>
            <a:r>
              <a:rPr lang="en-US" dirty="0"/>
              <a:t>Lipids (Fats)</a:t>
            </a:r>
          </a:p>
        </p:txBody>
      </p:sp>
      <p:sp>
        <p:nvSpPr>
          <p:cNvPr id="3" name="Content Placeholder 2">
            <a:extLst>
              <a:ext uri="{FF2B5EF4-FFF2-40B4-BE49-F238E27FC236}">
                <a16:creationId xmlns:a16="http://schemas.microsoft.com/office/drawing/2014/main" id="{1E12DD70-486C-D609-E925-754536D235A4}"/>
              </a:ext>
            </a:extLst>
          </p:cNvPr>
          <p:cNvSpPr>
            <a:spLocks noGrp="1"/>
          </p:cNvSpPr>
          <p:nvPr>
            <p:ph idx="1"/>
          </p:nvPr>
        </p:nvSpPr>
        <p:spPr/>
        <p:txBody>
          <a:bodyPr/>
          <a:lstStyle/>
          <a:p>
            <a:r>
              <a:rPr lang="en-US" u="sng" dirty="0"/>
              <a:t>Cholesterol</a:t>
            </a:r>
            <a:r>
              <a:rPr lang="en-US" dirty="0"/>
              <a:t> – not a true fat. This belongs to a group of substances known as a “sterol”. The liver manufactures cholesterol.</a:t>
            </a:r>
          </a:p>
          <a:p>
            <a:pPr lvl="1"/>
            <a:r>
              <a:rPr lang="en-US" dirty="0"/>
              <a:t>Functions of Cholesterol</a:t>
            </a:r>
          </a:p>
          <a:p>
            <a:pPr lvl="2"/>
            <a:r>
              <a:rPr lang="en-US" dirty="0"/>
              <a:t>Aids in Digestion</a:t>
            </a:r>
          </a:p>
          <a:p>
            <a:pPr lvl="2"/>
            <a:r>
              <a:rPr lang="en-US" dirty="0"/>
              <a:t>Strengthens the cell membrane</a:t>
            </a:r>
          </a:p>
          <a:p>
            <a:pPr lvl="2"/>
            <a:r>
              <a:rPr lang="en-US" dirty="0"/>
              <a:t>Necessary neurologic function</a:t>
            </a:r>
          </a:p>
          <a:p>
            <a:pPr lvl="2"/>
            <a:r>
              <a:rPr lang="en-US" dirty="0"/>
              <a:t>Necessary for the production of hormones (cortisol, adrenaline, estrogen, testosterone)</a:t>
            </a:r>
          </a:p>
        </p:txBody>
      </p:sp>
    </p:spTree>
    <p:extLst>
      <p:ext uri="{BB962C8B-B14F-4D97-AF65-F5344CB8AC3E}">
        <p14:creationId xmlns:p14="http://schemas.microsoft.com/office/powerpoint/2010/main" val="3554961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48E33-D5B1-6DD6-DA47-45372BE28810}"/>
              </a:ext>
            </a:extLst>
          </p:cNvPr>
          <p:cNvSpPr>
            <a:spLocks noGrp="1"/>
          </p:cNvSpPr>
          <p:nvPr>
            <p:ph type="title"/>
          </p:nvPr>
        </p:nvSpPr>
        <p:spPr/>
        <p:txBody>
          <a:bodyPr/>
          <a:lstStyle/>
          <a:p>
            <a:r>
              <a:rPr lang="en-US" dirty="0"/>
              <a:t>Lipids (Fats)</a:t>
            </a:r>
          </a:p>
        </p:txBody>
      </p:sp>
      <p:sp>
        <p:nvSpPr>
          <p:cNvPr id="3" name="Content Placeholder 2">
            <a:extLst>
              <a:ext uri="{FF2B5EF4-FFF2-40B4-BE49-F238E27FC236}">
                <a16:creationId xmlns:a16="http://schemas.microsoft.com/office/drawing/2014/main" id="{6CCDD6FC-299D-B936-0364-F3E1C1902D8D}"/>
              </a:ext>
            </a:extLst>
          </p:cNvPr>
          <p:cNvSpPr>
            <a:spLocks noGrp="1"/>
          </p:cNvSpPr>
          <p:nvPr>
            <p:ph idx="1"/>
          </p:nvPr>
        </p:nvSpPr>
        <p:spPr>
          <a:xfrm>
            <a:off x="457200" y="1600200"/>
            <a:ext cx="8229600" cy="4800600"/>
          </a:xfrm>
        </p:spPr>
        <p:txBody>
          <a:bodyPr>
            <a:normAutofit fontScale="92500"/>
          </a:bodyPr>
          <a:lstStyle/>
          <a:p>
            <a:pPr marL="0" indent="0">
              <a:buNone/>
            </a:pPr>
            <a:r>
              <a:rPr lang="en-US" dirty="0"/>
              <a:t>Note the following important points related to Lipids (Fats):</a:t>
            </a:r>
          </a:p>
          <a:p>
            <a:pPr marL="0" indent="0">
              <a:buNone/>
            </a:pPr>
            <a:r>
              <a:rPr lang="en-US" sz="2400" dirty="0"/>
              <a:t>a). Food source cholesterol (only animal foods).</a:t>
            </a:r>
          </a:p>
          <a:p>
            <a:pPr marL="0" indent="0">
              <a:buNone/>
            </a:pPr>
            <a:r>
              <a:rPr lang="en-US" sz="2400" dirty="0"/>
              <a:t>b). Familial Hypercholesterolemia – genetic disorder; if left untreated may lead to aggressive heart disease.</a:t>
            </a:r>
          </a:p>
          <a:p>
            <a:pPr marL="0" indent="0">
              <a:buNone/>
            </a:pPr>
            <a:r>
              <a:rPr lang="en-US" sz="2400" dirty="0"/>
              <a:t>c). Consuming nuts is a health way to incorporate healthy fats into the diet.</a:t>
            </a:r>
          </a:p>
          <a:p>
            <a:pPr marL="0" indent="0">
              <a:buNone/>
            </a:pPr>
            <a:r>
              <a:rPr lang="en-US" sz="2400" dirty="0"/>
              <a:t>d). Body fat distribution and amount is related to health risk (excess fat legs/hips appears to be less dangerous than the abdomen).</a:t>
            </a:r>
          </a:p>
          <a:p>
            <a:pPr marL="0" indent="0">
              <a:buNone/>
            </a:pPr>
            <a:r>
              <a:rPr lang="en-US" sz="2400" dirty="0"/>
              <a:t>e). Food Groups – understanding food composition and portion control assists in healthy meal planning. SEE TABLE 3-6 page 45 Examples of lean, medium fat and high fat proteins.</a:t>
            </a:r>
          </a:p>
        </p:txBody>
      </p:sp>
    </p:spTree>
    <p:extLst>
      <p:ext uri="{BB962C8B-B14F-4D97-AF65-F5344CB8AC3E}">
        <p14:creationId xmlns:p14="http://schemas.microsoft.com/office/powerpoint/2010/main" val="265662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3FBF-3BC1-2022-31F1-AFEFD7082009}"/>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C9630E29-88CF-9FB7-A2F3-E75B156A2EC1}"/>
              </a:ext>
            </a:extLst>
          </p:cNvPr>
          <p:cNvSpPr>
            <a:spLocks noGrp="1"/>
          </p:cNvSpPr>
          <p:nvPr>
            <p:ph idx="1"/>
          </p:nvPr>
        </p:nvSpPr>
        <p:spPr>
          <a:xfrm>
            <a:off x="457200" y="1600200"/>
            <a:ext cx="8229600" cy="4724399"/>
          </a:xfrm>
        </p:spPr>
        <p:txBody>
          <a:bodyPr/>
          <a:lstStyle/>
          <a:p>
            <a:r>
              <a:rPr lang="en-US" dirty="0"/>
              <a:t>Protein is an energy nutrient such as carbohydrates and fats.</a:t>
            </a:r>
          </a:p>
          <a:p>
            <a:pPr lvl="1"/>
            <a:r>
              <a:rPr lang="en-US" dirty="0"/>
              <a:t>Proteins are made up of the following</a:t>
            </a:r>
          </a:p>
          <a:p>
            <a:pPr lvl="2"/>
            <a:r>
              <a:rPr lang="en-US" dirty="0"/>
              <a:t>Carbon</a:t>
            </a:r>
          </a:p>
          <a:p>
            <a:pPr lvl="2"/>
            <a:r>
              <a:rPr lang="en-US" dirty="0"/>
              <a:t>Hydrogen</a:t>
            </a:r>
          </a:p>
          <a:p>
            <a:pPr lvl="2"/>
            <a:r>
              <a:rPr lang="en-US" dirty="0"/>
              <a:t>Oxygen</a:t>
            </a:r>
          </a:p>
          <a:p>
            <a:pPr lvl="2"/>
            <a:r>
              <a:rPr lang="en-US" dirty="0"/>
              <a:t>Nitrogen</a:t>
            </a:r>
          </a:p>
          <a:p>
            <a:pPr marL="914400" lvl="2" indent="0">
              <a:buNone/>
            </a:pPr>
            <a:r>
              <a:rPr lang="en-US" b="1" dirty="0"/>
              <a:t>Review</a:t>
            </a:r>
            <a:r>
              <a:rPr lang="en-US" dirty="0"/>
              <a:t> </a:t>
            </a:r>
            <a:r>
              <a:rPr lang="en-US" b="1" dirty="0"/>
              <a:t>Box 4-1 Examples of Proteins in the Human Body (page 51).</a:t>
            </a:r>
          </a:p>
        </p:txBody>
      </p:sp>
    </p:spTree>
    <p:extLst>
      <p:ext uri="{BB962C8B-B14F-4D97-AF65-F5344CB8AC3E}">
        <p14:creationId xmlns:p14="http://schemas.microsoft.com/office/powerpoint/2010/main" val="110083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1E7A0-168B-7655-735F-68000E5DA85D}"/>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184394E4-0BD2-2C53-419C-35F5747F059F}"/>
              </a:ext>
            </a:extLst>
          </p:cNvPr>
          <p:cNvSpPr>
            <a:spLocks noGrp="1"/>
          </p:cNvSpPr>
          <p:nvPr>
            <p:ph idx="1"/>
          </p:nvPr>
        </p:nvSpPr>
        <p:spPr>
          <a:xfrm>
            <a:off x="457200" y="1417638"/>
            <a:ext cx="8229600" cy="5165724"/>
          </a:xfrm>
        </p:spPr>
        <p:txBody>
          <a:bodyPr>
            <a:normAutofit fontScale="92500" lnSpcReduction="20000"/>
          </a:bodyPr>
          <a:lstStyle/>
          <a:p>
            <a:pPr marL="0" indent="0">
              <a:buNone/>
            </a:pPr>
            <a:r>
              <a:rPr lang="en-US" dirty="0"/>
              <a:t>Proteins assist in maintaining body processes </a:t>
            </a:r>
            <a:r>
              <a:rPr lang="en-US" sz="2600" dirty="0"/>
              <a:t>(example; hormones and enzymes).</a:t>
            </a:r>
          </a:p>
          <a:p>
            <a:pPr marL="0" indent="0">
              <a:buNone/>
            </a:pPr>
            <a:r>
              <a:rPr lang="en-US" dirty="0"/>
              <a:t>	1) </a:t>
            </a:r>
            <a:r>
              <a:rPr lang="en-US" u="sng" dirty="0"/>
              <a:t>Immunity </a:t>
            </a:r>
            <a:r>
              <a:rPr lang="en-US" dirty="0"/>
              <a:t>– antibody production in the 	presence of a foreign substance.</a:t>
            </a:r>
          </a:p>
          <a:p>
            <a:pPr marL="0" indent="0">
              <a:buNone/>
            </a:pPr>
            <a:r>
              <a:rPr lang="en-US" dirty="0"/>
              <a:t>	2) </a:t>
            </a:r>
            <a:r>
              <a:rPr lang="en-US" u="sng" dirty="0"/>
              <a:t>Circulation</a:t>
            </a:r>
            <a:r>
              <a:rPr lang="en-US" dirty="0"/>
              <a:t> – The main protein in the 	blood is albumin. This protein plays a 	major role in maintaining blood pressure 	and 	acid-base balance.</a:t>
            </a:r>
          </a:p>
          <a:p>
            <a:pPr marL="0" indent="0">
              <a:buNone/>
            </a:pPr>
            <a:r>
              <a:rPr lang="en-US" dirty="0"/>
              <a:t>	3) </a:t>
            </a:r>
            <a:r>
              <a:rPr lang="en-US" u="sng" dirty="0"/>
              <a:t>Energy Source </a:t>
            </a:r>
            <a:r>
              <a:rPr lang="en-US" dirty="0"/>
              <a:t>– Protein can be used as 	a backup source for energy.</a:t>
            </a:r>
          </a:p>
          <a:p>
            <a:pPr marL="0" indent="0">
              <a:buNone/>
            </a:pPr>
            <a:r>
              <a:rPr lang="en-US" sz="3000" dirty="0"/>
              <a:t>Review Table 4-2 Functions of Proteins in the Human Body (page 52)</a:t>
            </a:r>
          </a:p>
          <a:p>
            <a:pPr marL="0" indent="0">
              <a:buNone/>
            </a:pPr>
            <a:endParaRPr lang="en-US" sz="3000" dirty="0"/>
          </a:p>
          <a:p>
            <a:pPr marL="0" indent="0">
              <a:buNone/>
            </a:pPr>
            <a:endParaRPr lang="en-US" dirty="0"/>
          </a:p>
        </p:txBody>
      </p:sp>
    </p:spTree>
    <p:extLst>
      <p:ext uri="{BB962C8B-B14F-4D97-AF65-F5344CB8AC3E}">
        <p14:creationId xmlns:p14="http://schemas.microsoft.com/office/powerpoint/2010/main" val="3948229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Proteins</a:t>
            </a:r>
          </a:p>
        </p:txBody>
      </p:sp>
      <p:sp>
        <p:nvSpPr>
          <p:cNvPr id="3" name="Content Placeholder 2"/>
          <p:cNvSpPr>
            <a:spLocks noGrp="1"/>
          </p:cNvSpPr>
          <p:nvPr>
            <p:ph idx="1"/>
          </p:nvPr>
        </p:nvSpPr>
        <p:spPr/>
        <p:txBody>
          <a:bodyPr/>
          <a:lstStyle/>
          <a:p>
            <a:r>
              <a:rPr lang="en-US" dirty="0"/>
              <a:t>Protein is necessary for growth and maintenance of the human body.</a:t>
            </a:r>
          </a:p>
          <a:p>
            <a:r>
              <a:rPr lang="en-US" dirty="0"/>
              <a:t>Proteins in the diet are known as macronutrients and contribute energy (calories) to the body.  </a:t>
            </a:r>
          </a:p>
          <a:p>
            <a:r>
              <a:rPr lang="en-US" dirty="0"/>
              <a:t>Each gram of protein contains 4 calories.</a:t>
            </a:r>
          </a:p>
        </p:txBody>
      </p:sp>
    </p:spTree>
    <p:extLst>
      <p:ext uri="{BB962C8B-B14F-4D97-AF65-F5344CB8AC3E}">
        <p14:creationId xmlns:p14="http://schemas.microsoft.com/office/powerpoint/2010/main" val="547462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Proteins</a:t>
            </a:r>
          </a:p>
        </p:txBody>
      </p:sp>
      <p:sp>
        <p:nvSpPr>
          <p:cNvPr id="3" name="Content Placeholder 2"/>
          <p:cNvSpPr>
            <a:spLocks noGrp="1"/>
          </p:cNvSpPr>
          <p:nvPr>
            <p:ph idx="1"/>
          </p:nvPr>
        </p:nvSpPr>
        <p:spPr/>
        <p:txBody>
          <a:bodyPr>
            <a:normAutofit/>
          </a:bodyPr>
          <a:lstStyle/>
          <a:p>
            <a:pPr marL="0" indent="0">
              <a:buNone/>
            </a:pPr>
            <a:r>
              <a:rPr lang="en-US" dirty="0"/>
              <a:t>Related Terms:</a:t>
            </a:r>
          </a:p>
          <a:p>
            <a:pPr marL="0" indent="0">
              <a:buNone/>
            </a:pPr>
            <a:r>
              <a:rPr lang="en-US" dirty="0"/>
              <a:t>	a) </a:t>
            </a:r>
            <a:r>
              <a:rPr lang="en-US" i="1" u="sng" dirty="0"/>
              <a:t>Anabolism</a:t>
            </a:r>
            <a:r>
              <a:rPr lang="en-US" dirty="0"/>
              <a:t> – building up of tissues 	(healing or growth).</a:t>
            </a:r>
          </a:p>
          <a:p>
            <a:pPr marL="0" indent="0">
              <a:buNone/>
            </a:pPr>
            <a:r>
              <a:rPr lang="en-US" dirty="0"/>
              <a:t>	b) </a:t>
            </a:r>
            <a:r>
              <a:rPr lang="en-US" i="1" u="sng" dirty="0"/>
              <a:t>Catabolism</a:t>
            </a:r>
            <a:r>
              <a:rPr lang="en-US" dirty="0"/>
              <a:t> – breaking down of tissues 	to be reused to build new tissue or repair 	old tissue.</a:t>
            </a:r>
          </a:p>
          <a:p>
            <a:pPr marL="0" indent="0" algn="ctr">
              <a:buNone/>
            </a:pPr>
            <a:r>
              <a:rPr lang="en-US" dirty="0"/>
              <a:t>     c) </a:t>
            </a:r>
            <a:r>
              <a:rPr lang="en-US" i="1" u="sng" dirty="0"/>
              <a:t>Malnutrition</a:t>
            </a:r>
            <a:r>
              <a:rPr lang="en-US" u="sng" dirty="0"/>
              <a:t> </a:t>
            </a:r>
            <a:r>
              <a:rPr lang="en-US" dirty="0"/>
              <a:t>– inadequate food intake (What are some of the causes of malnutrition?)</a:t>
            </a:r>
          </a:p>
        </p:txBody>
      </p:sp>
    </p:spTree>
    <p:extLst>
      <p:ext uri="{BB962C8B-B14F-4D97-AF65-F5344CB8AC3E}">
        <p14:creationId xmlns:p14="http://schemas.microsoft.com/office/powerpoint/2010/main" val="1727892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B31F-BFB6-5E64-EF17-6C14DD01AA87}"/>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A26002BB-BA0B-3D7B-5622-B2130F440EF5}"/>
              </a:ext>
            </a:extLst>
          </p:cNvPr>
          <p:cNvSpPr>
            <a:spLocks noGrp="1"/>
          </p:cNvSpPr>
          <p:nvPr>
            <p:ph idx="1"/>
          </p:nvPr>
        </p:nvSpPr>
        <p:spPr>
          <a:xfrm>
            <a:off x="457200" y="1417638"/>
            <a:ext cx="8229600" cy="5287962"/>
          </a:xfrm>
        </p:spPr>
        <p:txBody>
          <a:bodyPr/>
          <a:lstStyle/>
          <a:p>
            <a:r>
              <a:rPr lang="en-US" dirty="0"/>
              <a:t>Food Proteins are Classified into Two Types:</a:t>
            </a:r>
          </a:p>
          <a:p>
            <a:pPr lvl="1"/>
            <a:r>
              <a:rPr lang="en-US" u="sng" dirty="0"/>
              <a:t>Complete Proteins</a:t>
            </a:r>
            <a:r>
              <a:rPr lang="en-US" dirty="0"/>
              <a:t>: foods that supply all the essential amino acids.</a:t>
            </a:r>
          </a:p>
          <a:p>
            <a:pPr lvl="1"/>
            <a:r>
              <a:rPr lang="en-US" u="sng" dirty="0"/>
              <a:t>Incomplete Proteins</a:t>
            </a:r>
            <a:r>
              <a:rPr lang="en-US" dirty="0"/>
              <a:t>: foods that lack one or more of the essential amino acids.</a:t>
            </a:r>
          </a:p>
          <a:p>
            <a:pPr marL="457200" lvl="1" indent="0">
              <a:buNone/>
            </a:pPr>
            <a:endParaRPr lang="en-US" b="1" dirty="0"/>
          </a:p>
          <a:p>
            <a:pPr marL="457200" lvl="1" indent="0">
              <a:buNone/>
            </a:pPr>
            <a:r>
              <a:rPr lang="en-US" b="1" dirty="0"/>
              <a:t>NOTE</a:t>
            </a:r>
            <a:r>
              <a:rPr lang="en-US" dirty="0"/>
              <a:t>: Legumes (pod bearing plants) are an important source of protein. Examples: peanuts, peas, beans (Figure 4-2 page 56).</a:t>
            </a:r>
          </a:p>
        </p:txBody>
      </p:sp>
    </p:spTree>
    <p:extLst>
      <p:ext uri="{BB962C8B-B14F-4D97-AF65-F5344CB8AC3E}">
        <p14:creationId xmlns:p14="http://schemas.microsoft.com/office/powerpoint/2010/main" val="3816571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D472-F9DE-C607-C0D4-5FD8C60108EE}"/>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CE91C400-394E-DB58-1F5A-10511BDE64D4}"/>
              </a:ext>
            </a:extLst>
          </p:cNvPr>
          <p:cNvSpPr>
            <a:spLocks noGrp="1"/>
          </p:cNvSpPr>
          <p:nvPr>
            <p:ph idx="1"/>
          </p:nvPr>
        </p:nvSpPr>
        <p:spPr/>
        <p:txBody>
          <a:bodyPr/>
          <a:lstStyle/>
          <a:p>
            <a:r>
              <a:rPr lang="en-US" dirty="0"/>
              <a:t>Vegetarian Diets (</a:t>
            </a:r>
            <a:r>
              <a:rPr lang="en-US" sz="2000" dirty="0"/>
              <a:t>page 57 Lutz’s Nutrition and Diet Therapy</a:t>
            </a:r>
            <a:r>
              <a:rPr lang="en-US" dirty="0"/>
              <a:t>)</a:t>
            </a:r>
          </a:p>
          <a:p>
            <a:pPr lvl="1"/>
            <a:r>
              <a:rPr lang="en-US" dirty="0"/>
              <a:t>Ovolactovegetarian</a:t>
            </a:r>
          </a:p>
          <a:p>
            <a:pPr lvl="1"/>
            <a:r>
              <a:rPr lang="en-US" dirty="0"/>
              <a:t>Lactovegetarian</a:t>
            </a:r>
          </a:p>
          <a:p>
            <a:pPr lvl="1"/>
            <a:r>
              <a:rPr lang="en-US" dirty="0"/>
              <a:t>Ovo vegetarian</a:t>
            </a:r>
          </a:p>
          <a:p>
            <a:pPr lvl="1"/>
            <a:r>
              <a:rPr lang="en-US" dirty="0"/>
              <a:t>Pescatarian</a:t>
            </a:r>
          </a:p>
          <a:p>
            <a:pPr lvl="1"/>
            <a:r>
              <a:rPr lang="en-US" dirty="0"/>
              <a:t>Vegan</a:t>
            </a:r>
          </a:p>
          <a:p>
            <a:pPr marL="457200" lvl="1" indent="0">
              <a:buNone/>
            </a:pPr>
            <a:r>
              <a:rPr lang="en-US" dirty="0"/>
              <a:t>NOTE: Protein should account for 10-35% of your daily caloric intake (too much protein may place stress on the kidneys and liver).</a:t>
            </a:r>
          </a:p>
          <a:p>
            <a:pPr marL="457200" lvl="1" indent="0">
              <a:buNone/>
            </a:pPr>
            <a:endParaRPr lang="en-US" dirty="0"/>
          </a:p>
        </p:txBody>
      </p:sp>
    </p:spTree>
    <p:extLst>
      <p:ext uri="{BB962C8B-B14F-4D97-AF65-F5344CB8AC3E}">
        <p14:creationId xmlns:p14="http://schemas.microsoft.com/office/powerpoint/2010/main" val="2945434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7F1E-B462-8C27-1B56-377D684E38D1}"/>
              </a:ext>
            </a:extLst>
          </p:cNvPr>
          <p:cNvSpPr>
            <a:spLocks noGrp="1"/>
          </p:cNvSpPr>
          <p:nvPr>
            <p:ph type="title"/>
          </p:nvPr>
        </p:nvSpPr>
        <p:spPr/>
        <p:txBody>
          <a:bodyPr/>
          <a:lstStyle/>
          <a:p>
            <a:r>
              <a:rPr lang="en-US" dirty="0"/>
              <a:t>Energy Balance</a:t>
            </a:r>
          </a:p>
        </p:txBody>
      </p:sp>
      <p:sp>
        <p:nvSpPr>
          <p:cNvPr id="3" name="Content Placeholder 2">
            <a:extLst>
              <a:ext uri="{FF2B5EF4-FFF2-40B4-BE49-F238E27FC236}">
                <a16:creationId xmlns:a16="http://schemas.microsoft.com/office/drawing/2014/main" id="{C557592A-D4A2-C64A-994D-51C353E89350}"/>
              </a:ext>
            </a:extLst>
          </p:cNvPr>
          <p:cNvSpPr>
            <a:spLocks noGrp="1"/>
          </p:cNvSpPr>
          <p:nvPr>
            <p:ph idx="1"/>
          </p:nvPr>
        </p:nvSpPr>
        <p:spPr/>
        <p:txBody>
          <a:bodyPr/>
          <a:lstStyle/>
          <a:p>
            <a:r>
              <a:rPr lang="en-US" sz="3600" i="1" u="sng" dirty="0"/>
              <a:t>Energy Intake </a:t>
            </a:r>
            <a:r>
              <a:rPr lang="en-US" dirty="0"/>
              <a:t>– Eating can be a source of “energy intake” through the food we ingest.</a:t>
            </a:r>
          </a:p>
          <a:p>
            <a:pPr marL="0" indent="0">
              <a:buNone/>
            </a:pPr>
            <a:endParaRPr lang="en-US" dirty="0"/>
          </a:p>
          <a:p>
            <a:r>
              <a:rPr lang="en-US" sz="3600" i="1" u="sng" dirty="0"/>
              <a:t>Energy Expenditure </a:t>
            </a:r>
            <a:r>
              <a:rPr lang="en-US" dirty="0"/>
              <a:t>– using calories (through food intake) to meet the fuel demand the body requires to function efficiently.</a:t>
            </a:r>
          </a:p>
        </p:txBody>
      </p:sp>
    </p:spTree>
    <p:extLst>
      <p:ext uri="{BB962C8B-B14F-4D97-AF65-F5344CB8AC3E}">
        <p14:creationId xmlns:p14="http://schemas.microsoft.com/office/powerpoint/2010/main" val="152791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Nutrition</a:t>
            </a:r>
          </a:p>
        </p:txBody>
      </p:sp>
      <p:sp>
        <p:nvSpPr>
          <p:cNvPr id="3" name="Content Placeholder 2"/>
          <p:cNvSpPr>
            <a:spLocks noGrp="1"/>
          </p:cNvSpPr>
          <p:nvPr>
            <p:ph idx="1"/>
          </p:nvPr>
        </p:nvSpPr>
        <p:spPr/>
        <p:txBody>
          <a:bodyPr/>
          <a:lstStyle/>
          <a:p>
            <a:r>
              <a:rPr lang="en-US" sz="4000" dirty="0"/>
              <a:t>What are some signs that a person has “good nutrition?”</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733800"/>
            <a:ext cx="4343400" cy="2809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702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43D3-E6D8-599B-831D-E9C6085C1E42}"/>
              </a:ext>
            </a:extLst>
          </p:cNvPr>
          <p:cNvSpPr>
            <a:spLocks noGrp="1"/>
          </p:cNvSpPr>
          <p:nvPr>
            <p:ph type="title"/>
          </p:nvPr>
        </p:nvSpPr>
        <p:spPr/>
        <p:txBody>
          <a:bodyPr/>
          <a:lstStyle/>
          <a:p>
            <a:r>
              <a:rPr lang="en-US" dirty="0"/>
              <a:t>Energy Balance</a:t>
            </a:r>
          </a:p>
        </p:txBody>
      </p:sp>
      <p:sp>
        <p:nvSpPr>
          <p:cNvPr id="3" name="Content Placeholder 2">
            <a:extLst>
              <a:ext uri="{FF2B5EF4-FFF2-40B4-BE49-F238E27FC236}">
                <a16:creationId xmlns:a16="http://schemas.microsoft.com/office/drawing/2014/main" id="{8BBA72DC-D480-40E2-911B-1B17256EECB1}"/>
              </a:ext>
            </a:extLst>
          </p:cNvPr>
          <p:cNvSpPr>
            <a:spLocks noGrp="1"/>
          </p:cNvSpPr>
          <p:nvPr>
            <p:ph idx="1"/>
          </p:nvPr>
        </p:nvSpPr>
        <p:spPr>
          <a:xfrm>
            <a:off x="457200" y="1600200"/>
            <a:ext cx="8229600" cy="4983162"/>
          </a:xfrm>
        </p:spPr>
        <p:txBody>
          <a:bodyPr>
            <a:normAutofit fontScale="92500" lnSpcReduction="10000"/>
          </a:bodyPr>
          <a:lstStyle/>
          <a:p>
            <a:r>
              <a:rPr lang="en-US" dirty="0"/>
              <a:t>Measuring Energy</a:t>
            </a:r>
          </a:p>
          <a:p>
            <a:pPr lvl="1"/>
            <a:r>
              <a:rPr lang="en-US" dirty="0"/>
              <a:t>Unit of Measure (Calorie) – The energy content of food is measured in the form of calories. </a:t>
            </a:r>
          </a:p>
          <a:p>
            <a:pPr lvl="1"/>
            <a:r>
              <a:rPr lang="en-US" dirty="0"/>
              <a:t>Empty kilocalories – contains calories but almost no nutrients (table sugar).</a:t>
            </a:r>
          </a:p>
          <a:p>
            <a:pPr lvl="1"/>
            <a:r>
              <a:rPr lang="en-US" dirty="0"/>
              <a:t>Energy Nutrient Values</a:t>
            </a:r>
          </a:p>
          <a:p>
            <a:pPr lvl="2"/>
            <a:r>
              <a:rPr lang="en-US" dirty="0"/>
              <a:t>1 gram of Carbohydrate = 4 kilocalories</a:t>
            </a:r>
          </a:p>
          <a:p>
            <a:pPr lvl="2"/>
            <a:r>
              <a:rPr lang="en-US" dirty="0"/>
              <a:t>1 gram of Protein = 4 kilocalories</a:t>
            </a:r>
          </a:p>
          <a:p>
            <a:pPr lvl="2"/>
            <a:r>
              <a:rPr lang="en-US" dirty="0"/>
              <a:t>1 gram of Fat = 9 kilocalories</a:t>
            </a:r>
          </a:p>
          <a:p>
            <a:pPr lvl="2"/>
            <a:r>
              <a:rPr lang="en-US" dirty="0"/>
              <a:t>1 gram of Alcohol = 7 kilocalories</a:t>
            </a:r>
          </a:p>
          <a:p>
            <a:pPr marL="1371600" lvl="3" indent="0">
              <a:buNone/>
            </a:pPr>
            <a:r>
              <a:rPr lang="en-US" sz="2400" b="1" dirty="0"/>
              <a:t>Note:</a:t>
            </a:r>
            <a:r>
              <a:rPr lang="en-US" sz="2400" dirty="0"/>
              <a:t> Water, vitamins, minerals DO NOT provide kilocalories.</a:t>
            </a:r>
          </a:p>
        </p:txBody>
      </p:sp>
    </p:spTree>
    <p:extLst>
      <p:ext uri="{BB962C8B-B14F-4D97-AF65-F5344CB8AC3E}">
        <p14:creationId xmlns:p14="http://schemas.microsoft.com/office/powerpoint/2010/main" val="947937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2465-1CFA-CE7D-A9BD-BE3883A4D009}"/>
              </a:ext>
            </a:extLst>
          </p:cNvPr>
          <p:cNvSpPr>
            <a:spLocks noGrp="1"/>
          </p:cNvSpPr>
          <p:nvPr>
            <p:ph type="title"/>
          </p:nvPr>
        </p:nvSpPr>
        <p:spPr/>
        <p:txBody>
          <a:bodyPr/>
          <a:lstStyle/>
          <a:p>
            <a:r>
              <a:rPr lang="en-US" dirty="0"/>
              <a:t>Energy Balance</a:t>
            </a:r>
          </a:p>
        </p:txBody>
      </p:sp>
      <p:sp>
        <p:nvSpPr>
          <p:cNvPr id="3" name="Content Placeholder 2">
            <a:extLst>
              <a:ext uri="{FF2B5EF4-FFF2-40B4-BE49-F238E27FC236}">
                <a16:creationId xmlns:a16="http://schemas.microsoft.com/office/drawing/2014/main" id="{322811F7-E557-A13D-B26D-F8E5374C9BC6}"/>
              </a:ext>
            </a:extLst>
          </p:cNvPr>
          <p:cNvSpPr>
            <a:spLocks noGrp="1"/>
          </p:cNvSpPr>
          <p:nvPr>
            <p:ph idx="1"/>
          </p:nvPr>
        </p:nvSpPr>
        <p:spPr>
          <a:xfrm>
            <a:off x="457200" y="1143000"/>
            <a:ext cx="8229600" cy="5440362"/>
          </a:xfrm>
        </p:spPr>
        <p:txBody>
          <a:bodyPr>
            <a:normAutofit/>
          </a:bodyPr>
          <a:lstStyle/>
          <a:p>
            <a:r>
              <a:rPr lang="en-US" dirty="0"/>
              <a:t>Components of Energy Expenditure</a:t>
            </a:r>
          </a:p>
          <a:p>
            <a:pPr marL="971550" lvl="1" indent="-514350">
              <a:buAutoNum type="alphaUcParenR"/>
            </a:pPr>
            <a:r>
              <a:rPr lang="en-US" u="sng" dirty="0"/>
              <a:t>Total Energy Expenditure (TEE) </a:t>
            </a:r>
            <a:r>
              <a:rPr lang="en-US" dirty="0"/>
              <a:t>– the amount of energy the human requires in a 24-hour period.</a:t>
            </a:r>
          </a:p>
          <a:p>
            <a:pPr marL="971550" lvl="1" indent="-514350">
              <a:buAutoNum type="alphaUcParenR"/>
            </a:pPr>
            <a:r>
              <a:rPr lang="en-US" u="sng" dirty="0"/>
              <a:t>Resting Energy Expenditure (REE) </a:t>
            </a:r>
            <a:r>
              <a:rPr lang="en-US" dirty="0"/>
              <a:t>– Energy used at rest (varies with age and between the sexes, puberty, body size, climate, genetics).</a:t>
            </a:r>
          </a:p>
          <a:p>
            <a:pPr marL="1771650" lvl="3" indent="-457200">
              <a:buAutoNum type="arabicParenR"/>
            </a:pPr>
            <a:r>
              <a:rPr lang="en-US" dirty="0"/>
              <a:t>Heart Contraction</a:t>
            </a:r>
          </a:p>
          <a:p>
            <a:pPr marL="1771650" lvl="3" indent="-457200">
              <a:buAutoNum type="arabicParenR"/>
            </a:pPr>
            <a:r>
              <a:rPr lang="en-US" dirty="0"/>
              <a:t>Maintenance of body temperature</a:t>
            </a:r>
          </a:p>
          <a:p>
            <a:pPr marL="1771650" lvl="3" indent="-457200">
              <a:buAutoNum type="arabicParenR"/>
            </a:pPr>
            <a:r>
              <a:rPr lang="en-US" dirty="0"/>
              <a:t>Internal organ repair</a:t>
            </a:r>
          </a:p>
          <a:p>
            <a:pPr marL="1771650" lvl="3" indent="-457200">
              <a:buAutoNum type="arabicParenR"/>
            </a:pPr>
            <a:r>
              <a:rPr lang="en-US" dirty="0"/>
              <a:t>Maintenance cell processes</a:t>
            </a:r>
          </a:p>
          <a:p>
            <a:pPr marL="1771650" lvl="3" indent="-457200">
              <a:buAutoNum type="arabicParenR"/>
            </a:pPr>
            <a:r>
              <a:rPr lang="en-US" dirty="0"/>
              <a:t>Muscle and nerve coordination</a:t>
            </a:r>
          </a:p>
          <a:p>
            <a:pPr marL="1771650" lvl="3" indent="-457200">
              <a:buAutoNum type="arabicParenR"/>
            </a:pPr>
            <a:r>
              <a:rPr lang="en-US" dirty="0"/>
              <a:t>Respiration</a:t>
            </a:r>
          </a:p>
        </p:txBody>
      </p:sp>
    </p:spTree>
    <p:extLst>
      <p:ext uri="{BB962C8B-B14F-4D97-AF65-F5344CB8AC3E}">
        <p14:creationId xmlns:p14="http://schemas.microsoft.com/office/powerpoint/2010/main" val="645438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6949-F18C-CC26-B5ED-5944AF3D9ECB}"/>
              </a:ext>
            </a:extLst>
          </p:cNvPr>
          <p:cNvSpPr>
            <a:spLocks noGrp="1"/>
          </p:cNvSpPr>
          <p:nvPr>
            <p:ph type="title"/>
          </p:nvPr>
        </p:nvSpPr>
        <p:spPr/>
        <p:txBody>
          <a:bodyPr/>
          <a:lstStyle/>
          <a:p>
            <a:r>
              <a:rPr lang="en-US" dirty="0"/>
              <a:t>Energy Balance</a:t>
            </a:r>
          </a:p>
        </p:txBody>
      </p:sp>
      <p:sp>
        <p:nvSpPr>
          <p:cNvPr id="3" name="Content Placeholder 2">
            <a:extLst>
              <a:ext uri="{FF2B5EF4-FFF2-40B4-BE49-F238E27FC236}">
                <a16:creationId xmlns:a16="http://schemas.microsoft.com/office/drawing/2014/main" id="{8E80D78F-42BE-1BB5-6DDA-65E8B85E2BB2}"/>
              </a:ext>
            </a:extLst>
          </p:cNvPr>
          <p:cNvSpPr>
            <a:spLocks noGrp="1"/>
          </p:cNvSpPr>
          <p:nvPr>
            <p:ph idx="1"/>
          </p:nvPr>
        </p:nvSpPr>
        <p:spPr/>
        <p:txBody>
          <a:bodyPr/>
          <a:lstStyle/>
          <a:p>
            <a:r>
              <a:rPr lang="en-US" dirty="0"/>
              <a:t>Components of Energy Expenditure </a:t>
            </a:r>
            <a:r>
              <a:rPr lang="en-US" sz="2400" dirty="0"/>
              <a:t>(continued).</a:t>
            </a:r>
          </a:p>
          <a:p>
            <a:pPr marL="457200" lvl="1" indent="0">
              <a:buNone/>
            </a:pPr>
            <a:r>
              <a:rPr lang="en-US" dirty="0"/>
              <a:t>C) Active Energy Expenditure (AEE) – The amount of energy required for both voluntary and involuntary physical activity.</a:t>
            </a:r>
          </a:p>
          <a:p>
            <a:pPr marL="457200" lvl="1" indent="0">
              <a:buNone/>
            </a:pPr>
            <a:endParaRPr lang="en-US" dirty="0"/>
          </a:p>
          <a:p>
            <a:pPr marL="457200" lvl="1" indent="0">
              <a:buNone/>
            </a:pPr>
            <a:r>
              <a:rPr lang="en-US" dirty="0"/>
              <a:t>Note: Physical Activity accounts for 25%-50% of energy expenditure. (Review Table 5-2 page 65).</a:t>
            </a:r>
          </a:p>
        </p:txBody>
      </p:sp>
    </p:spTree>
    <p:extLst>
      <p:ext uri="{BB962C8B-B14F-4D97-AF65-F5344CB8AC3E}">
        <p14:creationId xmlns:p14="http://schemas.microsoft.com/office/powerpoint/2010/main" val="1001033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3873-482D-7630-6CF4-C133097D0CCD}"/>
              </a:ext>
            </a:extLst>
          </p:cNvPr>
          <p:cNvSpPr>
            <a:spLocks noGrp="1"/>
          </p:cNvSpPr>
          <p:nvPr>
            <p:ph type="title"/>
          </p:nvPr>
        </p:nvSpPr>
        <p:spPr/>
        <p:txBody>
          <a:bodyPr/>
          <a:lstStyle/>
          <a:p>
            <a:r>
              <a:rPr lang="en-US" dirty="0"/>
              <a:t>Energy Balance</a:t>
            </a:r>
          </a:p>
        </p:txBody>
      </p:sp>
      <p:sp>
        <p:nvSpPr>
          <p:cNvPr id="3" name="Content Placeholder 2">
            <a:extLst>
              <a:ext uri="{FF2B5EF4-FFF2-40B4-BE49-F238E27FC236}">
                <a16:creationId xmlns:a16="http://schemas.microsoft.com/office/drawing/2014/main" id="{3CD151F0-7908-6F1B-B1B3-2CD9E8277C2B}"/>
              </a:ext>
            </a:extLst>
          </p:cNvPr>
          <p:cNvSpPr>
            <a:spLocks noGrp="1"/>
          </p:cNvSpPr>
          <p:nvPr>
            <p:ph idx="1"/>
          </p:nvPr>
        </p:nvSpPr>
        <p:spPr>
          <a:xfrm>
            <a:off x="457200" y="1600200"/>
            <a:ext cx="8229600" cy="4876800"/>
          </a:xfrm>
        </p:spPr>
        <p:txBody>
          <a:bodyPr>
            <a:normAutofit/>
          </a:bodyPr>
          <a:lstStyle/>
          <a:p>
            <a:r>
              <a:rPr lang="en-US" u="sng" dirty="0"/>
              <a:t>Thermic Effect of Food </a:t>
            </a:r>
            <a:r>
              <a:rPr lang="en-US" dirty="0"/>
              <a:t>– Heat produced by the body after a meal (energy is needed to chew, swallow, digest, absorb, and transport nutrients).</a:t>
            </a:r>
          </a:p>
          <a:p>
            <a:r>
              <a:rPr lang="en-US" u="sng" dirty="0"/>
              <a:t>Non-Exercise Activity Thermogenesis</a:t>
            </a:r>
            <a:r>
              <a:rPr lang="en-US" dirty="0"/>
              <a:t>- ADL’s that burn calories such as hygiene. </a:t>
            </a:r>
            <a:r>
              <a:rPr lang="en-US" sz="2400" dirty="0"/>
              <a:t>(Review Table 5-3, page 66 Energy Needs based on Age and Activity).</a:t>
            </a:r>
          </a:p>
          <a:p>
            <a:pPr marL="0" indent="0">
              <a:buNone/>
            </a:pPr>
            <a:endParaRPr lang="en-US" sz="2400" dirty="0"/>
          </a:p>
          <a:p>
            <a:r>
              <a:rPr lang="en-US" sz="2400" b="1" dirty="0"/>
              <a:t>Portion Size </a:t>
            </a:r>
            <a:r>
              <a:rPr lang="en-US" sz="2400" dirty="0"/>
              <a:t>– See Figure 5-3 page 68</a:t>
            </a:r>
          </a:p>
          <a:p>
            <a:pPr marL="457200" lvl="1" indent="0">
              <a:buNone/>
            </a:pPr>
            <a:r>
              <a:rPr lang="en-US" b="1" dirty="0"/>
              <a:t>*NOTE</a:t>
            </a:r>
            <a:r>
              <a:rPr lang="en-US" dirty="0"/>
              <a:t>: Protein requires the MOST energy to digest.</a:t>
            </a:r>
          </a:p>
          <a:p>
            <a:pPr marL="457200" lvl="1" indent="0">
              <a:buNone/>
            </a:pPr>
            <a:endParaRPr lang="en-US" dirty="0"/>
          </a:p>
        </p:txBody>
      </p:sp>
    </p:spTree>
    <p:extLst>
      <p:ext uri="{BB962C8B-B14F-4D97-AF65-F5344CB8AC3E}">
        <p14:creationId xmlns:p14="http://schemas.microsoft.com/office/powerpoint/2010/main" val="4059073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65A2-682A-FD7F-A30B-C64F049A7F86}"/>
              </a:ext>
            </a:extLst>
          </p:cNvPr>
          <p:cNvSpPr>
            <a:spLocks noGrp="1"/>
          </p:cNvSpPr>
          <p:nvPr>
            <p:ph type="title"/>
          </p:nvPr>
        </p:nvSpPr>
        <p:spPr/>
        <p:txBody>
          <a:bodyPr/>
          <a:lstStyle/>
          <a:p>
            <a:r>
              <a:rPr lang="en-US" dirty="0"/>
              <a:t>Energy Balance </a:t>
            </a:r>
          </a:p>
        </p:txBody>
      </p:sp>
      <p:sp>
        <p:nvSpPr>
          <p:cNvPr id="3" name="Content Placeholder 2">
            <a:extLst>
              <a:ext uri="{FF2B5EF4-FFF2-40B4-BE49-F238E27FC236}">
                <a16:creationId xmlns:a16="http://schemas.microsoft.com/office/drawing/2014/main" id="{E4DC6646-6488-0E68-DD8C-6B438BE759C0}"/>
              </a:ext>
            </a:extLst>
          </p:cNvPr>
          <p:cNvSpPr>
            <a:spLocks noGrp="1"/>
          </p:cNvSpPr>
          <p:nvPr>
            <p:ph idx="1"/>
          </p:nvPr>
        </p:nvSpPr>
        <p:spPr>
          <a:xfrm>
            <a:off x="457200" y="1219200"/>
            <a:ext cx="8229600" cy="5257800"/>
          </a:xfrm>
        </p:spPr>
        <p:txBody>
          <a:bodyPr>
            <a:normAutofit lnSpcReduction="10000"/>
          </a:bodyPr>
          <a:lstStyle/>
          <a:p>
            <a:r>
              <a:rPr lang="en-US" dirty="0"/>
              <a:t>Anaerobic Exercise – energy is provided without an increase in the use of inspired oxygen. </a:t>
            </a:r>
          </a:p>
          <a:p>
            <a:pPr lvl="1"/>
            <a:r>
              <a:rPr lang="en-US" dirty="0"/>
              <a:t>Resistance training, weightlifting</a:t>
            </a:r>
          </a:p>
          <a:p>
            <a:r>
              <a:rPr lang="en-US" dirty="0"/>
              <a:t>Aerobic Exercise – energy metabolism is supported by the amount of increase of oxygen taken in.</a:t>
            </a:r>
          </a:p>
          <a:p>
            <a:pPr lvl="1"/>
            <a:r>
              <a:rPr lang="en-US" dirty="0"/>
              <a:t>Biking, running, vigorous walking</a:t>
            </a:r>
          </a:p>
          <a:p>
            <a:pPr marL="457200" lvl="1" indent="0">
              <a:buNone/>
            </a:pPr>
            <a:endParaRPr lang="en-US" dirty="0"/>
          </a:p>
          <a:p>
            <a:pPr marL="457200" lvl="1" indent="0">
              <a:buNone/>
            </a:pPr>
            <a:r>
              <a:rPr lang="en-US" dirty="0"/>
              <a:t>*Review Box 5-3 Tips for decreasing the kilocalorie density of a diet.</a:t>
            </a:r>
          </a:p>
        </p:txBody>
      </p:sp>
    </p:spTree>
    <p:extLst>
      <p:ext uri="{BB962C8B-B14F-4D97-AF65-F5344CB8AC3E}">
        <p14:creationId xmlns:p14="http://schemas.microsoft.com/office/powerpoint/2010/main" val="1562010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Requirements</a:t>
            </a:r>
          </a:p>
        </p:txBody>
      </p:sp>
      <p:sp>
        <p:nvSpPr>
          <p:cNvPr id="3" name="Content Placeholder 2"/>
          <p:cNvSpPr>
            <a:spLocks noGrp="1"/>
          </p:cNvSpPr>
          <p:nvPr>
            <p:ph idx="1"/>
          </p:nvPr>
        </p:nvSpPr>
        <p:spPr/>
        <p:txBody>
          <a:bodyPr/>
          <a:lstStyle/>
          <a:p>
            <a:r>
              <a:rPr lang="en-US" b="1" dirty="0"/>
              <a:t>A </a:t>
            </a:r>
            <a:r>
              <a:rPr lang="en-US" b="1" dirty="0">
                <a:solidFill>
                  <a:srgbClr val="FF0000"/>
                </a:solidFill>
              </a:rPr>
              <a:t>calorie</a:t>
            </a:r>
            <a:r>
              <a:rPr lang="en-US" b="1" dirty="0"/>
              <a:t> is a unit of energy. In nutrition and everyday language, calories refer to energy consumption through eating and drinking, and energy usage through physical activity. For example, an apple may have 80 calories, while a 1 mile walk might use up about 100 calories.</a:t>
            </a:r>
            <a:endParaRPr lang="en-US" dirty="0"/>
          </a:p>
        </p:txBody>
      </p:sp>
    </p:spTree>
    <p:extLst>
      <p:ext uri="{BB962C8B-B14F-4D97-AF65-F5344CB8AC3E}">
        <p14:creationId xmlns:p14="http://schemas.microsoft.com/office/powerpoint/2010/main" val="1672943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Requirements</a:t>
            </a:r>
          </a:p>
        </p:txBody>
      </p:sp>
      <p:sp>
        <p:nvSpPr>
          <p:cNvPr id="3" name="Content Placeholder 2"/>
          <p:cNvSpPr>
            <a:spLocks noGrp="1"/>
          </p:cNvSpPr>
          <p:nvPr>
            <p:ph idx="1"/>
          </p:nvPr>
        </p:nvSpPr>
        <p:spPr/>
        <p:txBody>
          <a:bodyPr/>
          <a:lstStyle/>
          <a:p>
            <a:r>
              <a:rPr lang="en-US" dirty="0">
                <a:solidFill>
                  <a:srgbClr val="FF0000"/>
                </a:solidFill>
              </a:rPr>
              <a:t>Metabolism</a:t>
            </a:r>
            <a:r>
              <a:rPr lang="en-US" dirty="0"/>
              <a:t> is the process by which your body converts what you eat and drink into energy. During this complex biochemical process, calories in food and beverages are combined with oxygen to release the energy your body needs to function</a:t>
            </a:r>
          </a:p>
        </p:txBody>
      </p:sp>
    </p:spTree>
    <p:extLst>
      <p:ext uri="{BB962C8B-B14F-4D97-AF65-F5344CB8AC3E}">
        <p14:creationId xmlns:p14="http://schemas.microsoft.com/office/powerpoint/2010/main" val="3288052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Requirements</a:t>
            </a:r>
          </a:p>
        </p:txBody>
      </p:sp>
      <p:sp>
        <p:nvSpPr>
          <p:cNvPr id="3" name="Content Placeholder 2"/>
          <p:cNvSpPr>
            <a:spLocks noGrp="1"/>
          </p:cNvSpPr>
          <p:nvPr>
            <p:ph idx="1"/>
          </p:nvPr>
        </p:nvSpPr>
        <p:spPr/>
        <p:txBody>
          <a:bodyPr/>
          <a:lstStyle/>
          <a:p>
            <a:r>
              <a:rPr lang="en-US" dirty="0"/>
              <a:t>Overweight is having more body fat than is optimally healthy. </a:t>
            </a:r>
          </a:p>
          <a:p>
            <a:r>
              <a:rPr lang="en-US" dirty="0"/>
              <a:t>Underweight is a term describing a person whose body weight is considered too low to be healthy.</a:t>
            </a:r>
          </a:p>
        </p:txBody>
      </p:sp>
    </p:spTree>
    <p:extLst>
      <p:ext uri="{BB962C8B-B14F-4D97-AF65-F5344CB8AC3E}">
        <p14:creationId xmlns:p14="http://schemas.microsoft.com/office/powerpoint/2010/main" val="3816897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Minerals</a:t>
            </a:r>
          </a:p>
        </p:txBody>
      </p:sp>
      <p:sp>
        <p:nvSpPr>
          <p:cNvPr id="3" name="Content Placeholder 2"/>
          <p:cNvSpPr>
            <a:spLocks noGrp="1"/>
          </p:cNvSpPr>
          <p:nvPr>
            <p:ph idx="1"/>
          </p:nvPr>
        </p:nvSpPr>
        <p:spPr/>
        <p:txBody>
          <a:bodyPr>
            <a:normAutofit/>
          </a:bodyPr>
          <a:lstStyle/>
          <a:p>
            <a:r>
              <a:rPr lang="en-US" dirty="0"/>
              <a:t>Mineral - </a:t>
            </a:r>
            <a:r>
              <a:rPr lang="en-US" b="0" i="0" dirty="0">
                <a:solidFill>
                  <a:srgbClr val="1F1F1F"/>
                </a:solidFill>
                <a:effectLst/>
                <a:latin typeface="Roboto" panose="02000000000000000000" pitchFamily="2" charset="0"/>
              </a:rPr>
              <a:t>a solid </a:t>
            </a:r>
            <a:r>
              <a:rPr lang="en-US" dirty="0">
                <a:solidFill>
                  <a:srgbClr val="1F1F1F"/>
                </a:solidFill>
                <a:latin typeface="Roboto" panose="02000000000000000000" pitchFamily="2" charset="0"/>
              </a:rPr>
              <a:t>inorganic</a:t>
            </a:r>
            <a:r>
              <a:rPr lang="en-US" b="0" i="0" dirty="0">
                <a:solidFill>
                  <a:srgbClr val="1F1F1F"/>
                </a:solidFill>
                <a:effectLst/>
                <a:latin typeface="Roboto" panose="02000000000000000000" pitchFamily="2" charset="0"/>
              </a:rPr>
              <a:t> substance of natural occurrence.</a:t>
            </a:r>
          </a:p>
          <a:p>
            <a:pPr lvl="1"/>
            <a:r>
              <a:rPr lang="en-US" dirty="0">
                <a:solidFill>
                  <a:srgbClr val="1F1F1F"/>
                </a:solidFill>
                <a:latin typeface="Roboto" panose="02000000000000000000" pitchFamily="2" charset="0"/>
              </a:rPr>
              <a:t>Major Minerals:</a:t>
            </a:r>
          </a:p>
          <a:p>
            <a:pPr lvl="2"/>
            <a:r>
              <a:rPr lang="en-US" dirty="0">
                <a:solidFill>
                  <a:srgbClr val="1F1F1F"/>
                </a:solidFill>
                <a:latin typeface="Roboto" panose="02000000000000000000" pitchFamily="2" charset="0"/>
              </a:rPr>
              <a:t>Calcium</a:t>
            </a:r>
          </a:p>
          <a:p>
            <a:pPr lvl="2"/>
            <a:r>
              <a:rPr lang="en-US" dirty="0"/>
              <a:t>Chloride</a:t>
            </a:r>
          </a:p>
          <a:p>
            <a:pPr lvl="2"/>
            <a:r>
              <a:rPr lang="en-US" dirty="0"/>
              <a:t>Magnesium</a:t>
            </a:r>
          </a:p>
          <a:p>
            <a:pPr lvl="2"/>
            <a:r>
              <a:rPr lang="en-US" dirty="0"/>
              <a:t>Phosphorus</a:t>
            </a:r>
          </a:p>
          <a:p>
            <a:pPr lvl="2"/>
            <a:r>
              <a:rPr lang="en-US" dirty="0"/>
              <a:t>Potassium</a:t>
            </a:r>
          </a:p>
          <a:p>
            <a:pPr lvl="2"/>
            <a:r>
              <a:rPr lang="en-US" dirty="0"/>
              <a:t>Sodium</a:t>
            </a:r>
          </a:p>
          <a:p>
            <a:endParaRPr lang="en-US" dirty="0"/>
          </a:p>
          <a:p>
            <a:pPr marL="0" indent="0">
              <a:buNone/>
            </a:pPr>
            <a:endParaRPr lang="en-US" dirty="0"/>
          </a:p>
        </p:txBody>
      </p:sp>
    </p:spTree>
    <p:extLst>
      <p:ext uri="{BB962C8B-B14F-4D97-AF65-F5344CB8AC3E}">
        <p14:creationId xmlns:p14="http://schemas.microsoft.com/office/powerpoint/2010/main" val="1226201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a:t>
            </a: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a:t>Calcium </a:t>
            </a:r>
          </a:p>
          <a:p>
            <a:pPr lvl="1"/>
            <a:r>
              <a:rPr lang="en-US" dirty="0"/>
              <a:t>Prevention osteoporosis</a:t>
            </a:r>
          </a:p>
          <a:p>
            <a:pPr lvl="1"/>
            <a:r>
              <a:rPr lang="en-US" dirty="0"/>
              <a:t>Maintain healthy bones and teeth</a:t>
            </a:r>
          </a:p>
          <a:p>
            <a:pPr lvl="1"/>
            <a:r>
              <a:rPr lang="en-US" dirty="0"/>
              <a:t>Blood Clotting</a:t>
            </a:r>
          </a:p>
          <a:p>
            <a:pPr lvl="1"/>
            <a:r>
              <a:rPr lang="en-US" dirty="0"/>
              <a:t>Nervous system function</a:t>
            </a:r>
          </a:p>
          <a:p>
            <a:pPr lvl="1"/>
            <a:r>
              <a:rPr lang="en-US" dirty="0"/>
              <a:t>Muscle function</a:t>
            </a:r>
          </a:p>
          <a:p>
            <a:r>
              <a:rPr lang="en-US" sz="3000" dirty="0"/>
              <a:t>Calcium is found in the largest amounts in dairy products, such as milk, cheese and yogurt. But it's also found in nuts, green leafy vegetables and fortified foods such as breakfast cereal and nut milks. </a:t>
            </a:r>
          </a:p>
          <a:p>
            <a:r>
              <a:rPr lang="en-US" sz="3000" dirty="0"/>
              <a:t>Calcium is also one of the most popular dietary supplements</a:t>
            </a:r>
          </a:p>
          <a:p>
            <a:endParaRPr lang="en-US" dirty="0"/>
          </a:p>
        </p:txBody>
      </p:sp>
    </p:spTree>
    <p:extLst>
      <p:ext uri="{BB962C8B-B14F-4D97-AF65-F5344CB8AC3E}">
        <p14:creationId xmlns:p14="http://schemas.microsoft.com/office/powerpoint/2010/main" val="390466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Nutrition</a:t>
            </a:r>
          </a:p>
        </p:txBody>
      </p:sp>
      <p:sp>
        <p:nvSpPr>
          <p:cNvPr id="3" name="Content Placeholder 2"/>
          <p:cNvSpPr>
            <a:spLocks noGrp="1"/>
          </p:cNvSpPr>
          <p:nvPr>
            <p:ph idx="1"/>
          </p:nvPr>
        </p:nvSpPr>
        <p:spPr/>
        <p:txBody>
          <a:bodyPr>
            <a:normAutofit/>
          </a:bodyPr>
          <a:lstStyle/>
          <a:p>
            <a:r>
              <a:rPr lang="en-US" sz="4000" dirty="0"/>
              <a:t>What are some signs that a person has poor nutrition?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95600"/>
            <a:ext cx="350519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235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Chloride</a:t>
            </a:r>
          </a:p>
        </p:txBody>
      </p:sp>
      <p:sp>
        <p:nvSpPr>
          <p:cNvPr id="3" name="Content Placeholder 2"/>
          <p:cNvSpPr>
            <a:spLocks noGrp="1"/>
          </p:cNvSpPr>
          <p:nvPr>
            <p:ph idx="1"/>
          </p:nvPr>
        </p:nvSpPr>
        <p:spPr>
          <a:xfrm>
            <a:off x="457200" y="1600200"/>
            <a:ext cx="8229600" cy="4800600"/>
          </a:xfrm>
        </p:spPr>
        <p:txBody>
          <a:bodyPr>
            <a:normAutofit/>
          </a:bodyPr>
          <a:lstStyle/>
          <a:p>
            <a:r>
              <a:rPr lang="en-US" dirty="0"/>
              <a:t>Chloride </a:t>
            </a:r>
          </a:p>
          <a:p>
            <a:pPr lvl="1"/>
            <a:r>
              <a:rPr lang="en-US" dirty="0"/>
              <a:t>Creation of Gastric juices</a:t>
            </a:r>
          </a:p>
          <a:p>
            <a:pPr lvl="1"/>
            <a:r>
              <a:rPr lang="en-US" dirty="0"/>
              <a:t>Found in extracellular fluid</a:t>
            </a:r>
          </a:p>
          <a:p>
            <a:pPr lvl="1"/>
            <a:r>
              <a:rPr lang="en-US" dirty="0"/>
              <a:t>Assists in normal fluid balance</a:t>
            </a:r>
          </a:p>
          <a:p>
            <a:r>
              <a:rPr lang="en-US" dirty="0"/>
              <a:t>Dietary chloride is found in table salt (sodium chloride) and many vegetables, including celery and tomatoes. </a:t>
            </a:r>
          </a:p>
          <a:p>
            <a:r>
              <a:rPr lang="en-US" dirty="0"/>
              <a:t>Note: There's rarely any reason to take chloride supplements</a:t>
            </a:r>
          </a:p>
          <a:p>
            <a:endParaRPr lang="en-US" dirty="0"/>
          </a:p>
        </p:txBody>
      </p:sp>
    </p:spTree>
    <p:extLst>
      <p:ext uri="{BB962C8B-B14F-4D97-AF65-F5344CB8AC3E}">
        <p14:creationId xmlns:p14="http://schemas.microsoft.com/office/powerpoint/2010/main" val="854540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Magnesium</a:t>
            </a: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a:t>Magnesium </a:t>
            </a:r>
          </a:p>
          <a:p>
            <a:pPr lvl="1"/>
            <a:r>
              <a:rPr lang="en-US" dirty="0"/>
              <a:t>Muscle contraction</a:t>
            </a:r>
          </a:p>
          <a:p>
            <a:pPr lvl="1"/>
            <a:r>
              <a:rPr lang="en-US" dirty="0"/>
              <a:t>Nerve impulse</a:t>
            </a:r>
          </a:p>
          <a:p>
            <a:pPr lvl="1"/>
            <a:r>
              <a:rPr lang="en-US" dirty="0"/>
              <a:t>Blood sugar control</a:t>
            </a:r>
          </a:p>
          <a:p>
            <a:pPr lvl="1"/>
            <a:r>
              <a:rPr lang="en-US" dirty="0"/>
              <a:t>Blood Pressure regulation</a:t>
            </a:r>
          </a:p>
          <a:p>
            <a:pPr lvl="1"/>
            <a:r>
              <a:rPr lang="en-US" dirty="0"/>
              <a:t>Strong bones</a:t>
            </a:r>
          </a:p>
          <a:p>
            <a:pPr marL="457200" lvl="1" indent="0">
              <a:buNone/>
            </a:pPr>
            <a:r>
              <a:rPr lang="en-US" dirty="0"/>
              <a:t>Note: Magnesium is found primarily in nuts, seeds, whole grains, legumes and dark green vegetables. It's also found in yogurt, salmon, fortified breakfast cereal, bananas, and potatoes. Although magnesium deficiency appears to be rare, magnesium supplements are fairly common and are often combined with calcium</a:t>
            </a:r>
          </a:p>
          <a:p>
            <a:endParaRPr lang="en-US" dirty="0"/>
          </a:p>
        </p:txBody>
      </p:sp>
    </p:spTree>
    <p:extLst>
      <p:ext uri="{BB962C8B-B14F-4D97-AF65-F5344CB8AC3E}">
        <p14:creationId xmlns:p14="http://schemas.microsoft.com/office/powerpoint/2010/main" val="1682333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Phosphorus</a:t>
            </a:r>
          </a:p>
        </p:txBody>
      </p:sp>
      <p:sp>
        <p:nvSpPr>
          <p:cNvPr id="3" name="Content Placeholder 2"/>
          <p:cNvSpPr>
            <a:spLocks noGrp="1"/>
          </p:cNvSpPr>
          <p:nvPr>
            <p:ph idx="1"/>
          </p:nvPr>
        </p:nvSpPr>
        <p:spPr/>
        <p:txBody>
          <a:bodyPr>
            <a:normAutofit fontScale="92500" lnSpcReduction="10000"/>
          </a:bodyPr>
          <a:lstStyle/>
          <a:p>
            <a:r>
              <a:rPr lang="en-US" dirty="0"/>
              <a:t>Phosphorus </a:t>
            </a:r>
          </a:p>
          <a:p>
            <a:pPr lvl="1"/>
            <a:r>
              <a:rPr lang="en-US" dirty="0"/>
              <a:t>Bone growth</a:t>
            </a:r>
          </a:p>
          <a:p>
            <a:pPr lvl="1"/>
            <a:r>
              <a:rPr lang="en-US" dirty="0"/>
              <a:t>Cell membrane function</a:t>
            </a:r>
          </a:p>
          <a:p>
            <a:pPr lvl="1"/>
            <a:r>
              <a:rPr lang="en-US" dirty="0"/>
              <a:t>Converts food to energy</a:t>
            </a:r>
          </a:p>
          <a:p>
            <a:endParaRPr lang="en-US" dirty="0"/>
          </a:p>
          <a:p>
            <a:r>
              <a:rPr lang="en-US" dirty="0"/>
              <a:t>Phosphorus is found in foods that are high in protein such as meats, nuts, seeds and legumes. Deficiency is rare and typically only happens with extreme malnutrition. Taking phosphorus supplements isn't necessary.</a:t>
            </a:r>
          </a:p>
          <a:p>
            <a:endParaRPr lang="en-US" dirty="0"/>
          </a:p>
        </p:txBody>
      </p:sp>
    </p:spTree>
    <p:extLst>
      <p:ext uri="{BB962C8B-B14F-4D97-AF65-F5344CB8AC3E}">
        <p14:creationId xmlns:p14="http://schemas.microsoft.com/office/powerpoint/2010/main" val="831415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Potassium</a:t>
            </a:r>
          </a:p>
        </p:txBody>
      </p:sp>
      <p:sp>
        <p:nvSpPr>
          <p:cNvPr id="3" name="Content Placeholder 2"/>
          <p:cNvSpPr>
            <a:spLocks noGrp="1"/>
          </p:cNvSpPr>
          <p:nvPr>
            <p:ph idx="1"/>
          </p:nvPr>
        </p:nvSpPr>
        <p:spPr/>
        <p:txBody>
          <a:bodyPr>
            <a:normAutofit fontScale="92500" lnSpcReduction="20000"/>
          </a:bodyPr>
          <a:lstStyle/>
          <a:p>
            <a:r>
              <a:rPr lang="en-US" dirty="0"/>
              <a:t>Potassium </a:t>
            </a:r>
          </a:p>
          <a:p>
            <a:pPr lvl="1"/>
            <a:r>
              <a:rPr lang="en-US" dirty="0"/>
              <a:t>Nervous System function</a:t>
            </a:r>
          </a:p>
          <a:p>
            <a:pPr lvl="1"/>
            <a:r>
              <a:rPr lang="en-US" dirty="0"/>
              <a:t>Muscle contraction</a:t>
            </a:r>
          </a:p>
          <a:p>
            <a:pPr lvl="1"/>
            <a:r>
              <a:rPr lang="en-US" dirty="0"/>
              <a:t>Found in intracellular fluid</a:t>
            </a:r>
          </a:p>
          <a:p>
            <a:pPr lvl="1"/>
            <a:r>
              <a:rPr lang="en-US" dirty="0"/>
              <a:t>Maintain normal fluid balance</a:t>
            </a:r>
          </a:p>
          <a:p>
            <a:pPr lvl="1"/>
            <a:r>
              <a:rPr lang="en-US" dirty="0"/>
              <a:t>Impacts Blood Pressure </a:t>
            </a:r>
          </a:p>
          <a:p>
            <a:endParaRPr lang="en-US" dirty="0"/>
          </a:p>
          <a:p>
            <a:r>
              <a:rPr lang="en-US" dirty="0"/>
              <a:t>Found primarily in fruits and vegetables, as well as in legumes, milk, nuts and meats. Potassium supplementation may be prescribed for various health reasons.</a:t>
            </a:r>
          </a:p>
        </p:txBody>
      </p:sp>
    </p:spTree>
    <p:extLst>
      <p:ext uri="{BB962C8B-B14F-4D97-AF65-F5344CB8AC3E}">
        <p14:creationId xmlns:p14="http://schemas.microsoft.com/office/powerpoint/2010/main" val="872975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Sodium</a:t>
            </a:r>
          </a:p>
        </p:txBody>
      </p:sp>
      <p:sp>
        <p:nvSpPr>
          <p:cNvPr id="3" name="Content Placeholder 2"/>
          <p:cNvSpPr>
            <a:spLocks noGrp="1"/>
          </p:cNvSpPr>
          <p:nvPr>
            <p:ph idx="1"/>
          </p:nvPr>
        </p:nvSpPr>
        <p:spPr>
          <a:xfrm>
            <a:off x="457200" y="1295400"/>
            <a:ext cx="8229600" cy="5181600"/>
          </a:xfrm>
        </p:spPr>
        <p:txBody>
          <a:bodyPr>
            <a:normAutofit fontScale="92500" lnSpcReduction="20000"/>
          </a:bodyPr>
          <a:lstStyle/>
          <a:p>
            <a:r>
              <a:rPr lang="en-US" dirty="0"/>
              <a:t>Sodium </a:t>
            </a:r>
          </a:p>
          <a:p>
            <a:pPr lvl="1"/>
            <a:r>
              <a:rPr lang="en-US" dirty="0"/>
              <a:t>Maintain fluid balance outside the cell</a:t>
            </a:r>
          </a:p>
          <a:p>
            <a:pPr lvl="1"/>
            <a:r>
              <a:rPr lang="en-US" dirty="0"/>
              <a:t>Regulation of blood pressure</a:t>
            </a:r>
          </a:p>
          <a:p>
            <a:endParaRPr lang="en-US" dirty="0"/>
          </a:p>
          <a:p>
            <a:r>
              <a:rPr lang="en-US" dirty="0"/>
              <a:t>Sodium deficiency is rare, too much sodium is a much more widespread problem.  </a:t>
            </a:r>
          </a:p>
          <a:p>
            <a:r>
              <a:rPr lang="en-US" dirty="0"/>
              <a:t>Note: Consuming too much sodium may elevate blood pressure in some people.</a:t>
            </a:r>
          </a:p>
          <a:p>
            <a:r>
              <a:rPr lang="en-US" dirty="0"/>
              <a:t>Sodium is found along with chloride in table salt and it's naturally found in small amounts in a variety of foods. Most sodium comes from processed food consumption.</a:t>
            </a:r>
          </a:p>
        </p:txBody>
      </p:sp>
    </p:spTree>
    <p:extLst>
      <p:ext uri="{BB962C8B-B14F-4D97-AF65-F5344CB8AC3E}">
        <p14:creationId xmlns:p14="http://schemas.microsoft.com/office/powerpoint/2010/main" val="1159314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Trace Minerals</a:t>
            </a:r>
          </a:p>
        </p:txBody>
      </p:sp>
      <p:sp>
        <p:nvSpPr>
          <p:cNvPr id="3" name="Content Placeholder 2"/>
          <p:cNvSpPr>
            <a:spLocks noGrp="1"/>
          </p:cNvSpPr>
          <p:nvPr>
            <p:ph idx="1"/>
          </p:nvPr>
        </p:nvSpPr>
        <p:spPr/>
        <p:txBody>
          <a:bodyPr/>
          <a:lstStyle/>
          <a:p>
            <a:r>
              <a:rPr lang="en-US" sz="3600" dirty="0"/>
              <a:t>Trace Minerals </a:t>
            </a:r>
            <a:r>
              <a:rPr lang="en-US" sz="2800" dirty="0"/>
              <a:t>(Ten Total; Most common 1-4)</a:t>
            </a:r>
          </a:p>
          <a:p>
            <a:pPr lvl="1"/>
            <a:r>
              <a:rPr lang="en-US" sz="4000" dirty="0"/>
              <a:t>1) Iron 		6) Chromium</a:t>
            </a:r>
          </a:p>
          <a:p>
            <a:pPr lvl="1"/>
            <a:r>
              <a:rPr lang="en-US" sz="4000" dirty="0"/>
              <a:t>2) Iodine		7) Copper</a:t>
            </a:r>
          </a:p>
          <a:p>
            <a:pPr lvl="1"/>
            <a:r>
              <a:rPr lang="en-US" sz="4000" dirty="0"/>
              <a:t>3) Fluoride	8) Manganese</a:t>
            </a:r>
          </a:p>
          <a:p>
            <a:pPr lvl="1"/>
            <a:r>
              <a:rPr lang="en-US" sz="4000" dirty="0"/>
              <a:t>4) Zinc		9) Cobalt</a:t>
            </a:r>
          </a:p>
          <a:p>
            <a:pPr lvl="1"/>
            <a:r>
              <a:rPr lang="en-US" sz="4000" dirty="0"/>
              <a:t>5) Selenium	10) Molybdenum</a:t>
            </a:r>
          </a:p>
          <a:p>
            <a:pPr marL="457200" lvl="1" indent="0">
              <a:buNone/>
            </a:pPr>
            <a:endParaRPr lang="en-US" dirty="0"/>
          </a:p>
        </p:txBody>
      </p:sp>
    </p:spTree>
    <p:extLst>
      <p:ext uri="{BB962C8B-B14F-4D97-AF65-F5344CB8AC3E}">
        <p14:creationId xmlns:p14="http://schemas.microsoft.com/office/powerpoint/2010/main" val="2648198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EE21-5DFB-3FA3-B54A-3065395077CD}"/>
              </a:ext>
            </a:extLst>
          </p:cNvPr>
          <p:cNvSpPr>
            <a:spLocks noGrp="1"/>
          </p:cNvSpPr>
          <p:nvPr>
            <p:ph type="title"/>
          </p:nvPr>
        </p:nvSpPr>
        <p:spPr/>
        <p:txBody>
          <a:bodyPr/>
          <a:lstStyle/>
          <a:p>
            <a:r>
              <a:rPr lang="en-US" dirty="0"/>
              <a:t>Trace Minerals</a:t>
            </a:r>
          </a:p>
        </p:txBody>
      </p:sp>
      <p:sp>
        <p:nvSpPr>
          <p:cNvPr id="3" name="Content Placeholder 2">
            <a:extLst>
              <a:ext uri="{FF2B5EF4-FFF2-40B4-BE49-F238E27FC236}">
                <a16:creationId xmlns:a16="http://schemas.microsoft.com/office/drawing/2014/main" id="{7B07E1F3-7A3B-931E-2996-66C7FF7E9610}"/>
              </a:ext>
            </a:extLst>
          </p:cNvPr>
          <p:cNvSpPr>
            <a:spLocks noGrp="1"/>
          </p:cNvSpPr>
          <p:nvPr>
            <p:ph idx="1"/>
          </p:nvPr>
        </p:nvSpPr>
        <p:spPr>
          <a:xfrm>
            <a:off x="457200" y="1143000"/>
            <a:ext cx="8229600" cy="5257800"/>
          </a:xfrm>
        </p:spPr>
        <p:txBody>
          <a:bodyPr>
            <a:normAutofit lnSpcReduction="10000"/>
          </a:bodyPr>
          <a:lstStyle/>
          <a:p>
            <a:r>
              <a:rPr lang="en-US" b="1" u="sng" dirty="0"/>
              <a:t>Iron</a:t>
            </a:r>
            <a:r>
              <a:rPr lang="en-US" dirty="0"/>
              <a:t> – </a:t>
            </a:r>
          </a:p>
          <a:p>
            <a:pPr lvl="1"/>
            <a:r>
              <a:rPr lang="en-US" dirty="0"/>
              <a:t>Necessary for Hemoglobin production</a:t>
            </a:r>
          </a:p>
          <a:p>
            <a:pPr marL="457200" lvl="1" indent="0">
              <a:buNone/>
            </a:pPr>
            <a:r>
              <a:rPr lang="en-US" dirty="0"/>
              <a:t>Note: </a:t>
            </a:r>
            <a:r>
              <a:rPr lang="en-US" sz="2000" dirty="0"/>
              <a:t>See Table 7-8 page 109 Factors Affecting Iron Absorption</a:t>
            </a:r>
          </a:p>
          <a:p>
            <a:pPr marL="457200" lvl="1" indent="0">
              <a:buNone/>
            </a:pPr>
            <a:r>
              <a:rPr lang="en-US" u="sng" dirty="0"/>
              <a:t>Sources of Iron include</a:t>
            </a:r>
          </a:p>
          <a:p>
            <a:pPr marL="457200" lvl="1" indent="0">
              <a:buNone/>
            </a:pPr>
            <a:r>
              <a:rPr lang="en-US" dirty="0"/>
              <a:t>Meat, spinach, fortified foods, supplements</a:t>
            </a:r>
          </a:p>
          <a:p>
            <a:pPr marL="457200" lvl="1" indent="0">
              <a:buNone/>
            </a:pPr>
            <a:r>
              <a:rPr lang="en-US" dirty="0"/>
              <a:t>*</a:t>
            </a:r>
            <a:r>
              <a:rPr lang="en-US" sz="2400" dirty="0"/>
              <a:t>In the United States those at Risk for Iron Deficiency </a:t>
            </a:r>
          </a:p>
          <a:p>
            <a:pPr marL="457200" lvl="1" indent="0">
              <a:buNone/>
            </a:pPr>
            <a:r>
              <a:rPr lang="en-US" sz="2400" dirty="0"/>
              <a:t>Infants, young children, pregnant women, chronic illness etc.</a:t>
            </a:r>
          </a:p>
          <a:p>
            <a:pPr marL="457200" lvl="1" indent="0">
              <a:buNone/>
            </a:pPr>
            <a:endParaRPr lang="en-US" sz="2400" dirty="0"/>
          </a:p>
          <a:p>
            <a:pPr marL="457200" lvl="1" indent="0">
              <a:buNone/>
            </a:pPr>
            <a:r>
              <a:rPr lang="en-US" sz="2400" dirty="0"/>
              <a:t>Deficiency in Iron can lead to Iron Deficiency Anemia.</a:t>
            </a:r>
          </a:p>
          <a:p>
            <a:pPr marL="457200" lvl="1" indent="0">
              <a:buNone/>
            </a:pPr>
            <a:r>
              <a:rPr lang="en-US" sz="2400" dirty="0"/>
              <a:t>Toxicity may lead to liver damage (failure), seizures, shock etc. </a:t>
            </a:r>
            <a:r>
              <a:rPr lang="en-US" sz="2000" dirty="0"/>
              <a:t>(See Table 7-4 page, 101 Mineral Toxicities)</a:t>
            </a:r>
          </a:p>
          <a:p>
            <a:pPr marL="457200" lvl="1" indent="0">
              <a:buNone/>
            </a:pPr>
            <a:endParaRPr lang="en-US" sz="2000" dirty="0"/>
          </a:p>
        </p:txBody>
      </p:sp>
    </p:spTree>
    <p:extLst>
      <p:ext uri="{BB962C8B-B14F-4D97-AF65-F5344CB8AC3E}">
        <p14:creationId xmlns:p14="http://schemas.microsoft.com/office/powerpoint/2010/main" val="3723191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C99-27F8-7AC7-4934-F1DFA6B1219E}"/>
              </a:ext>
            </a:extLst>
          </p:cNvPr>
          <p:cNvSpPr>
            <a:spLocks noGrp="1"/>
          </p:cNvSpPr>
          <p:nvPr>
            <p:ph type="title"/>
          </p:nvPr>
        </p:nvSpPr>
        <p:spPr/>
        <p:txBody>
          <a:bodyPr/>
          <a:lstStyle/>
          <a:p>
            <a:r>
              <a:rPr lang="en-US" dirty="0"/>
              <a:t>Trace Minerals </a:t>
            </a:r>
          </a:p>
        </p:txBody>
      </p:sp>
      <p:sp>
        <p:nvSpPr>
          <p:cNvPr id="3" name="Content Placeholder 2">
            <a:extLst>
              <a:ext uri="{FF2B5EF4-FFF2-40B4-BE49-F238E27FC236}">
                <a16:creationId xmlns:a16="http://schemas.microsoft.com/office/drawing/2014/main" id="{BEB5FC4E-A26D-8A24-E147-015C7B0FC13D}"/>
              </a:ext>
            </a:extLst>
          </p:cNvPr>
          <p:cNvSpPr>
            <a:spLocks noGrp="1"/>
          </p:cNvSpPr>
          <p:nvPr>
            <p:ph idx="1"/>
          </p:nvPr>
        </p:nvSpPr>
        <p:spPr>
          <a:xfrm>
            <a:off x="457200" y="1600200"/>
            <a:ext cx="8229600" cy="4876800"/>
          </a:xfrm>
        </p:spPr>
        <p:txBody>
          <a:bodyPr>
            <a:normAutofit/>
          </a:bodyPr>
          <a:lstStyle/>
          <a:p>
            <a:r>
              <a:rPr lang="en-US" b="1" u="sng" dirty="0"/>
              <a:t>Iodine</a:t>
            </a:r>
            <a:r>
              <a:rPr lang="en-US" dirty="0"/>
              <a:t> – </a:t>
            </a:r>
          </a:p>
          <a:p>
            <a:pPr lvl="1"/>
            <a:r>
              <a:rPr lang="en-US" dirty="0"/>
              <a:t>Necessary for proper Function Thyroid Gland</a:t>
            </a:r>
          </a:p>
          <a:p>
            <a:pPr marL="457200" lvl="1" indent="0">
              <a:buNone/>
            </a:pPr>
            <a:r>
              <a:rPr lang="en-US" u="sng" dirty="0"/>
              <a:t>Sources of Iodine include</a:t>
            </a:r>
          </a:p>
          <a:p>
            <a:pPr marL="457200" lvl="1" indent="0">
              <a:buNone/>
            </a:pPr>
            <a:r>
              <a:rPr lang="en-US" dirty="0"/>
              <a:t>	Fish, shellfish, salt water, seaweed, iodized salt</a:t>
            </a:r>
            <a:endParaRPr lang="en-US" sz="2400" dirty="0"/>
          </a:p>
          <a:p>
            <a:pPr marL="457200" lvl="1" indent="0">
              <a:buNone/>
            </a:pPr>
            <a:r>
              <a:rPr lang="en-US" sz="2400" dirty="0"/>
              <a:t>Deficiency in Iodine may lead to enlargement of the thyroid gland known as a “</a:t>
            </a:r>
            <a:r>
              <a:rPr lang="en-US" sz="2400" i="1" u="sng" dirty="0"/>
              <a:t>goiter</a:t>
            </a:r>
            <a:r>
              <a:rPr lang="en-US" sz="2400" dirty="0"/>
              <a:t>”. </a:t>
            </a:r>
          </a:p>
          <a:p>
            <a:pPr marL="457200" lvl="1" indent="0">
              <a:buNone/>
            </a:pPr>
            <a:r>
              <a:rPr lang="en-US" sz="2400" dirty="0"/>
              <a:t>Toxicity may lead to same symptoms as deficiency including goiter development </a:t>
            </a:r>
            <a:r>
              <a:rPr lang="en-US" sz="2000" dirty="0"/>
              <a:t>(See Table 7-4, page, 101 Mineral Toxicities)</a:t>
            </a:r>
          </a:p>
          <a:p>
            <a:pPr marL="457200" lvl="1" indent="0">
              <a:buNone/>
            </a:pPr>
            <a:r>
              <a:rPr lang="en-US" sz="2000" dirty="0"/>
              <a:t>NOTE: </a:t>
            </a:r>
            <a:r>
              <a:rPr lang="en-US" sz="2000" u="sng" dirty="0"/>
              <a:t>Hypothyroidism</a:t>
            </a:r>
            <a:r>
              <a:rPr lang="en-US" sz="2000" dirty="0"/>
              <a:t> during pregnancy results in </a:t>
            </a:r>
            <a:r>
              <a:rPr lang="en-US" sz="2000" u="sng" dirty="0"/>
              <a:t>cretinism</a:t>
            </a:r>
            <a:r>
              <a:rPr lang="en-US" sz="2000" dirty="0"/>
              <a:t> in the newborn (Intellectual disabilities, and physical deformities). </a:t>
            </a:r>
          </a:p>
        </p:txBody>
      </p:sp>
    </p:spTree>
    <p:extLst>
      <p:ext uri="{BB962C8B-B14F-4D97-AF65-F5344CB8AC3E}">
        <p14:creationId xmlns:p14="http://schemas.microsoft.com/office/powerpoint/2010/main" val="3369265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26CC-0F81-9EAB-0EE3-4C8B44BAFFB3}"/>
              </a:ext>
            </a:extLst>
          </p:cNvPr>
          <p:cNvSpPr>
            <a:spLocks noGrp="1"/>
          </p:cNvSpPr>
          <p:nvPr>
            <p:ph type="title"/>
          </p:nvPr>
        </p:nvSpPr>
        <p:spPr/>
        <p:txBody>
          <a:bodyPr/>
          <a:lstStyle/>
          <a:p>
            <a:r>
              <a:rPr lang="en-US" dirty="0"/>
              <a:t>Trace Minerals</a:t>
            </a:r>
          </a:p>
        </p:txBody>
      </p:sp>
      <p:sp>
        <p:nvSpPr>
          <p:cNvPr id="3" name="Content Placeholder 2">
            <a:extLst>
              <a:ext uri="{FF2B5EF4-FFF2-40B4-BE49-F238E27FC236}">
                <a16:creationId xmlns:a16="http://schemas.microsoft.com/office/drawing/2014/main" id="{D0D47B3B-337D-E9DD-25DF-1BBE7ADD12D4}"/>
              </a:ext>
            </a:extLst>
          </p:cNvPr>
          <p:cNvSpPr>
            <a:spLocks noGrp="1"/>
          </p:cNvSpPr>
          <p:nvPr>
            <p:ph idx="1"/>
          </p:nvPr>
        </p:nvSpPr>
        <p:spPr>
          <a:xfrm>
            <a:off x="457200" y="1600200"/>
            <a:ext cx="8229600" cy="4983162"/>
          </a:xfrm>
        </p:spPr>
        <p:txBody>
          <a:bodyPr>
            <a:normAutofit/>
          </a:bodyPr>
          <a:lstStyle/>
          <a:p>
            <a:r>
              <a:rPr lang="en-US" b="1" u="sng" dirty="0"/>
              <a:t>Fluoride</a:t>
            </a:r>
            <a:r>
              <a:rPr lang="en-US" dirty="0"/>
              <a:t> – </a:t>
            </a:r>
          </a:p>
          <a:p>
            <a:pPr lvl="1"/>
            <a:r>
              <a:rPr lang="en-US" dirty="0"/>
              <a:t>Prevention of dental caries (cavities/tooth decay).</a:t>
            </a:r>
          </a:p>
          <a:p>
            <a:pPr marL="457200" lvl="1" indent="0">
              <a:buNone/>
            </a:pPr>
            <a:r>
              <a:rPr lang="en-US" u="sng" dirty="0"/>
              <a:t>Sources of Fluoride include:</a:t>
            </a:r>
          </a:p>
          <a:p>
            <a:pPr marL="457200" lvl="1" indent="0">
              <a:buNone/>
            </a:pPr>
            <a:r>
              <a:rPr lang="en-US" dirty="0"/>
              <a:t>	Drinking water, food and beverages prepared with drinking water, tea.</a:t>
            </a:r>
          </a:p>
          <a:p>
            <a:pPr marL="457200" lvl="1" indent="0">
              <a:buNone/>
            </a:pPr>
            <a:endParaRPr lang="en-US" sz="2400" dirty="0"/>
          </a:p>
          <a:p>
            <a:pPr marL="457200" lvl="1" indent="0">
              <a:buNone/>
            </a:pPr>
            <a:r>
              <a:rPr lang="en-US" sz="2400" dirty="0"/>
              <a:t>Deficiency in fluoride may contribute to tooth decay.</a:t>
            </a:r>
          </a:p>
          <a:p>
            <a:pPr marL="457200" lvl="1" indent="0">
              <a:buNone/>
            </a:pPr>
            <a:r>
              <a:rPr lang="en-US" sz="2400" dirty="0"/>
              <a:t>Toxicity may lead to dental fluorosis (white spots on the surface of the teeth). </a:t>
            </a:r>
            <a:r>
              <a:rPr lang="en-US" sz="2000" dirty="0"/>
              <a:t>(See Table 7-4, page, 101 Mineral Toxicities)</a:t>
            </a:r>
          </a:p>
          <a:p>
            <a:endParaRPr lang="en-US" dirty="0"/>
          </a:p>
        </p:txBody>
      </p:sp>
    </p:spTree>
    <p:extLst>
      <p:ext uri="{BB962C8B-B14F-4D97-AF65-F5344CB8AC3E}">
        <p14:creationId xmlns:p14="http://schemas.microsoft.com/office/powerpoint/2010/main" val="3354976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3795-2E0F-F817-71A3-667868FE4621}"/>
              </a:ext>
            </a:extLst>
          </p:cNvPr>
          <p:cNvSpPr>
            <a:spLocks noGrp="1"/>
          </p:cNvSpPr>
          <p:nvPr>
            <p:ph type="title"/>
          </p:nvPr>
        </p:nvSpPr>
        <p:spPr/>
        <p:txBody>
          <a:bodyPr/>
          <a:lstStyle/>
          <a:p>
            <a:r>
              <a:rPr lang="en-US" dirty="0"/>
              <a:t>Trace Minerals</a:t>
            </a:r>
          </a:p>
        </p:txBody>
      </p:sp>
      <p:sp>
        <p:nvSpPr>
          <p:cNvPr id="3" name="Content Placeholder 2">
            <a:extLst>
              <a:ext uri="{FF2B5EF4-FFF2-40B4-BE49-F238E27FC236}">
                <a16:creationId xmlns:a16="http://schemas.microsoft.com/office/drawing/2014/main" id="{9ADC20F9-011E-F7F9-B815-8A64C0AD1E24}"/>
              </a:ext>
            </a:extLst>
          </p:cNvPr>
          <p:cNvSpPr>
            <a:spLocks noGrp="1"/>
          </p:cNvSpPr>
          <p:nvPr>
            <p:ph idx="1"/>
          </p:nvPr>
        </p:nvSpPr>
        <p:spPr/>
        <p:txBody>
          <a:bodyPr>
            <a:normAutofit fontScale="92500" lnSpcReduction="10000"/>
          </a:bodyPr>
          <a:lstStyle/>
          <a:p>
            <a:r>
              <a:rPr lang="en-US" b="1" u="sng" dirty="0"/>
              <a:t>Zinc</a:t>
            </a:r>
            <a:r>
              <a:rPr lang="en-US" dirty="0"/>
              <a:t> – </a:t>
            </a:r>
          </a:p>
          <a:p>
            <a:pPr lvl="1"/>
            <a:r>
              <a:rPr lang="en-US" dirty="0"/>
              <a:t>Necessary for growth, tissue repair, (wound healing), immune function.</a:t>
            </a:r>
          </a:p>
          <a:p>
            <a:pPr algn="l" fontAlgn="ctr">
              <a:spcBef>
                <a:spcPts val="750"/>
              </a:spcBef>
              <a:spcAft>
                <a:spcPts val="1500"/>
              </a:spcAft>
            </a:pPr>
            <a:r>
              <a:rPr lang="en-US" u="sng" dirty="0"/>
              <a:t>Sources of Zinc include: </a:t>
            </a:r>
            <a:r>
              <a:rPr lang="en-US" sz="2600" b="0" i="0" dirty="0">
                <a:effectLst/>
                <a:latin typeface="Google Sans"/>
              </a:rPr>
              <a:t>Oysters, Beef, Pork, Lamb, Chicken, eggs, legumes, nuts, whole grains, dairy, fortified cereal.</a:t>
            </a:r>
          </a:p>
          <a:p>
            <a:pPr algn="l" fontAlgn="ctr">
              <a:spcBef>
                <a:spcPts val="750"/>
              </a:spcBef>
              <a:spcAft>
                <a:spcPts val="1500"/>
              </a:spcAft>
            </a:pPr>
            <a:r>
              <a:rPr lang="en-US" sz="2400" dirty="0"/>
              <a:t>Deficiency in Zinc may lead to delayed growth, skeletal abnormalities, decreased cognition, alopecia, loss of taste, poor wound healing, decreased immunity, eye and skin conditions.</a:t>
            </a:r>
          </a:p>
          <a:p>
            <a:pPr algn="l" fontAlgn="ctr">
              <a:spcBef>
                <a:spcPts val="750"/>
              </a:spcBef>
              <a:spcAft>
                <a:spcPts val="1500"/>
              </a:spcAft>
            </a:pPr>
            <a:r>
              <a:rPr lang="en-US" sz="2400" dirty="0"/>
              <a:t>Toxicity </a:t>
            </a:r>
            <a:r>
              <a:rPr lang="en-US" sz="2000" dirty="0"/>
              <a:t>(See Table 7-4, page, 101 Mineral Toxicities)</a:t>
            </a:r>
          </a:p>
          <a:p>
            <a:endParaRPr lang="en-US" dirty="0"/>
          </a:p>
        </p:txBody>
      </p:sp>
    </p:spTree>
    <p:extLst>
      <p:ext uri="{BB962C8B-B14F-4D97-AF65-F5344CB8AC3E}">
        <p14:creationId xmlns:p14="http://schemas.microsoft.com/office/powerpoint/2010/main" val="242243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Nutrition</a:t>
            </a:r>
          </a:p>
        </p:txBody>
      </p:sp>
      <p:sp>
        <p:nvSpPr>
          <p:cNvPr id="3" name="Content Placeholder 2"/>
          <p:cNvSpPr>
            <a:spLocks noGrp="1"/>
          </p:cNvSpPr>
          <p:nvPr>
            <p:ph idx="1"/>
          </p:nvPr>
        </p:nvSpPr>
        <p:spPr/>
        <p:txBody>
          <a:bodyPr/>
          <a:lstStyle/>
          <a:p>
            <a:r>
              <a:rPr lang="en-US" b="1" u="sng" dirty="0"/>
              <a:t>Carbohydrates</a:t>
            </a:r>
            <a:r>
              <a:rPr lang="en-US" dirty="0"/>
              <a:t>- provide energy</a:t>
            </a:r>
          </a:p>
          <a:p>
            <a:r>
              <a:rPr lang="en-US" b="1" u="sng" dirty="0"/>
              <a:t>Proteins</a:t>
            </a:r>
            <a:r>
              <a:rPr lang="en-US" dirty="0"/>
              <a:t>- growth and repair of tissues</a:t>
            </a:r>
          </a:p>
          <a:p>
            <a:r>
              <a:rPr lang="en-US" b="1" u="sng" dirty="0"/>
              <a:t>Fats</a:t>
            </a:r>
            <a:r>
              <a:rPr lang="en-US" dirty="0"/>
              <a:t>- most concentrated form of energy</a:t>
            </a:r>
          </a:p>
          <a:p>
            <a:r>
              <a:rPr lang="en-US" b="1" u="sng" dirty="0"/>
              <a:t>Vitamins</a:t>
            </a:r>
            <a:r>
              <a:rPr lang="en-US" dirty="0"/>
              <a:t>- needed for normal body functioning</a:t>
            </a:r>
          </a:p>
          <a:p>
            <a:r>
              <a:rPr lang="en-US" b="1" u="sng" dirty="0"/>
              <a:t>Minerals</a:t>
            </a:r>
            <a:r>
              <a:rPr lang="en-US" dirty="0"/>
              <a:t>- build body tissues/ regulate body function</a:t>
            </a:r>
          </a:p>
          <a:p>
            <a:r>
              <a:rPr lang="en-US" b="1" u="sng" dirty="0"/>
              <a:t>Water</a:t>
            </a:r>
            <a:r>
              <a:rPr lang="en-US" dirty="0"/>
              <a:t>- primary part of the blood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988" y="38100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215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5CB0-9C05-F4E1-4860-EB3B2D558E89}"/>
              </a:ext>
            </a:extLst>
          </p:cNvPr>
          <p:cNvSpPr>
            <a:spLocks noGrp="1"/>
          </p:cNvSpPr>
          <p:nvPr>
            <p:ph type="title"/>
          </p:nvPr>
        </p:nvSpPr>
        <p:spPr/>
        <p:txBody>
          <a:bodyPr/>
          <a:lstStyle/>
          <a:p>
            <a:r>
              <a:rPr lang="en-US" dirty="0"/>
              <a:t>Trace Minerals</a:t>
            </a:r>
          </a:p>
        </p:txBody>
      </p:sp>
      <p:sp>
        <p:nvSpPr>
          <p:cNvPr id="3" name="Content Placeholder 2">
            <a:extLst>
              <a:ext uri="{FF2B5EF4-FFF2-40B4-BE49-F238E27FC236}">
                <a16:creationId xmlns:a16="http://schemas.microsoft.com/office/drawing/2014/main" id="{5CC767F3-8209-8E00-07AD-7849AE7CA20C}"/>
              </a:ext>
            </a:extLst>
          </p:cNvPr>
          <p:cNvSpPr>
            <a:spLocks noGrp="1"/>
          </p:cNvSpPr>
          <p:nvPr>
            <p:ph idx="1"/>
          </p:nvPr>
        </p:nvSpPr>
        <p:spPr/>
        <p:txBody>
          <a:bodyPr>
            <a:normAutofit fontScale="85000" lnSpcReduction="10000"/>
          </a:bodyPr>
          <a:lstStyle/>
          <a:p>
            <a:r>
              <a:rPr lang="en-US" b="1" u="sng" dirty="0"/>
              <a:t>Copper</a:t>
            </a:r>
            <a:r>
              <a:rPr lang="en-US" dirty="0"/>
              <a:t> – </a:t>
            </a:r>
          </a:p>
          <a:p>
            <a:pPr lvl="1"/>
            <a:r>
              <a:rPr lang="en-US" dirty="0"/>
              <a:t>Involved in hemoglobin synthesis, melanin formation.</a:t>
            </a:r>
          </a:p>
          <a:p>
            <a:pPr algn="l" fontAlgn="ctr">
              <a:spcBef>
                <a:spcPts val="750"/>
              </a:spcBef>
              <a:spcAft>
                <a:spcPts val="1500"/>
              </a:spcAft>
            </a:pPr>
            <a:r>
              <a:rPr lang="en-US" u="sng" dirty="0"/>
              <a:t>Sources of Copper include: </a:t>
            </a:r>
            <a:r>
              <a:rPr lang="en-US" sz="2800" dirty="0"/>
              <a:t>oysters and other shellfish, nuts, seeds, organ meats (like liver), dark leafy greens like spinach and kale, whole grains, dark chocolate, avocados, dried fruits like prunes, and shitake mushrooms</a:t>
            </a:r>
            <a:r>
              <a:rPr lang="en-US" sz="2800" dirty="0">
                <a:solidFill>
                  <a:srgbClr val="001D35"/>
                </a:solidFill>
                <a:latin typeface="Google Sans"/>
              </a:rPr>
              <a:t>.</a:t>
            </a:r>
            <a:endParaRPr lang="en-US" sz="2800" dirty="0"/>
          </a:p>
          <a:p>
            <a:pPr algn="l" fontAlgn="ctr">
              <a:spcBef>
                <a:spcPts val="750"/>
              </a:spcBef>
              <a:spcAft>
                <a:spcPts val="1500"/>
              </a:spcAft>
            </a:pPr>
            <a:r>
              <a:rPr lang="en-US" sz="2400" dirty="0"/>
              <a:t>Deficiency in Copper may be associated with bariatric surgery, osteoporosis, hyperlipidemia, hypopigmentation of the skin/hair.</a:t>
            </a:r>
          </a:p>
          <a:p>
            <a:pPr algn="l" fontAlgn="ctr">
              <a:spcBef>
                <a:spcPts val="750"/>
              </a:spcBef>
              <a:spcAft>
                <a:spcPts val="1500"/>
              </a:spcAft>
            </a:pPr>
            <a:r>
              <a:rPr lang="en-US" sz="2400" dirty="0"/>
              <a:t>Toxicity – a genetic disease known as Wilson disease leads to toxic copper accumulation in the organs </a:t>
            </a:r>
            <a:r>
              <a:rPr lang="en-US" sz="2000" dirty="0"/>
              <a:t>(See Table 7-4, page, 101 Mineral Toxicities).</a:t>
            </a:r>
          </a:p>
          <a:p>
            <a:pPr marL="0" indent="0">
              <a:buNone/>
            </a:pPr>
            <a:endParaRPr lang="en-US" dirty="0"/>
          </a:p>
        </p:txBody>
      </p:sp>
    </p:spTree>
    <p:extLst>
      <p:ext uri="{BB962C8B-B14F-4D97-AF65-F5344CB8AC3E}">
        <p14:creationId xmlns:p14="http://schemas.microsoft.com/office/powerpoint/2010/main" val="2474318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8F0E-2107-1D3C-0E64-51896A45F64B}"/>
              </a:ext>
            </a:extLst>
          </p:cNvPr>
          <p:cNvSpPr>
            <a:spLocks noGrp="1"/>
          </p:cNvSpPr>
          <p:nvPr>
            <p:ph type="title"/>
          </p:nvPr>
        </p:nvSpPr>
        <p:spPr/>
        <p:txBody>
          <a:bodyPr/>
          <a:lstStyle/>
          <a:p>
            <a:r>
              <a:rPr lang="en-US" dirty="0"/>
              <a:t>Trace Minerals</a:t>
            </a:r>
          </a:p>
        </p:txBody>
      </p:sp>
      <p:sp>
        <p:nvSpPr>
          <p:cNvPr id="3" name="Content Placeholder 2">
            <a:extLst>
              <a:ext uri="{FF2B5EF4-FFF2-40B4-BE49-F238E27FC236}">
                <a16:creationId xmlns:a16="http://schemas.microsoft.com/office/drawing/2014/main" id="{CA8D873D-922F-9C3E-6427-297426CA297C}"/>
              </a:ext>
            </a:extLst>
          </p:cNvPr>
          <p:cNvSpPr>
            <a:spLocks noGrp="1"/>
          </p:cNvSpPr>
          <p:nvPr>
            <p:ph idx="1"/>
          </p:nvPr>
        </p:nvSpPr>
        <p:spPr/>
        <p:txBody>
          <a:bodyPr>
            <a:normAutofit fontScale="85000" lnSpcReduction="10000"/>
          </a:bodyPr>
          <a:lstStyle/>
          <a:p>
            <a:r>
              <a:rPr lang="en-US" b="1" u="sng" dirty="0"/>
              <a:t>Selenium</a:t>
            </a:r>
            <a:r>
              <a:rPr lang="en-US" dirty="0"/>
              <a:t> – </a:t>
            </a:r>
          </a:p>
          <a:p>
            <a:pPr lvl="1"/>
            <a:r>
              <a:rPr lang="en-US" dirty="0"/>
              <a:t>Enzyme function, thyroid function and immune health.</a:t>
            </a:r>
          </a:p>
          <a:p>
            <a:pPr algn="l" fontAlgn="ctr">
              <a:spcBef>
                <a:spcPts val="750"/>
              </a:spcBef>
              <a:spcAft>
                <a:spcPts val="1500"/>
              </a:spcAft>
            </a:pPr>
            <a:r>
              <a:rPr lang="en-US" u="sng" dirty="0"/>
              <a:t>Sources of Selenium include: </a:t>
            </a:r>
            <a:r>
              <a:rPr lang="en-US" dirty="0"/>
              <a:t>Seafood and organ meats, dairy products, eggs.</a:t>
            </a:r>
          </a:p>
          <a:p>
            <a:pPr algn="l" fontAlgn="ctr">
              <a:spcBef>
                <a:spcPts val="750"/>
              </a:spcBef>
              <a:spcAft>
                <a:spcPts val="1500"/>
              </a:spcAft>
            </a:pPr>
            <a:r>
              <a:rPr lang="en-US" sz="2400" dirty="0"/>
              <a:t>Deficiency in Selenium are unlikely in humans that consume meat in their diet. Individuals at risk of selenium deficiency are those on dialysis and have HIV infection.</a:t>
            </a:r>
          </a:p>
          <a:p>
            <a:pPr fontAlgn="ctr">
              <a:spcBef>
                <a:spcPts val="750"/>
              </a:spcBef>
              <a:spcAft>
                <a:spcPts val="1500"/>
              </a:spcAft>
            </a:pPr>
            <a:r>
              <a:rPr lang="en-US" sz="2400" dirty="0"/>
              <a:t>Toxicity – associated with miners (mining exposes selenium elements into the air) and taking too many oral supplements.</a:t>
            </a:r>
            <a:r>
              <a:rPr lang="en-US" sz="3200" dirty="0"/>
              <a:t> </a:t>
            </a:r>
            <a:r>
              <a:rPr lang="en-US" sz="2800" dirty="0"/>
              <a:t>(See Table 7-4, page, 101 Mineral Toxicities).</a:t>
            </a:r>
          </a:p>
          <a:p>
            <a:pPr algn="l" fontAlgn="ctr">
              <a:spcBef>
                <a:spcPts val="750"/>
              </a:spcBef>
              <a:spcAft>
                <a:spcPts val="1500"/>
              </a:spcAft>
            </a:pPr>
            <a:endParaRPr lang="en-US" dirty="0"/>
          </a:p>
        </p:txBody>
      </p:sp>
    </p:spTree>
    <p:extLst>
      <p:ext uri="{BB962C8B-B14F-4D97-AF65-F5344CB8AC3E}">
        <p14:creationId xmlns:p14="http://schemas.microsoft.com/office/powerpoint/2010/main" val="2115405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E5DE-672A-5A6B-2DBE-BE5069A7E5D3}"/>
              </a:ext>
            </a:extLst>
          </p:cNvPr>
          <p:cNvSpPr>
            <a:spLocks noGrp="1"/>
          </p:cNvSpPr>
          <p:nvPr>
            <p:ph type="title"/>
          </p:nvPr>
        </p:nvSpPr>
        <p:spPr/>
        <p:txBody>
          <a:bodyPr/>
          <a:lstStyle/>
          <a:p>
            <a:r>
              <a:rPr lang="en-US" dirty="0"/>
              <a:t>Trace Minerals</a:t>
            </a:r>
          </a:p>
        </p:txBody>
      </p:sp>
      <p:sp>
        <p:nvSpPr>
          <p:cNvPr id="3" name="Content Placeholder 2">
            <a:extLst>
              <a:ext uri="{FF2B5EF4-FFF2-40B4-BE49-F238E27FC236}">
                <a16:creationId xmlns:a16="http://schemas.microsoft.com/office/drawing/2014/main" id="{0E24FC10-48C1-C0B2-3108-26688FF5601F}"/>
              </a:ext>
            </a:extLst>
          </p:cNvPr>
          <p:cNvSpPr>
            <a:spLocks noGrp="1"/>
          </p:cNvSpPr>
          <p:nvPr>
            <p:ph idx="1"/>
          </p:nvPr>
        </p:nvSpPr>
        <p:spPr/>
        <p:txBody>
          <a:bodyPr>
            <a:normAutofit fontScale="92500" lnSpcReduction="10000"/>
          </a:bodyPr>
          <a:lstStyle/>
          <a:p>
            <a:r>
              <a:rPr lang="en-US" b="1" u="sng" dirty="0"/>
              <a:t>Chromium</a:t>
            </a:r>
            <a:r>
              <a:rPr lang="en-US" dirty="0"/>
              <a:t> – </a:t>
            </a:r>
          </a:p>
          <a:p>
            <a:pPr lvl="1"/>
            <a:r>
              <a:rPr lang="en-US" dirty="0"/>
              <a:t>Potentiate the action of insulin, carbohydrate, fat and protein metabolism.</a:t>
            </a:r>
          </a:p>
          <a:p>
            <a:pPr algn="l" fontAlgn="ctr">
              <a:spcBef>
                <a:spcPts val="750"/>
              </a:spcBef>
              <a:spcAft>
                <a:spcPts val="1500"/>
              </a:spcAft>
            </a:pPr>
            <a:r>
              <a:rPr lang="en-US" u="sng" dirty="0"/>
              <a:t>Sources of Chromium include: </a:t>
            </a:r>
            <a:r>
              <a:rPr lang="en-US" sz="3000" dirty="0"/>
              <a:t>Broccoli, whole grains, green beans, meat, potatoes, liver, eggs, seafood, meat.</a:t>
            </a:r>
            <a:endParaRPr lang="en-US" sz="3000" u="sng" dirty="0"/>
          </a:p>
          <a:p>
            <a:pPr algn="l" fontAlgn="ctr">
              <a:spcBef>
                <a:spcPts val="750"/>
              </a:spcBef>
              <a:spcAft>
                <a:spcPts val="1500"/>
              </a:spcAft>
            </a:pPr>
            <a:r>
              <a:rPr lang="en-US" sz="2400" dirty="0"/>
              <a:t>Deficiency in Chromium weight loss, confusion, elevated blood sugar, confusion.</a:t>
            </a:r>
          </a:p>
          <a:p>
            <a:pPr fontAlgn="ctr">
              <a:spcBef>
                <a:spcPts val="750"/>
              </a:spcBef>
              <a:spcAft>
                <a:spcPts val="1500"/>
              </a:spcAft>
            </a:pPr>
            <a:r>
              <a:rPr lang="en-US" sz="2400" dirty="0"/>
              <a:t>Toxicity – rare; </a:t>
            </a:r>
            <a:r>
              <a:rPr lang="en-US" sz="2600" dirty="0"/>
              <a:t>(See Table 7-4, page, 101 Mineral Toxicities).</a:t>
            </a:r>
          </a:p>
          <a:p>
            <a:pPr algn="l" fontAlgn="ctr">
              <a:spcBef>
                <a:spcPts val="750"/>
              </a:spcBef>
              <a:spcAft>
                <a:spcPts val="1500"/>
              </a:spcAft>
            </a:pPr>
            <a:endParaRPr lang="en-US" dirty="0"/>
          </a:p>
        </p:txBody>
      </p:sp>
    </p:spTree>
    <p:extLst>
      <p:ext uri="{BB962C8B-B14F-4D97-AF65-F5344CB8AC3E}">
        <p14:creationId xmlns:p14="http://schemas.microsoft.com/office/powerpoint/2010/main" val="3862004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F5AE-62C8-A8C5-091C-9CC5EBEEBE9C}"/>
              </a:ext>
            </a:extLst>
          </p:cNvPr>
          <p:cNvSpPr>
            <a:spLocks noGrp="1"/>
          </p:cNvSpPr>
          <p:nvPr>
            <p:ph type="title"/>
          </p:nvPr>
        </p:nvSpPr>
        <p:spPr/>
        <p:txBody>
          <a:bodyPr/>
          <a:lstStyle/>
          <a:p>
            <a:r>
              <a:rPr lang="en-US" dirty="0"/>
              <a:t>Trace Minerals</a:t>
            </a:r>
          </a:p>
        </p:txBody>
      </p:sp>
      <p:sp>
        <p:nvSpPr>
          <p:cNvPr id="3" name="Content Placeholder 2">
            <a:extLst>
              <a:ext uri="{FF2B5EF4-FFF2-40B4-BE49-F238E27FC236}">
                <a16:creationId xmlns:a16="http://schemas.microsoft.com/office/drawing/2014/main" id="{E4462EED-C8BD-33DA-7013-44D6ADD39BD2}"/>
              </a:ext>
            </a:extLst>
          </p:cNvPr>
          <p:cNvSpPr>
            <a:spLocks noGrp="1"/>
          </p:cNvSpPr>
          <p:nvPr>
            <p:ph idx="1"/>
          </p:nvPr>
        </p:nvSpPr>
        <p:spPr/>
        <p:txBody>
          <a:bodyPr>
            <a:normAutofit fontScale="92500" lnSpcReduction="10000"/>
          </a:bodyPr>
          <a:lstStyle/>
          <a:p>
            <a:r>
              <a:rPr lang="en-US" b="1" u="sng" dirty="0"/>
              <a:t>Manganese</a:t>
            </a:r>
            <a:r>
              <a:rPr lang="en-US" dirty="0"/>
              <a:t> – </a:t>
            </a:r>
          </a:p>
          <a:p>
            <a:pPr lvl="1"/>
            <a:r>
              <a:rPr lang="en-US" dirty="0"/>
              <a:t>Formation of bone and cartilage.</a:t>
            </a:r>
          </a:p>
          <a:p>
            <a:pPr algn="l" fontAlgn="ctr">
              <a:spcBef>
                <a:spcPts val="750"/>
              </a:spcBef>
              <a:spcAft>
                <a:spcPts val="1500"/>
              </a:spcAft>
            </a:pPr>
            <a:r>
              <a:rPr lang="en-US" u="sng" dirty="0"/>
              <a:t>Sources of Manganese include: </a:t>
            </a:r>
            <a:r>
              <a:rPr lang="en-US" sz="2800" dirty="0"/>
              <a:t>legumes, nuts, whole grains, fruits, vegetables, tea, meat, eggs, shell -fish.</a:t>
            </a:r>
          </a:p>
          <a:p>
            <a:pPr algn="l" fontAlgn="ctr">
              <a:spcBef>
                <a:spcPts val="750"/>
              </a:spcBef>
              <a:spcAft>
                <a:spcPts val="1500"/>
              </a:spcAft>
            </a:pPr>
            <a:r>
              <a:rPr lang="en-US" sz="2400" dirty="0"/>
              <a:t>Deficiency in Manganese infertility, iron-deficiency anemia, impaired glucose metabolism.</a:t>
            </a:r>
          </a:p>
          <a:p>
            <a:pPr algn="l" fontAlgn="ctr">
              <a:spcBef>
                <a:spcPts val="750"/>
              </a:spcBef>
              <a:spcAft>
                <a:spcPts val="1500"/>
              </a:spcAft>
            </a:pPr>
            <a:r>
              <a:rPr lang="en-US" sz="2400" dirty="0"/>
              <a:t>Toxicity – inhalation exposure in occupational settings causing Parkinsonian-like symptoms and psychological changes </a:t>
            </a:r>
            <a:r>
              <a:rPr lang="en-US" sz="2600" dirty="0"/>
              <a:t>(See Table 7-4, page, 101 Mineral Toxicities).</a:t>
            </a:r>
          </a:p>
          <a:p>
            <a:endParaRPr lang="en-US" dirty="0"/>
          </a:p>
        </p:txBody>
      </p:sp>
    </p:spTree>
    <p:extLst>
      <p:ext uri="{BB962C8B-B14F-4D97-AF65-F5344CB8AC3E}">
        <p14:creationId xmlns:p14="http://schemas.microsoft.com/office/powerpoint/2010/main" val="1693091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E677-6F61-C8EE-E8FA-7FCEE77C1767}"/>
              </a:ext>
            </a:extLst>
          </p:cNvPr>
          <p:cNvSpPr>
            <a:spLocks noGrp="1"/>
          </p:cNvSpPr>
          <p:nvPr>
            <p:ph type="title"/>
          </p:nvPr>
        </p:nvSpPr>
        <p:spPr/>
        <p:txBody>
          <a:bodyPr/>
          <a:lstStyle/>
          <a:p>
            <a:r>
              <a:rPr lang="en-US" dirty="0"/>
              <a:t>Trace Minerals </a:t>
            </a:r>
          </a:p>
        </p:txBody>
      </p:sp>
      <p:sp>
        <p:nvSpPr>
          <p:cNvPr id="3" name="Content Placeholder 2">
            <a:extLst>
              <a:ext uri="{FF2B5EF4-FFF2-40B4-BE49-F238E27FC236}">
                <a16:creationId xmlns:a16="http://schemas.microsoft.com/office/drawing/2014/main" id="{32A5A23D-C493-1AF8-24F9-106B828FFDD1}"/>
              </a:ext>
            </a:extLst>
          </p:cNvPr>
          <p:cNvSpPr>
            <a:spLocks noGrp="1"/>
          </p:cNvSpPr>
          <p:nvPr>
            <p:ph idx="1"/>
          </p:nvPr>
        </p:nvSpPr>
        <p:spPr/>
        <p:txBody>
          <a:bodyPr>
            <a:normAutofit lnSpcReduction="10000"/>
          </a:bodyPr>
          <a:lstStyle/>
          <a:p>
            <a:r>
              <a:rPr lang="en-US" b="1" u="sng" dirty="0"/>
              <a:t>Cobalt</a:t>
            </a:r>
            <a:r>
              <a:rPr lang="en-US" dirty="0"/>
              <a:t> – </a:t>
            </a:r>
          </a:p>
          <a:p>
            <a:pPr lvl="1"/>
            <a:r>
              <a:rPr lang="en-US" dirty="0"/>
              <a:t>Essential component of the vitamin B12 molecule. Necessary for RBC formation.</a:t>
            </a:r>
          </a:p>
          <a:p>
            <a:pPr algn="l" fontAlgn="ctr">
              <a:spcBef>
                <a:spcPts val="750"/>
              </a:spcBef>
              <a:spcAft>
                <a:spcPts val="1500"/>
              </a:spcAft>
            </a:pPr>
            <a:r>
              <a:rPr lang="en-US" u="sng" dirty="0"/>
              <a:t>Sources of Cobalt include:</a:t>
            </a:r>
            <a:r>
              <a:rPr lang="en-US" sz="2800" u="sng" dirty="0"/>
              <a:t> </a:t>
            </a:r>
            <a:r>
              <a:rPr lang="en-US" sz="2800" dirty="0"/>
              <a:t>liver, eggs, meat, seafood, dairy.</a:t>
            </a:r>
          </a:p>
          <a:p>
            <a:pPr algn="l" fontAlgn="ctr">
              <a:spcBef>
                <a:spcPts val="750"/>
              </a:spcBef>
              <a:spcAft>
                <a:spcPts val="1500"/>
              </a:spcAft>
            </a:pPr>
            <a:r>
              <a:rPr lang="en-US" sz="2400" dirty="0"/>
              <a:t>Deficiency may result in pernicious anemia.</a:t>
            </a:r>
          </a:p>
          <a:p>
            <a:pPr algn="l" fontAlgn="ctr">
              <a:spcBef>
                <a:spcPts val="750"/>
              </a:spcBef>
              <a:spcAft>
                <a:spcPts val="1500"/>
              </a:spcAft>
            </a:pPr>
            <a:r>
              <a:rPr lang="en-US" sz="2400" dirty="0"/>
              <a:t>Toxicity – has been reported from wear on cobalt containing artificial hip joints </a:t>
            </a:r>
            <a:r>
              <a:rPr lang="en-US" sz="2600" dirty="0"/>
              <a:t>(See Table 7-4, page, 101 Mineral Toxicities).</a:t>
            </a:r>
          </a:p>
          <a:p>
            <a:endParaRPr lang="en-US" dirty="0"/>
          </a:p>
        </p:txBody>
      </p:sp>
    </p:spTree>
    <p:extLst>
      <p:ext uri="{BB962C8B-B14F-4D97-AF65-F5344CB8AC3E}">
        <p14:creationId xmlns:p14="http://schemas.microsoft.com/office/powerpoint/2010/main" val="433741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DF74-0E73-337A-1BAE-92043579A4F5}"/>
              </a:ext>
            </a:extLst>
          </p:cNvPr>
          <p:cNvSpPr>
            <a:spLocks noGrp="1"/>
          </p:cNvSpPr>
          <p:nvPr>
            <p:ph type="title"/>
          </p:nvPr>
        </p:nvSpPr>
        <p:spPr/>
        <p:txBody>
          <a:bodyPr/>
          <a:lstStyle/>
          <a:p>
            <a:r>
              <a:rPr lang="en-US" dirty="0"/>
              <a:t>Trace Minerals</a:t>
            </a:r>
          </a:p>
        </p:txBody>
      </p:sp>
      <p:sp>
        <p:nvSpPr>
          <p:cNvPr id="3" name="Content Placeholder 2">
            <a:extLst>
              <a:ext uri="{FF2B5EF4-FFF2-40B4-BE49-F238E27FC236}">
                <a16:creationId xmlns:a16="http://schemas.microsoft.com/office/drawing/2014/main" id="{2BAF77E2-9727-1A84-14E4-8E8B7FC120D8}"/>
              </a:ext>
            </a:extLst>
          </p:cNvPr>
          <p:cNvSpPr>
            <a:spLocks noGrp="1"/>
          </p:cNvSpPr>
          <p:nvPr>
            <p:ph idx="1"/>
          </p:nvPr>
        </p:nvSpPr>
        <p:spPr/>
        <p:txBody>
          <a:bodyPr>
            <a:normAutofit lnSpcReduction="10000"/>
          </a:bodyPr>
          <a:lstStyle/>
          <a:p>
            <a:r>
              <a:rPr lang="en-US" b="1" u="sng" dirty="0"/>
              <a:t>Molybdenum</a:t>
            </a:r>
            <a:r>
              <a:rPr lang="en-US" dirty="0"/>
              <a:t> – </a:t>
            </a:r>
          </a:p>
          <a:p>
            <a:pPr lvl="1"/>
            <a:r>
              <a:rPr lang="en-US" dirty="0"/>
              <a:t>Essential component in the metabolism of amino acids and purines.</a:t>
            </a:r>
          </a:p>
          <a:p>
            <a:pPr algn="l" fontAlgn="ctr">
              <a:spcBef>
                <a:spcPts val="750"/>
              </a:spcBef>
              <a:spcAft>
                <a:spcPts val="1500"/>
              </a:spcAft>
            </a:pPr>
            <a:r>
              <a:rPr lang="en-US" u="sng" dirty="0"/>
              <a:t>Sources of Molybdenum include:</a:t>
            </a:r>
            <a:r>
              <a:rPr lang="en-US" sz="2800" u="sng" dirty="0"/>
              <a:t> </a:t>
            </a:r>
            <a:r>
              <a:rPr lang="en-US" sz="2800" dirty="0"/>
              <a:t>legumes, nuts, whole grains, meat, seafood, vegetables.</a:t>
            </a:r>
          </a:p>
          <a:p>
            <a:pPr algn="l" fontAlgn="ctr">
              <a:spcBef>
                <a:spcPts val="750"/>
              </a:spcBef>
              <a:spcAft>
                <a:spcPts val="1500"/>
              </a:spcAft>
            </a:pPr>
            <a:r>
              <a:rPr lang="en-US" sz="2400" dirty="0"/>
              <a:t>Deficiency may result in neurological issues, dental issues, skin issues.</a:t>
            </a:r>
          </a:p>
          <a:p>
            <a:pPr algn="l" fontAlgn="ctr">
              <a:spcBef>
                <a:spcPts val="750"/>
              </a:spcBef>
              <a:spcAft>
                <a:spcPts val="1500"/>
              </a:spcAft>
            </a:pPr>
            <a:r>
              <a:rPr lang="en-US" sz="2400" dirty="0"/>
              <a:t>Toxicity – rare but can occur due to occupational exposure </a:t>
            </a:r>
            <a:r>
              <a:rPr lang="en-US" sz="2600" dirty="0"/>
              <a:t>(See Table 7-4, page, 101 Mineral Toxicities).</a:t>
            </a:r>
          </a:p>
          <a:p>
            <a:pPr marL="0" indent="0">
              <a:buNone/>
            </a:pPr>
            <a:endParaRPr lang="en-US" dirty="0"/>
          </a:p>
        </p:txBody>
      </p:sp>
    </p:spTree>
    <p:extLst>
      <p:ext uri="{BB962C8B-B14F-4D97-AF65-F5344CB8AC3E}">
        <p14:creationId xmlns:p14="http://schemas.microsoft.com/office/powerpoint/2010/main" val="13523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Soluble Vitamins</a:t>
            </a:r>
          </a:p>
        </p:txBody>
      </p:sp>
      <p:sp>
        <p:nvSpPr>
          <p:cNvPr id="3" name="Content Placeholder 2"/>
          <p:cNvSpPr>
            <a:spLocks noGrp="1"/>
          </p:cNvSpPr>
          <p:nvPr>
            <p:ph idx="1"/>
          </p:nvPr>
        </p:nvSpPr>
        <p:spPr/>
        <p:txBody>
          <a:bodyPr>
            <a:normAutofit/>
          </a:bodyPr>
          <a:lstStyle/>
          <a:p>
            <a:r>
              <a:rPr lang="en-US" u="sng" dirty="0"/>
              <a:t>Fat-soluble vitamins</a:t>
            </a:r>
            <a:r>
              <a:rPr lang="en-US" dirty="0"/>
              <a:t>: A, D, E, K </a:t>
            </a:r>
          </a:p>
          <a:p>
            <a:r>
              <a:rPr lang="en-US" dirty="0"/>
              <a:t>Stored in the body and pose a risk for toxicity. </a:t>
            </a:r>
          </a:p>
          <a:p>
            <a:pPr marL="971550" lvl="1" indent="-514350">
              <a:buAutoNum type="arabicParenR"/>
            </a:pPr>
            <a:r>
              <a:rPr lang="en-US" u="sng" dirty="0"/>
              <a:t>A</a:t>
            </a:r>
            <a:r>
              <a:rPr lang="en-US" dirty="0"/>
              <a:t> - </a:t>
            </a:r>
            <a:r>
              <a:rPr lang="en-US" sz="2400" dirty="0"/>
              <a:t>vision, bone growth, epithelial tissue formation; deficiency can lead to blindness. </a:t>
            </a:r>
          </a:p>
          <a:p>
            <a:pPr marL="457200" lvl="1" indent="0">
              <a:buNone/>
            </a:pPr>
            <a:r>
              <a:rPr lang="en-US" sz="2400" dirty="0"/>
              <a:t>Sources yellow, orange, brightly colored fruits and dark green leafy vegetables. Fetal malformations can be cause by too much or too little.</a:t>
            </a:r>
          </a:p>
          <a:p>
            <a:pPr marL="457200" lvl="1" indent="0">
              <a:buNone/>
            </a:pPr>
            <a:r>
              <a:rPr lang="en-US" sz="2400" dirty="0"/>
              <a:t>Note : Carotenemia – excess carotene can cause the skin (palms of hands and soles of feet) to turn yellow due to excessive consumption. </a:t>
            </a:r>
            <a:endParaRPr lang="en-US" sz="1600" dirty="0"/>
          </a:p>
          <a:p>
            <a:pPr lvl="1"/>
            <a:endParaRPr lang="en-US" dirty="0"/>
          </a:p>
          <a:p>
            <a:pPr lvl="1"/>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1595693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A05A-83E7-53DB-1067-3B7A008A1B71}"/>
              </a:ext>
            </a:extLst>
          </p:cNvPr>
          <p:cNvSpPr>
            <a:spLocks noGrp="1"/>
          </p:cNvSpPr>
          <p:nvPr>
            <p:ph type="title"/>
          </p:nvPr>
        </p:nvSpPr>
        <p:spPr/>
        <p:txBody>
          <a:bodyPr/>
          <a:lstStyle/>
          <a:p>
            <a:r>
              <a:rPr lang="en-US" dirty="0"/>
              <a:t>Fat Soluble Vitamins</a:t>
            </a:r>
          </a:p>
        </p:txBody>
      </p:sp>
      <p:sp>
        <p:nvSpPr>
          <p:cNvPr id="3" name="Content Placeholder 2">
            <a:extLst>
              <a:ext uri="{FF2B5EF4-FFF2-40B4-BE49-F238E27FC236}">
                <a16:creationId xmlns:a16="http://schemas.microsoft.com/office/drawing/2014/main" id="{2CFA6A09-5F89-9E98-B29A-7F82873DEED3}"/>
              </a:ext>
            </a:extLst>
          </p:cNvPr>
          <p:cNvSpPr>
            <a:spLocks noGrp="1"/>
          </p:cNvSpPr>
          <p:nvPr>
            <p:ph idx="1"/>
          </p:nvPr>
        </p:nvSpPr>
        <p:spPr/>
        <p:txBody>
          <a:bodyPr>
            <a:normAutofit/>
          </a:bodyPr>
          <a:lstStyle/>
          <a:p>
            <a:r>
              <a:rPr lang="en-US" u="sng" dirty="0"/>
              <a:t>Fat-soluble vitamins</a:t>
            </a:r>
            <a:r>
              <a:rPr lang="en-US" dirty="0"/>
              <a:t>: A, D, E, K </a:t>
            </a:r>
          </a:p>
          <a:p>
            <a:r>
              <a:rPr lang="en-US" dirty="0"/>
              <a:t>Stored in the body and pose a risk for toxicity. </a:t>
            </a:r>
          </a:p>
          <a:p>
            <a:pPr marL="457200" lvl="1" indent="0">
              <a:buNone/>
            </a:pPr>
            <a:r>
              <a:rPr lang="en-US" dirty="0"/>
              <a:t>2)	</a:t>
            </a:r>
            <a:r>
              <a:rPr lang="en-US" u="sng" dirty="0"/>
              <a:t>D</a:t>
            </a:r>
            <a:r>
              <a:rPr lang="en-US" dirty="0"/>
              <a:t> – Bone development, prevention and treatment of cancer, type II diabetes, and hypertension.</a:t>
            </a:r>
          </a:p>
          <a:p>
            <a:pPr marL="457200" lvl="1" indent="0">
              <a:buNone/>
            </a:pPr>
            <a:r>
              <a:rPr lang="en-US" sz="2400" dirty="0"/>
              <a:t>Sources include sun exposure, fatty fish, liver, egg yolks, fortified foods, dairy.</a:t>
            </a:r>
          </a:p>
          <a:p>
            <a:pPr marL="457200" lvl="1" indent="0">
              <a:buNone/>
            </a:pPr>
            <a:r>
              <a:rPr lang="en-US" sz="2400" dirty="0"/>
              <a:t>Note : Rickets is a disease caused by Vitamin D deficiency in children resulting in soft bones and skeletal malformation. Vitamin deficiency in adults is known as osteomalacia. </a:t>
            </a:r>
            <a:endParaRPr lang="en-US" dirty="0"/>
          </a:p>
          <a:p>
            <a:endParaRPr lang="en-US" dirty="0"/>
          </a:p>
        </p:txBody>
      </p:sp>
    </p:spTree>
    <p:extLst>
      <p:ext uri="{BB962C8B-B14F-4D97-AF65-F5344CB8AC3E}">
        <p14:creationId xmlns:p14="http://schemas.microsoft.com/office/powerpoint/2010/main" val="1557969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CF7EC-3F37-9F7C-FDEC-E8C079B59666}"/>
              </a:ext>
            </a:extLst>
          </p:cNvPr>
          <p:cNvSpPr>
            <a:spLocks noGrp="1"/>
          </p:cNvSpPr>
          <p:nvPr>
            <p:ph type="title"/>
          </p:nvPr>
        </p:nvSpPr>
        <p:spPr/>
        <p:txBody>
          <a:bodyPr/>
          <a:lstStyle/>
          <a:p>
            <a:r>
              <a:rPr lang="en-US" dirty="0"/>
              <a:t>Fat Soluble Vitamins</a:t>
            </a:r>
          </a:p>
        </p:txBody>
      </p:sp>
      <p:sp>
        <p:nvSpPr>
          <p:cNvPr id="3" name="Content Placeholder 2">
            <a:extLst>
              <a:ext uri="{FF2B5EF4-FFF2-40B4-BE49-F238E27FC236}">
                <a16:creationId xmlns:a16="http://schemas.microsoft.com/office/drawing/2014/main" id="{1EC93BDC-2A49-80CF-8442-381A9C6A6D67}"/>
              </a:ext>
            </a:extLst>
          </p:cNvPr>
          <p:cNvSpPr>
            <a:spLocks noGrp="1"/>
          </p:cNvSpPr>
          <p:nvPr>
            <p:ph idx="1"/>
          </p:nvPr>
        </p:nvSpPr>
        <p:spPr>
          <a:xfrm>
            <a:off x="457200" y="1600200"/>
            <a:ext cx="8229600" cy="4800600"/>
          </a:xfrm>
        </p:spPr>
        <p:txBody>
          <a:bodyPr/>
          <a:lstStyle/>
          <a:p>
            <a:r>
              <a:rPr lang="en-US" u="sng" dirty="0"/>
              <a:t>Fat-soluble vitamins</a:t>
            </a:r>
            <a:r>
              <a:rPr lang="en-US" dirty="0"/>
              <a:t>: A, D, E, K </a:t>
            </a:r>
          </a:p>
          <a:p>
            <a:r>
              <a:rPr lang="en-US" dirty="0"/>
              <a:t>Stored in the body and pose a risk for toxicity. </a:t>
            </a:r>
          </a:p>
          <a:p>
            <a:pPr marL="457200" lvl="1" indent="0">
              <a:buNone/>
            </a:pPr>
            <a:r>
              <a:rPr lang="en-US" dirty="0"/>
              <a:t>3)	</a:t>
            </a:r>
            <a:r>
              <a:rPr lang="en-US" u="sng" dirty="0"/>
              <a:t>E</a:t>
            </a:r>
            <a:r>
              <a:rPr lang="en-US" dirty="0"/>
              <a:t> – Protect the integrity of the cell membrane.</a:t>
            </a:r>
          </a:p>
          <a:p>
            <a:pPr marL="457200" lvl="1" indent="0">
              <a:buNone/>
            </a:pPr>
            <a:r>
              <a:rPr lang="en-US" sz="3200" dirty="0"/>
              <a:t>Sources include vegetable oils and nuts.</a:t>
            </a:r>
          </a:p>
          <a:p>
            <a:pPr marL="457200" lvl="1" indent="0">
              <a:buNone/>
            </a:pPr>
            <a:endParaRPr lang="en-US" sz="3200" dirty="0"/>
          </a:p>
          <a:p>
            <a:pPr marL="0" indent="0">
              <a:buNone/>
            </a:pPr>
            <a:r>
              <a:rPr lang="en-US" sz="2800" dirty="0"/>
              <a:t>Note: excessive supplementation may result in GI symptoms, muscle weakness, double vision, and increased bleeding.</a:t>
            </a:r>
          </a:p>
        </p:txBody>
      </p:sp>
    </p:spTree>
    <p:extLst>
      <p:ext uri="{BB962C8B-B14F-4D97-AF65-F5344CB8AC3E}">
        <p14:creationId xmlns:p14="http://schemas.microsoft.com/office/powerpoint/2010/main" val="3281587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3982-836C-4FAC-F4F0-3D233FE0B2B5}"/>
              </a:ext>
            </a:extLst>
          </p:cNvPr>
          <p:cNvSpPr>
            <a:spLocks noGrp="1"/>
          </p:cNvSpPr>
          <p:nvPr>
            <p:ph type="title"/>
          </p:nvPr>
        </p:nvSpPr>
        <p:spPr/>
        <p:txBody>
          <a:bodyPr/>
          <a:lstStyle/>
          <a:p>
            <a:r>
              <a:rPr lang="en-US" dirty="0"/>
              <a:t>Fat Soluble Vitamins</a:t>
            </a:r>
          </a:p>
        </p:txBody>
      </p:sp>
      <p:sp>
        <p:nvSpPr>
          <p:cNvPr id="3" name="Content Placeholder 2">
            <a:extLst>
              <a:ext uri="{FF2B5EF4-FFF2-40B4-BE49-F238E27FC236}">
                <a16:creationId xmlns:a16="http://schemas.microsoft.com/office/drawing/2014/main" id="{5CC8D50F-4BCC-97DE-69F9-48ABF01D45C1}"/>
              </a:ext>
            </a:extLst>
          </p:cNvPr>
          <p:cNvSpPr>
            <a:spLocks noGrp="1"/>
          </p:cNvSpPr>
          <p:nvPr>
            <p:ph idx="1"/>
          </p:nvPr>
        </p:nvSpPr>
        <p:spPr/>
        <p:txBody>
          <a:bodyPr>
            <a:normAutofit/>
          </a:bodyPr>
          <a:lstStyle/>
          <a:p>
            <a:r>
              <a:rPr lang="en-US" u="sng" dirty="0"/>
              <a:t>Fat-soluble vitamins</a:t>
            </a:r>
            <a:r>
              <a:rPr lang="en-US" dirty="0"/>
              <a:t>: A, D, E, K </a:t>
            </a:r>
          </a:p>
          <a:p>
            <a:r>
              <a:rPr lang="en-US" dirty="0"/>
              <a:t>Stored in the body and pose a risk for toxicity. </a:t>
            </a:r>
          </a:p>
          <a:p>
            <a:pPr marL="457200" lvl="1" indent="0">
              <a:buNone/>
            </a:pPr>
            <a:r>
              <a:rPr lang="en-US" dirty="0"/>
              <a:t>4)	</a:t>
            </a:r>
            <a:r>
              <a:rPr lang="en-US" u="sng" dirty="0"/>
              <a:t>K</a:t>
            </a:r>
            <a:r>
              <a:rPr lang="en-US" dirty="0"/>
              <a:t> – Aids in blood clotting</a:t>
            </a:r>
            <a:r>
              <a:rPr lang="en-US" sz="3200" dirty="0"/>
              <a:t>. Can also serve as an antidote for Warfarin overdose.</a:t>
            </a:r>
          </a:p>
          <a:p>
            <a:pPr marL="457200" lvl="1" indent="0">
              <a:buNone/>
            </a:pPr>
            <a:r>
              <a:rPr lang="en-US" sz="3200" dirty="0"/>
              <a:t>Sources include green leafy vegetables, and vegetables of the cabbage family.</a:t>
            </a:r>
          </a:p>
          <a:p>
            <a:pPr marL="457200" lvl="1" indent="0">
              <a:buNone/>
            </a:pPr>
            <a:r>
              <a:rPr lang="en-US" sz="3200" dirty="0"/>
              <a:t>Toxicity: Jaundice, N/V, Kernicterus (brain damage in infants due to high bilirubin levels)</a:t>
            </a:r>
          </a:p>
        </p:txBody>
      </p:sp>
    </p:spTree>
    <p:extLst>
      <p:ext uri="{BB962C8B-B14F-4D97-AF65-F5344CB8AC3E}">
        <p14:creationId xmlns:p14="http://schemas.microsoft.com/office/powerpoint/2010/main" val="255475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u="sng" dirty="0"/>
              <a:t>My Plate</a:t>
            </a:r>
          </a:p>
        </p:txBody>
      </p:sp>
      <p:sp>
        <p:nvSpPr>
          <p:cNvPr id="3" name="Content Placeholder 2"/>
          <p:cNvSpPr>
            <a:spLocks noGrp="1"/>
          </p:cNvSpPr>
          <p:nvPr>
            <p:ph idx="1"/>
          </p:nvPr>
        </p:nvSpPr>
        <p:spPr>
          <a:xfrm>
            <a:off x="457200" y="1066800"/>
            <a:ext cx="8229600" cy="5059363"/>
          </a:xfrm>
        </p:spPr>
        <p:txBody>
          <a:bodyPr>
            <a:normAutofit/>
          </a:bodyPr>
          <a:lstStyle/>
          <a:p>
            <a:r>
              <a:rPr lang="en-US" sz="3600" dirty="0"/>
              <a:t>Developed by the U.S. government as the basic daily requirements of nutrients. </a:t>
            </a:r>
          </a:p>
        </p:txBody>
      </p:sp>
      <p:pic>
        <p:nvPicPr>
          <p:cNvPr id="4" name="Picture 2" descr="http://www.foodpyramid.com/wp-content/uploads/2011/10/myp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09800"/>
            <a:ext cx="44958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35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Soluble Vitamins</a:t>
            </a:r>
          </a:p>
        </p:txBody>
      </p:sp>
      <p:sp>
        <p:nvSpPr>
          <p:cNvPr id="3" name="Content Placeholder 2"/>
          <p:cNvSpPr>
            <a:spLocks noGrp="1"/>
          </p:cNvSpPr>
          <p:nvPr>
            <p:ph idx="1"/>
          </p:nvPr>
        </p:nvSpPr>
        <p:spPr/>
        <p:txBody>
          <a:bodyPr>
            <a:normAutofit/>
          </a:bodyPr>
          <a:lstStyle/>
          <a:p>
            <a:r>
              <a:rPr lang="en-US" dirty="0"/>
              <a:t>Water soluble vitamins dissolve in water.</a:t>
            </a:r>
          </a:p>
          <a:p>
            <a:r>
              <a:rPr lang="en-US" dirty="0"/>
              <a:t>Vitamin C (ascorbic acid) – </a:t>
            </a:r>
          </a:p>
          <a:p>
            <a:pPr lvl="1"/>
            <a:r>
              <a:rPr lang="en-US" dirty="0"/>
              <a:t>Scurvy is a vitamin C deficiency disease characterized by bleeding problems and skeletal changes. </a:t>
            </a:r>
          </a:p>
          <a:p>
            <a:pPr lvl="1"/>
            <a:r>
              <a:rPr lang="en-US" dirty="0"/>
              <a:t>Function of Vitamin C includes; tissue repair, enhances absorption of Iron, antioxidant.</a:t>
            </a:r>
          </a:p>
          <a:p>
            <a:pPr lvl="1"/>
            <a:r>
              <a:rPr lang="en-US" dirty="0"/>
              <a:t>Sources include citrus fruits, broccoli, brussels sprouts, kale, bell peppers</a:t>
            </a:r>
          </a:p>
          <a:p>
            <a:pPr lvl="1"/>
            <a:endParaRPr lang="en-US" dirty="0"/>
          </a:p>
        </p:txBody>
      </p:sp>
    </p:spTree>
    <p:extLst>
      <p:ext uri="{BB962C8B-B14F-4D97-AF65-F5344CB8AC3E}">
        <p14:creationId xmlns:p14="http://schemas.microsoft.com/office/powerpoint/2010/main" val="3018493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9016-E7CA-1019-B836-A98CBA76B8A6}"/>
              </a:ext>
            </a:extLst>
          </p:cNvPr>
          <p:cNvSpPr>
            <a:spLocks noGrp="1"/>
          </p:cNvSpPr>
          <p:nvPr>
            <p:ph type="title"/>
          </p:nvPr>
        </p:nvSpPr>
        <p:spPr/>
        <p:txBody>
          <a:bodyPr/>
          <a:lstStyle/>
          <a:p>
            <a:r>
              <a:rPr lang="en-US" dirty="0"/>
              <a:t>Water Soluble Vitamins </a:t>
            </a:r>
          </a:p>
        </p:txBody>
      </p:sp>
      <p:sp>
        <p:nvSpPr>
          <p:cNvPr id="3" name="Content Placeholder 2">
            <a:extLst>
              <a:ext uri="{FF2B5EF4-FFF2-40B4-BE49-F238E27FC236}">
                <a16:creationId xmlns:a16="http://schemas.microsoft.com/office/drawing/2014/main" id="{697E6470-E52A-4763-B5F3-FACAAF314188}"/>
              </a:ext>
            </a:extLst>
          </p:cNvPr>
          <p:cNvSpPr>
            <a:spLocks noGrp="1"/>
          </p:cNvSpPr>
          <p:nvPr>
            <p:ph idx="1"/>
          </p:nvPr>
        </p:nvSpPr>
        <p:spPr>
          <a:xfrm>
            <a:off x="457200" y="1600200"/>
            <a:ext cx="8229600" cy="4983162"/>
          </a:xfrm>
        </p:spPr>
        <p:txBody>
          <a:bodyPr>
            <a:normAutofit fontScale="92500"/>
          </a:bodyPr>
          <a:lstStyle/>
          <a:p>
            <a:r>
              <a:rPr lang="en-US" dirty="0"/>
              <a:t>Water soluble vitamins dissolve in water.</a:t>
            </a:r>
          </a:p>
          <a:p>
            <a:r>
              <a:rPr lang="en-US" dirty="0"/>
              <a:t>Vitamin B Complex Vitamins – (thiamin B1, riboflavin B2, niacin B3, B6, folate B9 and B12)</a:t>
            </a:r>
          </a:p>
          <a:p>
            <a:r>
              <a:rPr lang="en-US" dirty="0"/>
              <a:t>Thiamin or B1– necessary metabolism glucose. </a:t>
            </a:r>
          </a:p>
          <a:p>
            <a:pPr lvl="1"/>
            <a:r>
              <a:rPr lang="en-US" dirty="0"/>
              <a:t>Beriberi is a deficiency of thiamin presents as difficulty walking, muscle weakness, neurologic symptoms, anorexia. Alcoholics are at high risk of thiamin deficiency due to poor absorption of thiamin (Wernicke encephalopathy and Korsakoff psychosis are two neurological conditions caused by thiamin deficiency in the alcoholic client).</a:t>
            </a:r>
          </a:p>
        </p:txBody>
      </p:sp>
    </p:spTree>
    <p:extLst>
      <p:ext uri="{BB962C8B-B14F-4D97-AF65-F5344CB8AC3E}">
        <p14:creationId xmlns:p14="http://schemas.microsoft.com/office/powerpoint/2010/main" val="3929184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DDAC-E8EB-96EA-5961-21C61CC7A42E}"/>
              </a:ext>
            </a:extLst>
          </p:cNvPr>
          <p:cNvSpPr>
            <a:spLocks noGrp="1"/>
          </p:cNvSpPr>
          <p:nvPr>
            <p:ph type="title"/>
          </p:nvPr>
        </p:nvSpPr>
        <p:spPr/>
        <p:txBody>
          <a:bodyPr/>
          <a:lstStyle/>
          <a:p>
            <a:r>
              <a:rPr lang="en-US" dirty="0"/>
              <a:t>Water Soluble Vitamins</a:t>
            </a:r>
          </a:p>
        </p:txBody>
      </p:sp>
      <p:sp>
        <p:nvSpPr>
          <p:cNvPr id="3" name="Content Placeholder 2">
            <a:extLst>
              <a:ext uri="{FF2B5EF4-FFF2-40B4-BE49-F238E27FC236}">
                <a16:creationId xmlns:a16="http://schemas.microsoft.com/office/drawing/2014/main" id="{6102384B-BC84-A767-8910-39C36510532D}"/>
              </a:ext>
            </a:extLst>
          </p:cNvPr>
          <p:cNvSpPr>
            <a:spLocks noGrp="1"/>
          </p:cNvSpPr>
          <p:nvPr>
            <p:ph idx="1"/>
          </p:nvPr>
        </p:nvSpPr>
        <p:spPr/>
        <p:txBody>
          <a:bodyPr>
            <a:normAutofit/>
          </a:bodyPr>
          <a:lstStyle/>
          <a:p>
            <a:r>
              <a:rPr lang="en-US" dirty="0"/>
              <a:t>Water soluble vitamins dissolve in water.</a:t>
            </a:r>
          </a:p>
          <a:p>
            <a:r>
              <a:rPr lang="en-US" dirty="0"/>
              <a:t>Vitamin B Complex Vitamins – (thiamin B1, riboflavin B2, niacin B3, B6, folate B9 and B12)</a:t>
            </a:r>
          </a:p>
          <a:p>
            <a:r>
              <a:rPr lang="en-US" dirty="0"/>
              <a:t>Riboflavin or B2 – </a:t>
            </a:r>
            <a:r>
              <a:rPr lang="en-US" sz="3000" dirty="0"/>
              <a:t>necessary metabolism of protein. </a:t>
            </a:r>
          </a:p>
          <a:p>
            <a:pPr lvl="1"/>
            <a:r>
              <a:rPr lang="en-US" dirty="0"/>
              <a:t>Individuals at risk of riboflavin deficiencies are vegetarian athletes, those who avoid all dairy products, those who follow a vegan diet.</a:t>
            </a:r>
          </a:p>
        </p:txBody>
      </p:sp>
    </p:spTree>
    <p:extLst>
      <p:ext uri="{BB962C8B-B14F-4D97-AF65-F5344CB8AC3E}">
        <p14:creationId xmlns:p14="http://schemas.microsoft.com/office/powerpoint/2010/main" val="4190634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C0C7-D7C4-16B0-5A4E-AA9C650CA05A}"/>
              </a:ext>
            </a:extLst>
          </p:cNvPr>
          <p:cNvSpPr>
            <a:spLocks noGrp="1"/>
          </p:cNvSpPr>
          <p:nvPr>
            <p:ph type="title"/>
          </p:nvPr>
        </p:nvSpPr>
        <p:spPr/>
        <p:txBody>
          <a:bodyPr/>
          <a:lstStyle/>
          <a:p>
            <a:r>
              <a:rPr lang="en-US" dirty="0"/>
              <a:t>Water Soluble Vitamins</a:t>
            </a:r>
          </a:p>
        </p:txBody>
      </p:sp>
      <p:sp>
        <p:nvSpPr>
          <p:cNvPr id="3" name="Content Placeholder 2">
            <a:extLst>
              <a:ext uri="{FF2B5EF4-FFF2-40B4-BE49-F238E27FC236}">
                <a16:creationId xmlns:a16="http://schemas.microsoft.com/office/drawing/2014/main" id="{B36BD96A-137E-8533-D4DA-3C90F9C90CB5}"/>
              </a:ext>
            </a:extLst>
          </p:cNvPr>
          <p:cNvSpPr>
            <a:spLocks noGrp="1"/>
          </p:cNvSpPr>
          <p:nvPr>
            <p:ph idx="1"/>
          </p:nvPr>
        </p:nvSpPr>
        <p:spPr>
          <a:xfrm>
            <a:off x="457200" y="1600200"/>
            <a:ext cx="8229600" cy="5029200"/>
          </a:xfrm>
        </p:spPr>
        <p:txBody>
          <a:bodyPr>
            <a:normAutofit lnSpcReduction="10000"/>
          </a:bodyPr>
          <a:lstStyle/>
          <a:p>
            <a:r>
              <a:rPr lang="en-US" dirty="0"/>
              <a:t>Water soluble vitamins dissolve in water.</a:t>
            </a:r>
          </a:p>
          <a:p>
            <a:r>
              <a:rPr lang="en-US" dirty="0"/>
              <a:t>Vitamin B Complex Vitamins – (thiamin B1, riboflavin B2, niacin B3, B6, folate B9 and B12)</a:t>
            </a:r>
          </a:p>
          <a:p>
            <a:r>
              <a:rPr lang="en-US" dirty="0"/>
              <a:t>Niacin or B3 – (nicotinic acid) –Necessary for energy metabolism.</a:t>
            </a:r>
          </a:p>
          <a:p>
            <a:pPr lvl="1"/>
            <a:r>
              <a:rPr lang="en-US" dirty="0"/>
              <a:t>Pellagra is the Niacin deficiency disease characterized by the three D’ dermatitis, diarrhea, dementia. Those at risk are alcoholics, homelessness, AIDS, or absorption problems. Coffee and tea contain niacin and can prevent Pellagra in countries with low protein in the diet. </a:t>
            </a:r>
          </a:p>
        </p:txBody>
      </p:sp>
    </p:spTree>
    <p:extLst>
      <p:ext uri="{BB962C8B-B14F-4D97-AF65-F5344CB8AC3E}">
        <p14:creationId xmlns:p14="http://schemas.microsoft.com/office/powerpoint/2010/main" val="38406864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BCBD-F867-8420-1092-E9178CF6D3D7}"/>
              </a:ext>
            </a:extLst>
          </p:cNvPr>
          <p:cNvSpPr>
            <a:spLocks noGrp="1"/>
          </p:cNvSpPr>
          <p:nvPr>
            <p:ph type="title"/>
          </p:nvPr>
        </p:nvSpPr>
        <p:spPr/>
        <p:txBody>
          <a:bodyPr/>
          <a:lstStyle/>
          <a:p>
            <a:r>
              <a:rPr lang="en-US" dirty="0"/>
              <a:t>Water Soluble Vitamins</a:t>
            </a:r>
          </a:p>
        </p:txBody>
      </p:sp>
      <p:sp>
        <p:nvSpPr>
          <p:cNvPr id="3" name="Content Placeholder 2">
            <a:extLst>
              <a:ext uri="{FF2B5EF4-FFF2-40B4-BE49-F238E27FC236}">
                <a16:creationId xmlns:a16="http://schemas.microsoft.com/office/drawing/2014/main" id="{BB02D554-010D-1528-1545-8C0D25A0BD8D}"/>
              </a:ext>
            </a:extLst>
          </p:cNvPr>
          <p:cNvSpPr>
            <a:spLocks noGrp="1"/>
          </p:cNvSpPr>
          <p:nvPr>
            <p:ph idx="1"/>
          </p:nvPr>
        </p:nvSpPr>
        <p:spPr>
          <a:xfrm>
            <a:off x="457200" y="1600200"/>
            <a:ext cx="8229600" cy="4724400"/>
          </a:xfrm>
        </p:spPr>
        <p:txBody>
          <a:bodyPr>
            <a:normAutofit fontScale="92500"/>
          </a:bodyPr>
          <a:lstStyle/>
          <a:p>
            <a:r>
              <a:rPr lang="en-US" dirty="0"/>
              <a:t>Water soluble vitamins dissolve in water.</a:t>
            </a:r>
          </a:p>
          <a:p>
            <a:r>
              <a:rPr lang="en-US" dirty="0"/>
              <a:t>Vitamin B Complex Vitamins – (thiamin B1, riboflavin B2, niacin B3, B6, folate B9 and B12)</a:t>
            </a:r>
          </a:p>
          <a:p>
            <a:r>
              <a:rPr lang="en-US" dirty="0"/>
              <a:t>B 6 – metabolism of amino acids</a:t>
            </a:r>
          </a:p>
          <a:p>
            <a:r>
              <a:rPr lang="en-US" dirty="0"/>
              <a:t>B6 deficiency is seen in alcoholics, people with renal disease, autoimmune disease and pregnant women with severe N/V. Symptoms of B6 deficiency are rash face neck, mouth lesions, fatigue, weakness, confusion, neuropathy.</a:t>
            </a:r>
          </a:p>
        </p:txBody>
      </p:sp>
    </p:spTree>
    <p:extLst>
      <p:ext uri="{BB962C8B-B14F-4D97-AF65-F5344CB8AC3E}">
        <p14:creationId xmlns:p14="http://schemas.microsoft.com/office/powerpoint/2010/main" val="1364070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2E37-7836-8EEE-786E-A8AA0ABAF8CA}"/>
              </a:ext>
            </a:extLst>
          </p:cNvPr>
          <p:cNvSpPr>
            <a:spLocks noGrp="1"/>
          </p:cNvSpPr>
          <p:nvPr>
            <p:ph type="title"/>
          </p:nvPr>
        </p:nvSpPr>
        <p:spPr/>
        <p:txBody>
          <a:bodyPr/>
          <a:lstStyle/>
          <a:p>
            <a:r>
              <a:rPr lang="en-US" dirty="0"/>
              <a:t>Water Soluble Vitamins</a:t>
            </a:r>
          </a:p>
        </p:txBody>
      </p:sp>
      <p:sp>
        <p:nvSpPr>
          <p:cNvPr id="3" name="Content Placeholder 2">
            <a:extLst>
              <a:ext uri="{FF2B5EF4-FFF2-40B4-BE49-F238E27FC236}">
                <a16:creationId xmlns:a16="http://schemas.microsoft.com/office/drawing/2014/main" id="{E84D54D0-49BA-E2C5-DB04-5E0420191ACF}"/>
              </a:ext>
            </a:extLst>
          </p:cNvPr>
          <p:cNvSpPr>
            <a:spLocks noGrp="1"/>
          </p:cNvSpPr>
          <p:nvPr>
            <p:ph idx="1"/>
          </p:nvPr>
        </p:nvSpPr>
        <p:spPr/>
        <p:txBody>
          <a:bodyPr>
            <a:normAutofit/>
          </a:bodyPr>
          <a:lstStyle/>
          <a:p>
            <a:r>
              <a:rPr lang="en-US" dirty="0"/>
              <a:t>Water soluble vitamins dissolve in water.</a:t>
            </a:r>
          </a:p>
          <a:p>
            <a:r>
              <a:rPr lang="en-US" dirty="0"/>
              <a:t>Vitamin B Complex Vitamins – (thiamin B1, riboflavin B2, niacin B3, B6, folate B9 and B12)</a:t>
            </a:r>
          </a:p>
          <a:p>
            <a:r>
              <a:rPr lang="en-US" dirty="0"/>
              <a:t>Folate – necessary for protein synthesis</a:t>
            </a:r>
          </a:p>
          <a:p>
            <a:r>
              <a:rPr lang="en-US" dirty="0"/>
              <a:t>B9 deficiency result in impaired cell division. Symptoms of folate deficiency include bright red, beefy tongue, fatigue, weakness, headache, SOB, heart palpitations.</a:t>
            </a:r>
          </a:p>
        </p:txBody>
      </p:sp>
    </p:spTree>
    <p:extLst>
      <p:ext uri="{BB962C8B-B14F-4D97-AF65-F5344CB8AC3E}">
        <p14:creationId xmlns:p14="http://schemas.microsoft.com/office/powerpoint/2010/main" val="684069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F447C-EEFC-6F7C-10F1-B7BB342A78DE}"/>
              </a:ext>
            </a:extLst>
          </p:cNvPr>
          <p:cNvSpPr>
            <a:spLocks noGrp="1"/>
          </p:cNvSpPr>
          <p:nvPr>
            <p:ph type="title"/>
          </p:nvPr>
        </p:nvSpPr>
        <p:spPr/>
        <p:txBody>
          <a:bodyPr/>
          <a:lstStyle/>
          <a:p>
            <a:r>
              <a:rPr lang="en-US" dirty="0"/>
              <a:t>Water Soluble Vitamins</a:t>
            </a:r>
          </a:p>
        </p:txBody>
      </p:sp>
      <p:sp>
        <p:nvSpPr>
          <p:cNvPr id="3" name="Content Placeholder 2">
            <a:extLst>
              <a:ext uri="{FF2B5EF4-FFF2-40B4-BE49-F238E27FC236}">
                <a16:creationId xmlns:a16="http://schemas.microsoft.com/office/drawing/2014/main" id="{7EDFAC14-5ABC-0D1F-2A19-BCBA31A9E231}"/>
              </a:ext>
            </a:extLst>
          </p:cNvPr>
          <p:cNvSpPr>
            <a:spLocks noGrp="1"/>
          </p:cNvSpPr>
          <p:nvPr>
            <p:ph idx="1"/>
          </p:nvPr>
        </p:nvSpPr>
        <p:spPr>
          <a:xfrm>
            <a:off x="457200" y="1600200"/>
            <a:ext cx="8229600" cy="4983162"/>
          </a:xfrm>
        </p:spPr>
        <p:txBody>
          <a:bodyPr>
            <a:normAutofit fontScale="92500" lnSpcReduction="10000"/>
          </a:bodyPr>
          <a:lstStyle/>
          <a:p>
            <a:r>
              <a:rPr lang="en-US" dirty="0"/>
              <a:t>Water soluble vitamins dissolve in water.</a:t>
            </a:r>
          </a:p>
          <a:p>
            <a:r>
              <a:rPr lang="en-US" dirty="0"/>
              <a:t>Vitamin B Complex Vitamins – (thiamin B1, riboflavin B2, niacin B3, B6, folate B9 and B12)</a:t>
            </a:r>
          </a:p>
          <a:p>
            <a:r>
              <a:rPr lang="en-US" dirty="0"/>
              <a:t>B12 or Cobalamin – necessary for normal Red Blood Cell formation, metabolism, and neurological function.</a:t>
            </a:r>
          </a:p>
          <a:p>
            <a:r>
              <a:rPr lang="en-US" dirty="0"/>
              <a:t>Pernicious Anemia results from a person lacking the capability (intrinsic factor) to absorb B12. </a:t>
            </a:r>
          </a:p>
          <a:p>
            <a:r>
              <a:rPr lang="en-US" dirty="0"/>
              <a:t>Signs of B12 deficiency include fatigue, pallor, SOB, Tachycardia, numbness/tingling, confusion.</a:t>
            </a:r>
          </a:p>
        </p:txBody>
      </p:sp>
    </p:spTree>
    <p:extLst>
      <p:ext uri="{BB962C8B-B14F-4D97-AF65-F5344CB8AC3E}">
        <p14:creationId xmlns:p14="http://schemas.microsoft.com/office/powerpoint/2010/main" val="1246876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Culture on Nutrition </a:t>
            </a:r>
            <a:br>
              <a:rPr lang="en-US" dirty="0"/>
            </a:br>
            <a:r>
              <a:rPr lang="en-US" sz="1600" dirty="0"/>
              <a:t>page 20-22 Lutz’s Nutrition and Diet Therapy</a:t>
            </a:r>
          </a:p>
        </p:txBody>
      </p:sp>
      <p:sp>
        <p:nvSpPr>
          <p:cNvPr id="3" name="Content Placeholder 2"/>
          <p:cNvSpPr>
            <a:spLocks noGrp="1"/>
          </p:cNvSpPr>
          <p:nvPr>
            <p:ph idx="1"/>
          </p:nvPr>
        </p:nvSpPr>
        <p:spPr/>
        <p:txBody>
          <a:bodyPr/>
          <a:lstStyle/>
          <a:p>
            <a:r>
              <a:rPr lang="en-US" dirty="0"/>
              <a:t>Culture – attitudes, beliefs, customs shared by most members of a group that guide their actions.</a:t>
            </a:r>
          </a:p>
          <a:p>
            <a:pPr lvl="1"/>
            <a:r>
              <a:rPr lang="en-US" b="0" i="0" dirty="0">
                <a:solidFill>
                  <a:srgbClr val="001D35"/>
                </a:solidFill>
                <a:effectLst/>
                <a:latin typeface="Google Sans"/>
              </a:rPr>
              <a:t>Key aspects of how culture influences nutrition:</a:t>
            </a:r>
          </a:p>
          <a:p>
            <a:pPr lvl="2"/>
            <a:r>
              <a:rPr lang="en-US" dirty="0">
                <a:solidFill>
                  <a:srgbClr val="001D35"/>
                </a:solidFill>
                <a:latin typeface="Google Sans"/>
              </a:rPr>
              <a:t>Food Preferences</a:t>
            </a:r>
          </a:p>
          <a:p>
            <a:pPr lvl="2"/>
            <a:r>
              <a:rPr lang="en-US" dirty="0">
                <a:solidFill>
                  <a:srgbClr val="001D35"/>
                </a:solidFill>
                <a:latin typeface="Google Sans"/>
              </a:rPr>
              <a:t>Religious Dietary Laws</a:t>
            </a:r>
          </a:p>
          <a:p>
            <a:pPr lvl="2"/>
            <a:r>
              <a:rPr lang="en-US" dirty="0">
                <a:solidFill>
                  <a:srgbClr val="001D35"/>
                </a:solidFill>
                <a:latin typeface="Google Sans"/>
              </a:rPr>
              <a:t>Cooking Methods</a:t>
            </a:r>
          </a:p>
          <a:p>
            <a:pPr lvl="2"/>
            <a:r>
              <a:rPr lang="en-US" dirty="0">
                <a:solidFill>
                  <a:srgbClr val="001D35"/>
                </a:solidFill>
                <a:latin typeface="Google Sans"/>
              </a:rPr>
              <a:t>Meal Patterns</a:t>
            </a:r>
          </a:p>
          <a:p>
            <a:pPr lvl="2"/>
            <a:r>
              <a:rPr lang="en-US" dirty="0">
                <a:solidFill>
                  <a:srgbClr val="001D35"/>
                </a:solidFill>
                <a:latin typeface="Google Sans"/>
              </a:rPr>
              <a:t>Social Meaning of Food</a:t>
            </a:r>
          </a:p>
          <a:p>
            <a:pPr lvl="2"/>
            <a:endParaRPr lang="en-US" dirty="0">
              <a:solidFill>
                <a:srgbClr val="001D35"/>
              </a:solidFill>
              <a:latin typeface="Google Sans"/>
            </a:endParaRPr>
          </a:p>
          <a:p>
            <a:pPr lvl="2"/>
            <a:endParaRPr lang="en-US" dirty="0"/>
          </a:p>
        </p:txBody>
      </p:sp>
    </p:spTree>
    <p:extLst>
      <p:ext uri="{BB962C8B-B14F-4D97-AF65-F5344CB8AC3E}">
        <p14:creationId xmlns:p14="http://schemas.microsoft.com/office/powerpoint/2010/main" val="23225941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51D-A767-6E9B-FFDA-95871F30906C}"/>
              </a:ext>
            </a:extLst>
          </p:cNvPr>
          <p:cNvSpPr>
            <a:spLocks noGrp="1"/>
          </p:cNvSpPr>
          <p:nvPr>
            <p:ph type="title"/>
          </p:nvPr>
        </p:nvSpPr>
        <p:spPr/>
        <p:txBody>
          <a:bodyPr/>
          <a:lstStyle/>
          <a:p>
            <a:r>
              <a:rPr lang="en-US" dirty="0"/>
              <a:t>Impact of Culture on Nutrition</a:t>
            </a:r>
          </a:p>
        </p:txBody>
      </p:sp>
      <p:sp>
        <p:nvSpPr>
          <p:cNvPr id="3" name="Content Placeholder 2">
            <a:extLst>
              <a:ext uri="{FF2B5EF4-FFF2-40B4-BE49-F238E27FC236}">
                <a16:creationId xmlns:a16="http://schemas.microsoft.com/office/drawing/2014/main" id="{E2D678EE-3A8A-D00F-6492-0D478EA4D342}"/>
              </a:ext>
            </a:extLst>
          </p:cNvPr>
          <p:cNvSpPr>
            <a:spLocks noGrp="1"/>
          </p:cNvSpPr>
          <p:nvPr>
            <p:ph idx="1"/>
          </p:nvPr>
        </p:nvSpPr>
        <p:spPr>
          <a:xfrm>
            <a:off x="457200" y="1295400"/>
            <a:ext cx="8229600" cy="5333999"/>
          </a:xfrm>
        </p:spPr>
        <p:txBody>
          <a:bodyPr>
            <a:normAutofit fontScale="25000" lnSpcReduction="20000"/>
          </a:bodyPr>
          <a:lstStyle/>
          <a:p>
            <a:pPr marL="0" indent="0" algn="l">
              <a:lnSpc>
                <a:spcPct val="120000"/>
              </a:lnSpc>
              <a:spcBef>
                <a:spcPts val="0"/>
              </a:spcBef>
            </a:pPr>
            <a:r>
              <a:rPr lang="en-US" sz="11200" b="1" i="0" dirty="0">
                <a:solidFill>
                  <a:srgbClr val="001D35"/>
                </a:solidFill>
                <a:effectLst/>
                <a:latin typeface="Google Sans"/>
              </a:rPr>
              <a:t>Examples of cultural impacts on nutrition</a:t>
            </a:r>
            <a:r>
              <a:rPr lang="en-US" sz="11200" b="0" i="0" dirty="0">
                <a:solidFill>
                  <a:srgbClr val="001D35"/>
                </a:solidFill>
                <a:effectLst/>
                <a:latin typeface="Google Sans"/>
              </a:rPr>
              <a:t>:</a:t>
            </a:r>
          </a:p>
          <a:p>
            <a:pPr marL="0" indent="0" algn="l">
              <a:lnSpc>
                <a:spcPct val="120000"/>
              </a:lnSpc>
              <a:spcBef>
                <a:spcPts val="0"/>
              </a:spcBef>
              <a:buNone/>
            </a:pPr>
            <a:endParaRPr lang="en-US" sz="11200" b="0" i="0" dirty="0">
              <a:solidFill>
                <a:srgbClr val="001D35"/>
              </a:solidFill>
              <a:effectLst/>
              <a:latin typeface="Google Sans"/>
            </a:endParaRPr>
          </a:p>
          <a:p>
            <a:pPr marL="0" indent="0" algn="l">
              <a:lnSpc>
                <a:spcPct val="120000"/>
              </a:lnSpc>
              <a:spcBef>
                <a:spcPts val="0"/>
              </a:spcBef>
            </a:pPr>
            <a:r>
              <a:rPr lang="en-US" sz="9600" b="1" i="0" u="sng" dirty="0">
                <a:solidFill>
                  <a:srgbClr val="001D35"/>
                </a:solidFill>
                <a:effectLst/>
                <a:latin typeface="Google Sans"/>
              </a:rPr>
              <a:t>Mediterranean diet</a:t>
            </a:r>
            <a:r>
              <a:rPr lang="en-US" sz="9600" b="1" i="0" dirty="0">
                <a:solidFill>
                  <a:srgbClr val="001D35"/>
                </a:solidFill>
                <a:effectLst/>
                <a:latin typeface="Google Sans"/>
              </a:rPr>
              <a:t>:</a:t>
            </a:r>
            <a:endParaRPr lang="en-US" sz="9600" b="0" i="0" dirty="0">
              <a:solidFill>
                <a:srgbClr val="001D35"/>
              </a:solidFill>
              <a:effectLst/>
              <a:latin typeface="Google Sans"/>
            </a:endParaRPr>
          </a:p>
          <a:p>
            <a:pPr marL="0" indent="0" algn="l" fontAlgn="ctr">
              <a:lnSpc>
                <a:spcPct val="120000"/>
              </a:lnSpc>
              <a:spcBef>
                <a:spcPts val="0"/>
              </a:spcBef>
              <a:buFont typeface="Arial" panose="020B0604020202020204" pitchFamily="34" charset="0"/>
              <a:buChar char="•"/>
            </a:pPr>
            <a:r>
              <a:rPr lang="en-US" sz="9600" b="0" i="0" dirty="0">
                <a:solidFill>
                  <a:srgbClr val="001D35"/>
                </a:solidFill>
                <a:effectLst/>
                <a:latin typeface="Google Sans"/>
              </a:rPr>
              <a:t>Known for its emphasis on fruits, vegetables, whole grains, fish, and olive oil, often associated with positive health outcomes. </a:t>
            </a:r>
          </a:p>
          <a:p>
            <a:pPr marL="0" indent="0" algn="l">
              <a:lnSpc>
                <a:spcPct val="120000"/>
              </a:lnSpc>
              <a:spcBef>
                <a:spcPts val="0"/>
              </a:spcBef>
              <a:buFont typeface="Arial" panose="020B0604020202020204" pitchFamily="34" charset="0"/>
              <a:buChar char="•"/>
            </a:pPr>
            <a:r>
              <a:rPr lang="en-US" sz="9600" b="1" i="0" u="sng" dirty="0">
                <a:solidFill>
                  <a:srgbClr val="001D35"/>
                </a:solidFill>
                <a:effectLst/>
                <a:latin typeface="Google Sans"/>
              </a:rPr>
              <a:t>Asian diets</a:t>
            </a:r>
            <a:r>
              <a:rPr lang="en-US" sz="9600" b="1" i="0" dirty="0">
                <a:solidFill>
                  <a:srgbClr val="001D35"/>
                </a:solidFill>
                <a:effectLst/>
                <a:latin typeface="Google Sans"/>
              </a:rPr>
              <a:t>:</a:t>
            </a:r>
            <a:endParaRPr lang="en-US" sz="9600" b="0" i="0" dirty="0">
              <a:solidFill>
                <a:srgbClr val="001D35"/>
              </a:solidFill>
              <a:effectLst/>
              <a:latin typeface="Google Sans"/>
            </a:endParaRPr>
          </a:p>
          <a:p>
            <a:pPr marL="0" indent="0" algn="l" fontAlgn="ctr">
              <a:lnSpc>
                <a:spcPct val="120000"/>
              </a:lnSpc>
              <a:spcBef>
                <a:spcPts val="0"/>
              </a:spcBef>
              <a:buFont typeface="Arial" panose="020B0604020202020204" pitchFamily="34" charset="0"/>
              <a:buChar char="•"/>
            </a:pPr>
            <a:r>
              <a:rPr lang="en-US" sz="9600" b="0" i="0" dirty="0">
                <a:solidFill>
                  <a:srgbClr val="001D35"/>
                </a:solidFill>
                <a:effectLst/>
                <a:latin typeface="Google Sans"/>
              </a:rPr>
              <a:t>Typically include high amounts of rice, noodles, vegetables, and seafood, with variations depending on the region. </a:t>
            </a:r>
          </a:p>
          <a:p>
            <a:pPr marL="0" indent="0" algn="l">
              <a:lnSpc>
                <a:spcPct val="120000"/>
              </a:lnSpc>
              <a:spcBef>
                <a:spcPts val="0"/>
              </a:spcBef>
              <a:buFont typeface="Arial" panose="020B0604020202020204" pitchFamily="34" charset="0"/>
              <a:buChar char="•"/>
            </a:pPr>
            <a:r>
              <a:rPr lang="en-US" sz="9600" b="1" i="0" u="sng" dirty="0">
                <a:solidFill>
                  <a:srgbClr val="001D35"/>
                </a:solidFill>
                <a:effectLst/>
                <a:latin typeface="Google Sans"/>
              </a:rPr>
              <a:t>Vegetarian diets</a:t>
            </a:r>
            <a:r>
              <a:rPr lang="en-US" sz="9600" b="1" i="0" dirty="0">
                <a:solidFill>
                  <a:srgbClr val="001D35"/>
                </a:solidFill>
                <a:effectLst/>
                <a:latin typeface="Google Sans"/>
              </a:rPr>
              <a:t>:</a:t>
            </a:r>
            <a:endParaRPr lang="en-US" sz="9600" b="0" i="0" dirty="0">
              <a:solidFill>
                <a:srgbClr val="001D35"/>
              </a:solidFill>
              <a:effectLst/>
              <a:latin typeface="Google Sans"/>
            </a:endParaRPr>
          </a:p>
          <a:p>
            <a:pPr marL="0" indent="0" algn="l" fontAlgn="ctr">
              <a:lnSpc>
                <a:spcPct val="120000"/>
              </a:lnSpc>
              <a:spcBef>
                <a:spcPts val="0"/>
              </a:spcBef>
              <a:buFont typeface="Arial" panose="020B0604020202020204" pitchFamily="34" charset="0"/>
              <a:buChar char="•"/>
            </a:pPr>
            <a:r>
              <a:rPr lang="en-US" sz="9600" b="0" i="0" dirty="0">
                <a:solidFill>
                  <a:srgbClr val="001D35"/>
                </a:solidFill>
                <a:effectLst/>
                <a:latin typeface="Google Sans"/>
              </a:rPr>
              <a:t>Prominent in some cultures like Hinduism, where consumption of meat is restricted. </a:t>
            </a:r>
          </a:p>
          <a:p>
            <a:pPr marL="0" indent="0" algn="l">
              <a:lnSpc>
                <a:spcPct val="120000"/>
              </a:lnSpc>
              <a:spcBef>
                <a:spcPts val="0"/>
              </a:spcBef>
            </a:pPr>
            <a:r>
              <a:rPr lang="en-US" sz="9600" b="0" i="0" dirty="0">
                <a:solidFill>
                  <a:srgbClr val="001D35"/>
                </a:solidFill>
                <a:effectLst/>
                <a:latin typeface="Google Sans"/>
              </a:rPr>
              <a:t>Importance of cultural awareness in nutrition:</a:t>
            </a:r>
          </a:p>
          <a:p>
            <a:pPr marL="0" indent="0" algn="l">
              <a:lnSpc>
                <a:spcPct val="120000"/>
              </a:lnSpc>
              <a:spcBef>
                <a:spcPts val="750"/>
              </a:spcBef>
              <a:spcAft>
                <a:spcPts val="1500"/>
              </a:spcAft>
              <a:buNone/>
            </a:pPr>
            <a:endParaRPr lang="en-US" dirty="0"/>
          </a:p>
        </p:txBody>
      </p:sp>
    </p:spTree>
    <p:extLst>
      <p:ext uri="{BB962C8B-B14F-4D97-AF65-F5344CB8AC3E}">
        <p14:creationId xmlns:p14="http://schemas.microsoft.com/office/powerpoint/2010/main" val="2365508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B3F7-2B20-04C7-1040-EA0B65D89DD8}"/>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AFB58F81-D896-F673-6D6A-FB5EABAB9059}"/>
              </a:ext>
            </a:extLst>
          </p:cNvPr>
          <p:cNvSpPr>
            <a:spLocks noGrp="1"/>
          </p:cNvSpPr>
          <p:nvPr>
            <p:ph idx="1"/>
          </p:nvPr>
        </p:nvSpPr>
        <p:spPr/>
        <p:txBody>
          <a:bodyPr/>
          <a:lstStyle/>
          <a:p>
            <a:r>
              <a:rPr lang="en-US" dirty="0"/>
              <a:t>The needs of nutrients change at different stages of life.</a:t>
            </a:r>
          </a:p>
          <a:p>
            <a:pPr lvl="1"/>
            <a:r>
              <a:rPr lang="en-US" dirty="0"/>
              <a:t>Examples include;</a:t>
            </a:r>
          </a:p>
          <a:p>
            <a:pPr lvl="2"/>
            <a:r>
              <a:rPr lang="en-US" dirty="0"/>
              <a:t>Pregnancy</a:t>
            </a:r>
          </a:p>
          <a:p>
            <a:pPr lvl="2"/>
            <a:r>
              <a:rPr lang="en-US" dirty="0"/>
              <a:t>Infancy</a:t>
            </a:r>
          </a:p>
          <a:p>
            <a:pPr lvl="2"/>
            <a:r>
              <a:rPr lang="en-US" dirty="0"/>
              <a:t>Childhood</a:t>
            </a:r>
          </a:p>
          <a:p>
            <a:pPr lvl="2"/>
            <a:r>
              <a:rPr lang="en-US" dirty="0"/>
              <a:t>Adolescence</a:t>
            </a:r>
          </a:p>
          <a:p>
            <a:pPr lvl="2"/>
            <a:r>
              <a:rPr lang="en-US" dirty="0"/>
              <a:t>Older adulthood</a:t>
            </a:r>
          </a:p>
        </p:txBody>
      </p:sp>
    </p:spTree>
    <p:extLst>
      <p:ext uri="{BB962C8B-B14F-4D97-AF65-F5344CB8AC3E}">
        <p14:creationId xmlns:p14="http://schemas.microsoft.com/office/powerpoint/2010/main" val="3367054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MyPyrami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531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a:t>
            </a:r>
          </a:p>
        </p:txBody>
      </p:sp>
      <p:sp>
        <p:nvSpPr>
          <p:cNvPr id="3" name="Content Placeholder 2"/>
          <p:cNvSpPr>
            <a:spLocks noGrp="1"/>
          </p:cNvSpPr>
          <p:nvPr>
            <p:ph idx="1"/>
          </p:nvPr>
        </p:nvSpPr>
        <p:spPr>
          <a:xfrm>
            <a:off x="457200" y="1295400"/>
            <a:ext cx="8229600" cy="5287962"/>
          </a:xfrm>
        </p:spPr>
        <p:txBody>
          <a:bodyPr>
            <a:normAutofit/>
          </a:bodyPr>
          <a:lstStyle/>
          <a:p>
            <a:r>
              <a:rPr lang="en-US" sz="3600" b="1" dirty="0"/>
              <a:t>Pregnancy/ Lactation-</a:t>
            </a:r>
          </a:p>
          <a:p>
            <a:pPr lvl="1"/>
            <a:r>
              <a:rPr lang="en-US" sz="3200" dirty="0"/>
              <a:t>Increased calories is necessary to provide extra energy during pregnancy (Infant and placenta).</a:t>
            </a:r>
          </a:p>
          <a:p>
            <a:pPr lvl="1"/>
            <a:r>
              <a:rPr lang="en-US" sz="3200" dirty="0"/>
              <a:t>Fat intake is important to fetal brain development.</a:t>
            </a:r>
          </a:p>
          <a:p>
            <a:pPr lvl="1"/>
            <a:r>
              <a:rPr lang="en-US" sz="3200" dirty="0"/>
              <a:t>Protein is required to build fetal tissue and maternal tissues (blood volume increases to support blood loss during delivery).</a:t>
            </a:r>
          </a:p>
          <a:p>
            <a:pPr marL="457200" lvl="1" indent="0">
              <a:buNone/>
            </a:pPr>
            <a:endParaRPr lang="en-US" dirty="0"/>
          </a:p>
        </p:txBody>
      </p:sp>
    </p:spTree>
    <p:extLst>
      <p:ext uri="{BB962C8B-B14F-4D97-AF65-F5344CB8AC3E}">
        <p14:creationId xmlns:p14="http://schemas.microsoft.com/office/powerpoint/2010/main" val="23349974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87CA-BAE1-8295-1B2F-88FAFDB17D20}"/>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76155190-6C8C-EA07-2959-15B8D789B1FC}"/>
              </a:ext>
            </a:extLst>
          </p:cNvPr>
          <p:cNvSpPr>
            <a:spLocks noGrp="1"/>
          </p:cNvSpPr>
          <p:nvPr>
            <p:ph idx="1"/>
          </p:nvPr>
        </p:nvSpPr>
        <p:spPr/>
        <p:txBody>
          <a:bodyPr>
            <a:normAutofit/>
          </a:bodyPr>
          <a:lstStyle/>
          <a:p>
            <a:r>
              <a:rPr lang="en-US" sz="3600" b="1" dirty="0"/>
              <a:t>Pregnancy/Lactation</a:t>
            </a:r>
          </a:p>
          <a:p>
            <a:pPr lvl="1"/>
            <a:r>
              <a:rPr lang="en-US" sz="3200" dirty="0"/>
              <a:t>Vitamin need increases, but excess could be toxic.</a:t>
            </a:r>
          </a:p>
          <a:p>
            <a:pPr lvl="2"/>
            <a:r>
              <a:rPr lang="en-US" sz="2800" dirty="0"/>
              <a:t>Vitamin C need 13% higher during pregnancy</a:t>
            </a:r>
          </a:p>
          <a:p>
            <a:pPr lvl="2"/>
            <a:r>
              <a:rPr lang="en-US" sz="2800" dirty="0"/>
              <a:t>Folic Acid (Form of B9) differs from folate in its chemical structure. Necessary for prevention of neural tube defects. Example; Spina Bifida</a:t>
            </a:r>
          </a:p>
          <a:p>
            <a:pPr lvl="2"/>
            <a:endParaRPr lang="en-US" sz="2800" b="1" dirty="0"/>
          </a:p>
        </p:txBody>
      </p:sp>
    </p:spTree>
    <p:extLst>
      <p:ext uri="{BB962C8B-B14F-4D97-AF65-F5344CB8AC3E}">
        <p14:creationId xmlns:p14="http://schemas.microsoft.com/office/powerpoint/2010/main" val="4157604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DBB6-4201-515D-DDB8-90B4975E6166}"/>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216B5FD6-4687-A112-24B6-938CC0FEACFF}"/>
              </a:ext>
            </a:extLst>
          </p:cNvPr>
          <p:cNvSpPr>
            <a:spLocks noGrp="1"/>
          </p:cNvSpPr>
          <p:nvPr>
            <p:ph idx="1"/>
          </p:nvPr>
        </p:nvSpPr>
        <p:spPr/>
        <p:txBody>
          <a:bodyPr>
            <a:normAutofit/>
          </a:bodyPr>
          <a:lstStyle/>
          <a:p>
            <a:r>
              <a:rPr lang="en-US" sz="3600" b="1" dirty="0"/>
              <a:t>Pregnancy/Lactation</a:t>
            </a:r>
          </a:p>
          <a:p>
            <a:pPr lvl="1"/>
            <a:r>
              <a:rPr lang="en-US" sz="3200" dirty="0"/>
              <a:t>Mineral Needs increase during pregnancy</a:t>
            </a:r>
          </a:p>
          <a:p>
            <a:pPr lvl="2"/>
            <a:r>
              <a:rPr lang="en-US" sz="2800" dirty="0"/>
              <a:t>Iron – necessary to meet increased plasma, RBC and total blood volume</a:t>
            </a:r>
          </a:p>
          <a:p>
            <a:pPr lvl="2"/>
            <a:r>
              <a:rPr lang="en-US" sz="2800" dirty="0"/>
              <a:t>Calcium – integral to fetal development</a:t>
            </a:r>
          </a:p>
          <a:p>
            <a:pPr lvl="2"/>
            <a:r>
              <a:rPr lang="en-US" sz="2800" dirty="0"/>
              <a:t>Iodine – necessary for metabolism</a:t>
            </a:r>
          </a:p>
        </p:txBody>
      </p:sp>
    </p:spTree>
    <p:extLst>
      <p:ext uri="{BB962C8B-B14F-4D97-AF65-F5344CB8AC3E}">
        <p14:creationId xmlns:p14="http://schemas.microsoft.com/office/powerpoint/2010/main" val="13066249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2C2B-26DD-B0D3-3B2F-0DA481A64E7F}"/>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823EF699-9F70-C7D0-01EF-2AF3EF99D13A}"/>
              </a:ext>
            </a:extLst>
          </p:cNvPr>
          <p:cNvSpPr>
            <a:spLocks noGrp="1"/>
          </p:cNvSpPr>
          <p:nvPr>
            <p:ph idx="1"/>
          </p:nvPr>
        </p:nvSpPr>
        <p:spPr>
          <a:xfrm>
            <a:off x="457200" y="1219200"/>
            <a:ext cx="8229600" cy="5364162"/>
          </a:xfrm>
        </p:spPr>
        <p:txBody>
          <a:bodyPr>
            <a:normAutofit fontScale="77500" lnSpcReduction="20000"/>
          </a:bodyPr>
          <a:lstStyle/>
          <a:p>
            <a:r>
              <a:rPr lang="en-US" sz="3600" b="1" dirty="0"/>
              <a:t>Pregnancy/Lactation</a:t>
            </a:r>
          </a:p>
          <a:p>
            <a:pPr lvl="1"/>
            <a:r>
              <a:rPr lang="en-US" sz="3200" b="1" dirty="0"/>
              <a:t>Water/Weight Gain </a:t>
            </a:r>
            <a:r>
              <a:rPr lang="en-US" sz="3200" dirty="0"/>
              <a:t>– See Clinical Calculation Formula page 163 figure 10-1</a:t>
            </a:r>
          </a:p>
          <a:p>
            <a:pPr lvl="1"/>
            <a:r>
              <a:rPr lang="en-US" sz="3200" b="1" dirty="0"/>
              <a:t>Meal Pattern </a:t>
            </a:r>
            <a:r>
              <a:rPr lang="en-US" sz="3200" dirty="0"/>
              <a:t>– mature pregnant women require few modifications to MyPlate. Teenagers need nutrients for their own growth. </a:t>
            </a:r>
          </a:p>
          <a:p>
            <a:pPr lvl="1"/>
            <a:r>
              <a:rPr lang="en-US" sz="3200" b="1" dirty="0"/>
              <a:t>Substances to avoid during pregnancy</a:t>
            </a:r>
          </a:p>
          <a:p>
            <a:pPr lvl="2"/>
            <a:r>
              <a:rPr lang="en-US" sz="2800" u="sng" dirty="0"/>
              <a:t>Alcohol </a:t>
            </a:r>
            <a:r>
              <a:rPr lang="en-US" sz="2800" dirty="0"/>
              <a:t>– Fetal Alcohol Syndrome</a:t>
            </a:r>
          </a:p>
          <a:p>
            <a:pPr lvl="2"/>
            <a:r>
              <a:rPr lang="en-US" sz="2800" u="sng" dirty="0"/>
              <a:t>Soft cheeses </a:t>
            </a:r>
            <a:r>
              <a:rPr lang="en-US" sz="2800" dirty="0"/>
              <a:t>(feta, brie) and </a:t>
            </a:r>
            <a:r>
              <a:rPr lang="en-US" sz="2800" u="sng" dirty="0"/>
              <a:t>ready to eat meats </a:t>
            </a:r>
            <a:r>
              <a:rPr lang="en-US" sz="2800" dirty="0"/>
              <a:t>(deli meats) listeria contamination.</a:t>
            </a:r>
          </a:p>
          <a:p>
            <a:pPr lvl="2"/>
            <a:r>
              <a:rPr lang="en-US" sz="2800" u="sng" dirty="0"/>
              <a:t>Certain species and amounts of fish </a:t>
            </a:r>
            <a:r>
              <a:rPr lang="en-US" sz="2800" dirty="0"/>
              <a:t>(Tuna, Shark high level of Mercury)</a:t>
            </a:r>
          </a:p>
          <a:p>
            <a:pPr lvl="2"/>
            <a:r>
              <a:rPr lang="en-US" sz="2800" u="sng" dirty="0"/>
              <a:t>Undercooked meat and unwashed produce</a:t>
            </a:r>
          </a:p>
          <a:p>
            <a:pPr lvl="2"/>
            <a:r>
              <a:rPr lang="en-US" sz="2800" u="sng" dirty="0"/>
              <a:t>Cat litter </a:t>
            </a:r>
            <a:r>
              <a:rPr lang="en-US" sz="2800" dirty="0"/>
              <a:t>– parasitic infection (</a:t>
            </a:r>
            <a:r>
              <a:rPr lang="en-US" sz="2800" i="1" dirty="0"/>
              <a:t>Toxoplasma gondii</a:t>
            </a:r>
            <a:r>
              <a:rPr lang="en-US" sz="2800" dirty="0"/>
              <a:t>) which can result in Toxoplasmosis.</a:t>
            </a:r>
          </a:p>
        </p:txBody>
      </p:sp>
    </p:spTree>
    <p:extLst>
      <p:ext uri="{BB962C8B-B14F-4D97-AF65-F5344CB8AC3E}">
        <p14:creationId xmlns:p14="http://schemas.microsoft.com/office/powerpoint/2010/main" val="35195629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12EA-F93C-4CD2-1B52-1E8ABCF2053B}"/>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B88BD47C-3FE3-A57F-5BAB-4571478D533C}"/>
              </a:ext>
            </a:extLst>
          </p:cNvPr>
          <p:cNvSpPr>
            <a:spLocks noGrp="1"/>
          </p:cNvSpPr>
          <p:nvPr>
            <p:ph idx="1"/>
          </p:nvPr>
        </p:nvSpPr>
        <p:spPr/>
        <p:txBody>
          <a:bodyPr/>
          <a:lstStyle/>
          <a:p>
            <a:r>
              <a:rPr lang="en-US" b="1" dirty="0"/>
              <a:t>Pregnancy/Lactation</a:t>
            </a:r>
          </a:p>
          <a:p>
            <a:pPr lvl="1"/>
            <a:r>
              <a:rPr lang="en-US" dirty="0"/>
              <a:t>Common problems during pregnancy </a:t>
            </a:r>
            <a:r>
              <a:rPr lang="en-US" sz="2400" dirty="0"/>
              <a:t>(control of these complications without medication is the goal).</a:t>
            </a:r>
          </a:p>
          <a:p>
            <a:pPr lvl="2"/>
            <a:r>
              <a:rPr lang="en-US" dirty="0"/>
              <a:t>Nausea/Vomiting – Hyperemesis Gravidarum</a:t>
            </a:r>
          </a:p>
          <a:p>
            <a:pPr lvl="2"/>
            <a:r>
              <a:rPr lang="en-US" dirty="0"/>
              <a:t>Leg cramps – avoid dehydration</a:t>
            </a:r>
          </a:p>
          <a:p>
            <a:pPr lvl="2"/>
            <a:r>
              <a:rPr lang="en-US" dirty="0"/>
              <a:t>Constipation – due to increased progesterone</a:t>
            </a:r>
          </a:p>
          <a:p>
            <a:pPr lvl="2"/>
            <a:r>
              <a:rPr lang="en-US" dirty="0"/>
              <a:t>Heartburn - GERD</a:t>
            </a:r>
          </a:p>
          <a:p>
            <a:pPr lvl="2"/>
            <a:r>
              <a:rPr lang="en-US" dirty="0"/>
              <a:t>Pica – ingestion of nonfood items. </a:t>
            </a:r>
          </a:p>
        </p:txBody>
      </p:sp>
    </p:spTree>
    <p:extLst>
      <p:ext uri="{BB962C8B-B14F-4D97-AF65-F5344CB8AC3E}">
        <p14:creationId xmlns:p14="http://schemas.microsoft.com/office/powerpoint/2010/main" val="3573267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D16A-2B62-3EFE-A975-DD899C143E88}"/>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122EA141-4437-695F-3259-1E7EF7DF5810}"/>
              </a:ext>
            </a:extLst>
          </p:cNvPr>
          <p:cNvSpPr>
            <a:spLocks noGrp="1"/>
          </p:cNvSpPr>
          <p:nvPr>
            <p:ph idx="1"/>
          </p:nvPr>
        </p:nvSpPr>
        <p:spPr>
          <a:xfrm>
            <a:off x="457200" y="1295400"/>
            <a:ext cx="8229600" cy="5486400"/>
          </a:xfrm>
        </p:spPr>
        <p:txBody>
          <a:bodyPr>
            <a:normAutofit/>
          </a:bodyPr>
          <a:lstStyle/>
          <a:p>
            <a:r>
              <a:rPr lang="en-US" b="1" dirty="0"/>
              <a:t>Pregnancy/Lactation </a:t>
            </a:r>
          </a:p>
          <a:p>
            <a:pPr lvl="1"/>
            <a:r>
              <a:rPr lang="en-US" dirty="0"/>
              <a:t>Complications of Pregnancy with nutritional ramifications;</a:t>
            </a:r>
          </a:p>
          <a:p>
            <a:pPr lvl="2"/>
            <a:r>
              <a:rPr lang="en-US" dirty="0"/>
              <a:t>Hyperemesis gravidarum – may result in severe dehydration, electrolyte imbalance, weight loss. </a:t>
            </a:r>
          </a:p>
          <a:p>
            <a:pPr lvl="2"/>
            <a:r>
              <a:rPr lang="en-US" dirty="0"/>
              <a:t>Gestational diabetes – elevated blood sugar during pregnancy typically between 24-28 weeks gestation. </a:t>
            </a:r>
          </a:p>
          <a:p>
            <a:pPr lvl="3"/>
            <a:r>
              <a:rPr lang="en-US" dirty="0"/>
              <a:t>The mother’s insulin becomes ineffective or inadequate resulting in high glucose levels being transferred to the fetus. The fetus will secrete their own insulin due to the mother’s high blood glucose. The extra insulin promotes the production of fat storage increasing body size/weight of the infant.</a:t>
            </a:r>
          </a:p>
        </p:txBody>
      </p:sp>
    </p:spTree>
    <p:extLst>
      <p:ext uri="{BB962C8B-B14F-4D97-AF65-F5344CB8AC3E}">
        <p14:creationId xmlns:p14="http://schemas.microsoft.com/office/powerpoint/2010/main" val="32969551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81B1-EBED-CBAB-16E5-A013B785ED77}"/>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1083867C-D8E8-8B96-B9C7-8BBB14D984A2}"/>
              </a:ext>
            </a:extLst>
          </p:cNvPr>
          <p:cNvSpPr>
            <a:spLocks noGrp="1"/>
          </p:cNvSpPr>
          <p:nvPr>
            <p:ph idx="1"/>
          </p:nvPr>
        </p:nvSpPr>
        <p:spPr>
          <a:xfrm>
            <a:off x="457200" y="1219200"/>
            <a:ext cx="8229600" cy="5364162"/>
          </a:xfrm>
        </p:spPr>
        <p:txBody>
          <a:bodyPr>
            <a:normAutofit fontScale="92500"/>
          </a:bodyPr>
          <a:lstStyle/>
          <a:p>
            <a:r>
              <a:rPr lang="en-US" b="1" dirty="0"/>
              <a:t>Pregnancy/Lactation</a:t>
            </a:r>
          </a:p>
          <a:p>
            <a:pPr lvl="1"/>
            <a:r>
              <a:rPr lang="en-US" dirty="0"/>
              <a:t>Nutritional Needs of the Breastfeeding Mother</a:t>
            </a:r>
          </a:p>
          <a:p>
            <a:pPr lvl="2"/>
            <a:r>
              <a:rPr lang="en-US" sz="2100" dirty="0"/>
              <a:t>Drink a glass of fluid with meals</a:t>
            </a:r>
          </a:p>
          <a:p>
            <a:pPr lvl="2"/>
            <a:r>
              <a:rPr lang="en-US" sz="2100" dirty="0"/>
              <a:t>Limit Caffeine</a:t>
            </a:r>
          </a:p>
          <a:p>
            <a:pPr lvl="2"/>
            <a:r>
              <a:rPr lang="en-US" sz="2100" dirty="0"/>
              <a:t>Calcium in breast milk comes from the mother’s bone storage.</a:t>
            </a:r>
          </a:p>
          <a:p>
            <a:pPr lvl="2"/>
            <a:r>
              <a:rPr lang="en-US" sz="2100" dirty="0"/>
              <a:t>The average lactating woman produces 26 ounces of milk daily, amount may vary.</a:t>
            </a:r>
          </a:p>
          <a:p>
            <a:pPr lvl="2"/>
            <a:r>
              <a:rPr lang="en-US" sz="2100" dirty="0"/>
              <a:t>Emptying the breast stimulates more milk production</a:t>
            </a:r>
            <a:r>
              <a:rPr lang="en-US" dirty="0"/>
              <a:t>.</a:t>
            </a:r>
          </a:p>
          <a:p>
            <a:pPr lvl="3"/>
            <a:r>
              <a:rPr lang="en-US" dirty="0"/>
              <a:t>Advantages of breastfeeding </a:t>
            </a:r>
          </a:p>
          <a:p>
            <a:pPr lvl="4"/>
            <a:r>
              <a:rPr lang="en-US" dirty="0"/>
              <a:t>Less expensive than formula</a:t>
            </a:r>
          </a:p>
          <a:p>
            <a:pPr lvl="4"/>
            <a:r>
              <a:rPr lang="en-US" dirty="0"/>
              <a:t>Always ready and constant temperature</a:t>
            </a:r>
          </a:p>
          <a:p>
            <a:pPr lvl="4"/>
            <a:r>
              <a:rPr lang="en-US" dirty="0"/>
              <a:t>Contamination not typically a concern</a:t>
            </a:r>
          </a:p>
          <a:p>
            <a:pPr lvl="4"/>
            <a:r>
              <a:rPr lang="en-US" dirty="0"/>
              <a:t>Helps the uterus to return to nonpregnant state more quickly</a:t>
            </a:r>
          </a:p>
          <a:p>
            <a:pPr lvl="4"/>
            <a:r>
              <a:rPr lang="en-US" dirty="0"/>
              <a:t>May be protective against breast cancer, prevention allergies</a:t>
            </a:r>
          </a:p>
          <a:p>
            <a:pPr lvl="2"/>
            <a:endParaRPr lang="en-US" dirty="0"/>
          </a:p>
        </p:txBody>
      </p:sp>
    </p:spTree>
    <p:extLst>
      <p:ext uri="{BB962C8B-B14F-4D97-AF65-F5344CB8AC3E}">
        <p14:creationId xmlns:p14="http://schemas.microsoft.com/office/powerpoint/2010/main" val="5612256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a:t>
            </a:r>
          </a:p>
        </p:txBody>
      </p:sp>
      <p:sp>
        <p:nvSpPr>
          <p:cNvPr id="3" name="Content Placeholder 2"/>
          <p:cNvSpPr>
            <a:spLocks noGrp="1"/>
          </p:cNvSpPr>
          <p:nvPr>
            <p:ph idx="1"/>
          </p:nvPr>
        </p:nvSpPr>
        <p:spPr/>
        <p:txBody>
          <a:bodyPr>
            <a:normAutofit/>
          </a:bodyPr>
          <a:lstStyle/>
          <a:p>
            <a:r>
              <a:rPr lang="en-US" b="1" dirty="0"/>
              <a:t>Infants</a:t>
            </a:r>
          </a:p>
          <a:p>
            <a:pPr lvl="1"/>
            <a:r>
              <a:rPr lang="en-US" sz="2000" dirty="0"/>
              <a:t>An infant should double their weight in six months and triple their weight by one year.</a:t>
            </a:r>
          </a:p>
          <a:p>
            <a:pPr lvl="2"/>
            <a:r>
              <a:rPr lang="en-US" sz="2000" u="sng" dirty="0"/>
              <a:t>Failure to Thrive (FTT) </a:t>
            </a:r>
            <a:r>
              <a:rPr lang="en-US" sz="2000" dirty="0"/>
              <a:t>– is a descriptive term used to describe inadequate growth or the inability to maintain growth. </a:t>
            </a:r>
          </a:p>
          <a:p>
            <a:pPr lvl="3"/>
            <a:r>
              <a:rPr lang="en-US" dirty="0"/>
              <a:t>The cause is typically inadequate caloric intake;</a:t>
            </a:r>
          </a:p>
          <a:p>
            <a:pPr lvl="4"/>
            <a:r>
              <a:rPr lang="en-US" dirty="0"/>
              <a:t>Poor suckling</a:t>
            </a:r>
          </a:p>
          <a:p>
            <a:pPr lvl="4"/>
            <a:r>
              <a:rPr lang="en-US" dirty="0"/>
              <a:t>Swallowing issues</a:t>
            </a:r>
          </a:p>
          <a:p>
            <a:pPr lvl="4"/>
            <a:r>
              <a:rPr lang="en-US" dirty="0"/>
              <a:t>Insufficient breastmilk/formula</a:t>
            </a:r>
          </a:p>
          <a:p>
            <a:pPr lvl="4"/>
            <a:r>
              <a:rPr lang="en-US" dirty="0"/>
              <a:t>Absorption problems</a:t>
            </a:r>
          </a:p>
          <a:p>
            <a:pPr lvl="4"/>
            <a:r>
              <a:rPr lang="en-US" dirty="0"/>
              <a:t>Excessive juice consumption</a:t>
            </a:r>
          </a:p>
          <a:p>
            <a:endParaRPr lang="en-US" dirty="0"/>
          </a:p>
        </p:txBody>
      </p:sp>
    </p:spTree>
    <p:extLst>
      <p:ext uri="{BB962C8B-B14F-4D97-AF65-F5344CB8AC3E}">
        <p14:creationId xmlns:p14="http://schemas.microsoft.com/office/powerpoint/2010/main" val="30237317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E1CE-E795-65F9-D5E3-B2219A65DD01}"/>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6C765430-4BBD-9263-4EC8-CA45E13143E5}"/>
              </a:ext>
            </a:extLst>
          </p:cNvPr>
          <p:cNvSpPr>
            <a:spLocks noGrp="1"/>
          </p:cNvSpPr>
          <p:nvPr>
            <p:ph idx="1"/>
          </p:nvPr>
        </p:nvSpPr>
        <p:spPr>
          <a:xfrm>
            <a:off x="457200" y="1219200"/>
            <a:ext cx="8229600" cy="5364162"/>
          </a:xfrm>
        </p:spPr>
        <p:txBody>
          <a:bodyPr>
            <a:normAutofit lnSpcReduction="10000"/>
          </a:bodyPr>
          <a:lstStyle/>
          <a:p>
            <a:r>
              <a:rPr lang="en-US" b="1" dirty="0"/>
              <a:t>Infants </a:t>
            </a:r>
          </a:p>
          <a:p>
            <a:pPr lvl="1"/>
            <a:r>
              <a:rPr lang="en-US" dirty="0"/>
              <a:t>Nutritional Needs of the Term Infant</a:t>
            </a:r>
          </a:p>
          <a:p>
            <a:pPr lvl="2"/>
            <a:r>
              <a:rPr lang="en-US" dirty="0"/>
              <a:t>Water – the infant’s body is about 75% water. </a:t>
            </a:r>
          </a:p>
          <a:p>
            <a:pPr lvl="2"/>
            <a:r>
              <a:rPr lang="en-US" dirty="0"/>
              <a:t>Energy requirements:</a:t>
            </a:r>
          </a:p>
          <a:p>
            <a:pPr lvl="3"/>
            <a:r>
              <a:rPr lang="en-US" dirty="0"/>
              <a:t>First six months of life are 108 kilocalories per kilogram of body weight per day.</a:t>
            </a:r>
          </a:p>
          <a:p>
            <a:pPr lvl="3"/>
            <a:r>
              <a:rPr lang="en-US" dirty="0"/>
              <a:t>From six to twelve months of age, the energy need is 98 kilocalories per kilogram per day. </a:t>
            </a:r>
          </a:p>
          <a:p>
            <a:pPr lvl="4"/>
            <a:r>
              <a:rPr lang="en-US" dirty="0"/>
              <a:t>See Table 11-2, 11-3, 11-4 for an understanding of Physical Characteristics of Infant that affect nutrition, macronutrient needs of the term infant, and vitamin and mineral supplementation for infants.</a:t>
            </a:r>
          </a:p>
          <a:p>
            <a:pPr lvl="4"/>
            <a:r>
              <a:rPr lang="en-US" dirty="0">
                <a:solidFill>
                  <a:srgbClr val="FF0000"/>
                </a:solidFill>
              </a:rPr>
              <a:t>NOTE: HONEY IS A DANGER TO INFANTS. Not given until after first birthday. Honey frequently contains botulism spores.</a:t>
            </a:r>
          </a:p>
        </p:txBody>
      </p:sp>
    </p:spTree>
    <p:extLst>
      <p:ext uri="{BB962C8B-B14F-4D97-AF65-F5344CB8AC3E}">
        <p14:creationId xmlns:p14="http://schemas.microsoft.com/office/powerpoint/2010/main" val="4137227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E161-6A27-D327-368D-BF04AD50DB29}"/>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C22BC0AE-9FC3-0DF3-E1F1-0F772F0EB802}"/>
              </a:ext>
            </a:extLst>
          </p:cNvPr>
          <p:cNvSpPr>
            <a:spLocks noGrp="1"/>
          </p:cNvSpPr>
          <p:nvPr>
            <p:ph idx="1"/>
          </p:nvPr>
        </p:nvSpPr>
        <p:spPr/>
        <p:txBody>
          <a:bodyPr/>
          <a:lstStyle/>
          <a:p>
            <a:r>
              <a:rPr lang="en-US" b="1" dirty="0"/>
              <a:t>Toddlers</a:t>
            </a:r>
            <a:r>
              <a:rPr lang="en-US" dirty="0"/>
              <a:t> (ages 1 – 3)</a:t>
            </a:r>
          </a:p>
          <a:p>
            <a:pPr lvl="1"/>
            <a:r>
              <a:rPr lang="en-US" dirty="0"/>
              <a:t>Growth is slower as compared to infancy, caloric needs decreases and appetite typically decreases.</a:t>
            </a:r>
          </a:p>
          <a:p>
            <a:pPr lvl="2"/>
            <a:r>
              <a:rPr lang="en-US" dirty="0"/>
              <a:t>Psychosocial Development – developing autonomy or independence. </a:t>
            </a:r>
          </a:p>
          <a:p>
            <a:pPr lvl="3"/>
            <a:r>
              <a:rPr lang="en-US" dirty="0"/>
              <a:t>Food Likes include;</a:t>
            </a:r>
          </a:p>
          <a:p>
            <a:pPr lvl="4"/>
            <a:r>
              <a:rPr lang="en-US" dirty="0"/>
              <a:t>Finger foods</a:t>
            </a:r>
          </a:p>
          <a:p>
            <a:pPr lvl="4"/>
            <a:r>
              <a:rPr lang="en-US" dirty="0"/>
              <a:t>Plain foods choices</a:t>
            </a:r>
          </a:p>
          <a:p>
            <a:pPr lvl="4"/>
            <a:r>
              <a:rPr lang="en-US" dirty="0"/>
              <a:t>Maintain regular meal schedule</a:t>
            </a:r>
          </a:p>
          <a:p>
            <a:pPr lvl="4"/>
            <a:r>
              <a:rPr lang="en-US" dirty="0"/>
              <a:t>Brightly colored foods are appealing</a:t>
            </a:r>
          </a:p>
        </p:txBody>
      </p:sp>
    </p:spTree>
    <p:extLst>
      <p:ext uri="{BB962C8B-B14F-4D97-AF65-F5344CB8AC3E}">
        <p14:creationId xmlns:p14="http://schemas.microsoft.com/office/powerpoint/2010/main" val="269277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My Pyramid</a:t>
            </a:r>
          </a:p>
        </p:txBody>
      </p:sp>
      <p:sp>
        <p:nvSpPr>
          <p:cNvPr id="3" name="Content Placeholder 2"/>
          <p:cNvSpPr>
            <a:spLocks noGrp="1"/>
          </p:cNvSpPr>
          <p:nvPr>
            <p:ph idx="1"/>
          </p:nvPr>
        </p:nvSpPr>
        <p:spPr/>
        <p:txBody>
          <a:bodyPr>
            <a:normAutofit/>
          </a:bodyPr>
          <a:lstStyle/>
          <a:p>
            <a:r>
              <a:rPr lang="en-US" sz="4400" b="1" dirty="0"/>
              <a:t>Grains 6-11 Servings</a:t>
            </a:r>
          </a:p>
          <a:p>
            <a:r>
              <a:rPr lang="en-US" sz="4400" b="1" dirty="0"/>
              <a:t>Vegetables- 3-5 Servings</a:t>
            </a:r>
          </a:p>
          <a:p>
            <a:r>
              <a:rPr lang="en-US" sz="4400" b="1" dirty="0"/>
              <a:t>Fruits- 2-4 servings</a:t>
            </a:r>
          </a:p>
          <a:p>
            <a:r>
              <a:rPr lang="en-US" sz="4400" b="1" dirty="0"/>
              <a:t>Dairy 2-3 Servings</a:t>
            </a:r>
          </a:p>
          <a:p>
            <a:r>
              <a:rPr lang="en-US" sz="4400" b="1" dirty="0"/>
              <a:t>Meats 2-3 Servings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86763">
            <a:off x="5768156" y="3662485"/>
            <a:ext cx="2745943" cy="266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1978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2631-81E8-2C14-92F0-EAFB3E90AD01}"/>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4349E279-96EE-CF98-2169-BEF8C6E99556}"/>
              </a:ext>
            </a:extLst>
          </p:cNvPr>
          <p:cNvSpPr>
            <a:spLocks noGrp="1"/>
          </p:cNvSpPr>
          <p:nvPr>
            <p:ph idx="1"/>
          </p:nvPr>
        </p:nvSpPr>
        <p:spPr/>
        <p:txBody>
          <a:bodyPr/>
          <a:lstStyle/>
          <a:p>
            <a:r>
              <a:rPr lang="en-US" b="1" dirty="0"/>
              <a:t>Toddlers</a:t>
            </a:r>
            <a:r>
              <a:rPr lang="en-US" dirty="0"/>
              <a:t> (ages 1 – 3)</a:t>
            </a:r>
          </a:p>
          <a:p>
            <a:pPr lvl="1"/>
            <a:r>
              <a:rPr lang="en-US" dirty="0"/>
              <a:t>Nutritional Concerns </a:t>
            </a:r>
          </a:p>
          <a:p>
            <a:pPr lvl="2"/>
            <a:r>
              <a:rPr lang="en-US" dirty="0"/>
              <a:t>Iron Deficiency Anemia – associated with behavioral and cognitive delays. </a:t>
            </a:r>
          </a:p>
          <a:p>
            <a:pPr lvl="3"/>
            <a:r>
              <a:rPr lang="en-US" dirty="0"/>
              <a:t>Treatment includes; </a:t>
            </a:r>
          </a:p>
          <a:p>
            <a:pPr lvl="4"/>
            <a:r>
              <a:rPr lang="en-US" dirty="0"/>
              <a:t>Avoidance of overindulgence of milk </a:t>
            </a:r>
          </a:p>
          <a:p>
            <a:pPr lvl="4"/>
            <a:r>
              <a:rPr lang="en-US" dirty="0"/>
              <a:t>Medication</a:t>
            </a:r>
          </a:p>
          <a:p>
            <a:pPr lvl="4"/>
            <a:r>
              <a:rPr lang="en-US" dirty="0"/>
              <a:t>Ingestion of iron fortified foods</a:t>
            </a:r>
          </a:p>
          <a:p>
            <a:pPr marL="1828800" lvl="4" indent="0">
              <a:buNone/>
            </a:pPr>
            <a:endParaRPr lang="en-US" dirty="0"/>
          </a:p>
        </p:txBody>
      </p:sp>
    </p:spTree>
    <p:extLst>
      <p:ext uri="{BB962C8B-B14F-4D97-AF65-F5344CB8AC3E}">
        <p14:creationId xmlns:p14="http://schemas.microsoft.com/office/powerpoint/2010/main" val="1586993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B1B87-CD03-DFF2-7C84-4A178BFE0DA9}"/>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4106A3B5-15F0-3957-2F80-74B133A56642}"/>
              </a:ext>
            </a:extLst>
          </p:cNvPr>
          <p:cNvSpPr>
            <a:spLocks noGrp="1"/>
          </p:cNvSpPr>
          <p:nvPr>
            <p:ph idx="1"/>
          </p:nvPr>
        </p:nvSpPr>
        <p:spPr/>
        <p:txBody>
          <a:bodyPr/>
          <a:lstStyle/>
          <a:p>
            <a:r>
              <a:rPr lang="en-US" b="1" dirty="0"/>
              <a:t>Preschool Child </a:t>
            </a:r>
            <a:r>
              <a:rPr lang="en-US" dirty="0"/>
              <a:t>(Age 3 – 6)</a:t>
            </a:r>
          </a:p>
          <a:p>
            <a:pPr lvl="1"/>
            <a:r>
              <a:rPr lang="en-US" dirty="0"/>
              <a:t>Initiative is the psychosocial task to be mastered (encouraged to set and achieve some goals).</a:t>
            </a:r>
          </a:p>
          <a:p>
            <a:pPr lvl="2"/>
            <a:r>
              <a:rPr lang="en-US" dirty="0"/>
              <a:t>Children can participate in planning and preparing of meals.</a:t>
            </a:r>
          </a:p>
          <a:p>
            <a:pPr lvl="2"/>
            <a:r>
              <a:rPr lang="en-US" dirty="0"/>
              <a:t>From 3</a:t>
            </a:r>
            <a:r>
              <a:rPr lang="en-US" baseline="30000" dirty="0"/>
              <a:t>rd</a:t>
            </a:r>
            <a:r>
              <a:rPr lang="en-US" dirty="0"/>
              <a:t> to 6</a:t>
            </a:r>
            <a:r>
              <a:rPr lang="en-US" baseline="30000" dirty="0"/>
              <a:t>th</a:t>
            </a:r>
            <a:r>
              <a:rPr lang="en-US" dirty="0"/>
              <a:t> year a child continues to gain 4-5 pounds per year and are very active.</a:t>
            </a:r>
          </a:p>
          <a:p>
            <a:pPr lvl="2"/>
            <a:r>
              <a:rPr lang="en-US" dirty="0"/>
              <a:t>Offer new foods one at a time in small amounts.</a:t>
            </a:r>
          </a:p>
          <a:p>
            <a:pPr lvl="2"/>
            <a:r>
              <a:rPr lang="en-US" dirty="0"/>
              <a:t>Regular mealtimes are important</a:t>
            </a:r>
          </a:p>
          <a:p>
            <a:pPr lvl="3"/>
            <a:r>
              <a:rPr lang="en-US" dirty="0"/>
              <a:t>Dental Health is important</a:t>
            </a:r>
          </a:p>
        </p:txBody>
      </p:sp>
    </p:spTree>
    <p:extLst>
      <p:ext uri="{BB962C8B-B14F-4D97-AF65-F5344CB8AC3E}">
        <p14:creationId xmlns:p14="http://schemas.microsoft.com/office/powerpoint/2010/main" val="18874485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9DDD-5B6C-5C36-2B45-47E41BEF9348}"/>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8629137E-0D50-BBF0-BB01-FBDE932A6047}"/>
              </a:ext>
            </a:extLst>
          </p:cNvPr>
          <p:cNvSpPr>
            <a:spLocks noGrp="1"/>
          </p:cNvSpPr>
          <p:nvPr>
            <p:ph idx="1"/>
          </p:nvPr>
        </p:nvSpPr>
        <p:spPr>
          <a:xfrm>
            <a:off x="457200" y="1417638"/>
            <a:ext cx="8229600" cy="5211762"/>
          </a:xfrm>
        </p:spPr>
        <p:txBody>
          <a:bodyPr>
            <a:normAutofit/>
          </a:bodyPr>
          <a:lstStyle/>
          <a:p>
            <a:r>
              <a:rPr lang="en-US" b="1" dirty="0"/>
              <a:t>School-Age Child </a:t>
            </a:r>
            <a:r>
              <a:rPr lang="en-US" dirty="0"/>
              <a:t>(6-12 years)</a:t>
            </a:r>
          </a:p>
          <a:p>
            <a:pPr lvl="1"/>
            <a:r>
              <a:rPr lang="en-US" dirty="0"/>
              <a:t>Psychosocial development involves building competence in many different skills.</a:t>
            </a:r>
          </a:p>
          <a:p>
            <a:pPr lvl="2"/>
            <a:r>
              <a:rPr lang="en-US" dirty="0"/>
              <a:t>Allow participation in meal planning, shopping for groceries, meal prep and clean up.</a:t>
            </a:r>
          </a:p>
          <a:p>
            <a:pPr lvl="2"/>
            <a:r>
              <a:rPr lang="en-US" dirty="0"/>
              <a:t>Exercise helps the school-age child’s growth and development by stimulating bone cell growth and expending energy to control weight.</a:t>
            </a:r>
          </a:p>
          <a:p>
            <a:pPr lvl="3"/>
            <a:r>
              <a:rPr lang="en-US" dirty="0"/>
              <a:t>Nutritional needs continue at school</a:t>
            </a:r>
          </a:p>
          <a:p>
            <a:pPr lvl="4"/>
            <a:r>
              <a:rPr lang="en-US" dirty="0"/>
              <a:t>School breakfast program</a:t>
            </a:r>
          </a:p>
          <a:p>
            <a:pPr lvl="4"/>
            <a:r>
              <a:rPr lang="en-US" dirty="0"/>
              <a:t>School lunch program</a:t>
            </a:r>
          </a:p>
          <a:p>
            <a:pPr marL="457200" lvl="1" indent="0">
              <a:buNone/>
            </a:pPr>
            <a:r>
              <a:rPr lang="en-US" dirty="0"/>
              <a:t>	</a:t>
            </a:r>
          </a:p>
        </p:txBody>
      </p:sp>
    </p:spTree>
    <p:extLst>
      <p:ext uri="{BB962C8B-B14F-4D97-AF65-F5344CB8AC3E}">
        <p14:creationId xmlns:p14="http://schemas.microsoft.com/office/powerpoint/2010/main" val="1563745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6051-C671-5A14-9A3C-41730CF22430}"/>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164E570C-BDA2-4669-F102-8C105E85BD99}"/>
              </a:ext>
            </a:extLst>
          </p:cNvPr>
          <p:cNvSpPr>
            <a:spLocks noGrp="1"/>
          </p:cNvSpPr>
          <p:nvPr>
            <p:ph idx="1"/>
          </p:nvPr>
        </p:nvSpPr>
        <p:spPr/>
        <p:txBody>
          <a:bodyPr>
            <a:normAutofit fontScale="92500" lnSpcReduction="10000"/>
          </a:bodyPr>
          <a:lstStyle/>
          <a:p>
            <a:r>
              <a:rPr lang="en-US" b="1" dirty="0"/>
              <a:t>Adolescence</a:t>
            </a:r>
            <a:r>
              <a:rPr lang="en-US" dirty="0"/>
              <a:t> (12-20 years of age)</a:t>
            </a:r>
          </a:p>
          <a:p>
            <a:pPr lvl="1"/>
            <a:r>
              <a:rPr lang="en-US" dirty="0"/>
              <a:t>Psychosocial development involves achieving their own identity.</a:t>
            </a:r>
          </a:p>
          <a:p>
            <a:pPr lvl="1"/>
            <a:r>
              <a:rPr lang="en-US" dirty="0"/>
              <a:t>Growth spurts occur </a:t>
            </a:r>
          </a:p>
          <a:p>
            <a:pPr lvl="2"/>
            <a:r>
              <a:rPr lang="en-US" dirty="0"/>
              <a:t>Girls 10 – 14 girls</a:t>
            </a:r>
          </a:p>
          <a:p>
            <a:pPr lvl="2"/>
            <a:r>
              <a:rPr lang="en-US" dirty="0"/>
              <a:t>Boys 12 – 16</a:t>
            </a:r>
          </a:p>
          <a:p>
            <a:pPr lvl="3"/>
            <a:r>
              <a:rPr lang="en-US" dirty="0"/>
              <a:t>Adolescent diets lacks calcium and Iron resulting in increased fractures</a:t>
            </a:r>
          </a:p>
          <a:p>
            <a:pPr lvl="3"/>
            <a:r>
              <a:rPr lang="en-US" dirty="0"/>
              <a:t>Anorexia Nervosa an eating disorder affecting girls of this age </a:t>
            </a:r>
          </a:p>
          <a:p>
            <a:pPr lvl="3"/>
            <a:r>
              <a:rPr lang="en-US" dirty="0"/>
              <a:t>Acne and diet</a:t>
            </a:r>
          </a:p>
          <a:p>
            <a:pPr lvl="3"/>
            <a:r>
              <a:rPr lang="en-US" dirty="0"/>
              <a:t>Note: childhood obesity affects almost 20% or 14.4 million  children 2-19 years old (CDC, 2021)</a:t>
            </a:r>
          </a:p>
        </p:txBody>
      </p:sp>
    </p:spTree>
    <p:extLst>
      <p:ext uri="{BB962C8B-B14F-4D97-AF65-F5344CB8AC3E}">
        <p14:creationId xmlns:p14="http://schemas.microsoft.com/office/powerpoint/2010/main" val="13393508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a:t>
            </a:r>
          </a:p>
        </p:txBody>
      </p:sp>
      <p:sp>
        <p:nvSpPr>
          <p:cNvPr id="3" name="Content Placeholder 2"/>
          <p:cNvSpPr>
            <a:spLocks noGrp="1"/>
          </p:cNvSpPr>
          <p:nvPr>
            <p:ph idx="1"/>
          </p:nvPr>
        </p:nvSpPr>
        <p:spPr>
          <a:xfrm>
            <a:off x="457200" y="1143000"/>
            <a:ext cx="8229600" cy="5791200"/>
          </a:xfrm>
        </p:spPr>
        <p:txBody>
          <a:bodyPr>
            <a:normAutofit fontScale="92500" lnSpcReduction="20000"/>
          </a:bodyPr>
          <a:lstStyle/>
          <a:p>
            <a:r>
              <a:rPr lang="en-US" b="1" dirty="0"/>
              <a:t>Older Adulthood </a:t>
            </a:r>
          </a:p>
          <a:p>
            <a:pPr lvl="1"/>
            <a:r>
              <a:rPr lang="en-US" dirty="0"/>
              <a:t>Psychosocial development involves being whole or complete (integrity).</a:t>
            </a:r>
          </a:p>
          <a:p>
            <a:pPr lvl="2"/>
            <a:r>
              <a:rPr lang="en-US" dirty="0"/>
              <a:t>Physical Changes of Aging and Nutrition </a:t>
            </a:r>
          </a:p>
          <a:p>
            <a:pPr lvl="3"/>
            <a:r>
              <a:rPr lang="en-US" dirty="0"/>
              <a:t>Skin – inability to synthesize vitamin D</a:t>
            </a:r>
          </a:p>
          <a:p>
            <a:pPr lvl="3"/>
            <a:r>
              <a:rPr lang="en-US" dirty="0"/>
              <a:t>Sensory – sense of taste may affect food intake</a:t>
            </a:r>
          </a:p>
          <a:p>
            <a:pPr lvl="3"/>
            <a:r>
              <a:rPr lang="en-US" dirty="0"/>
              <a:t>GI System (dental health) – periodontal disease</a:t>
            </a:r>
          </a:p>
          <a:p>
            <a:pPr lvl="3"/>
            <a:r>
              <a:rPr lang="en-US" dirty="0"/>
              <a:t>Urinary System – kidney disease may affect protein intake</a:t>
            </a:r>
          </a:p>
          <a:p>
            <a:pPr lvl="3"/>
            <a:r>
              <a:rPr lang="en-US" dirty="0"/>
              <a:t>Musculoskeletal System – arthritis may affect food intake</a:t>
            </a:r>
          </a:p>
          <a:p>
            <a:pPr lvl="3"/>
            <a:r>
              <a:rPr lang="en-US" dirty="0"/>
              <a:t>Nervous System – impaired nutrition may affect brain function</a:t>
            </a:r>
          </a:p>
          <a:p>
            <a:pPr lvl="4"/>
            <a:r>
              <a:rPr lang="en-US" u="sng" dirty="0"/>
              <a:t>Alzheimer’s Disease </a:t>
            </a:r>
            <a:r>
              <a:rPr lang="en-US" dirty="0"/>
              <a:t>– cause may be genetic but also research supports low levels of Docosahexaenoic Acid (DHA)  </a:t>
            </a:r>
            <a:r>
              <a:rPr lang="en-US" b="0" i="0" dirty="0">
                <a:solidFill>
                  <a:srgbClr val="001D35"/>
                </a:solidFill>
                <a:effectLst/>
                <a:latin typeface="Google Sans"/>
              </a:rPr>
              <a:t>an omega-3 fatty acid, primarily found in cold-water fatty fish </a:t>
            </a:r>
            <a:r>
              <a:rPr lang="en-US" dirty="0">
                <a:solidFill>
                  <a:srgbClr val="001D35"/>
                </a:solidFill>
                <a:latin typeface="Google Sans"/>
              </a:rPr>
              <a:t>(</a:t>
            </a:r>
            <a:r>
              <a:rPr lang="en-US" b="0" i="0" dirty="0">
                <a:solidFill>
                  <a:srgbClr val="001D35"/>
                </a:solidFill>
                <a:effectLst/>
                <a:latin typeface="Google Sans"/>
              </a:rPr>
              <a:t>salmon), that plays a crucial role in brain development, eye health, and overall neurological function.</a:t>
            </a:r>
          </a:p>
          <a:p>
            <a:pPr lvl="4"/>
            <a:r>
              <a:rPr lang="en-US" u="sng" dirty="0">
                <a:solidFill>
                  <a:srgbClr val="001D35"/>
                </a:solidFill>
                <a:latin typeface="Google Sans"/>
              </a:rPr>
              <a:t>Parkinson Disease </a:t>
            </a:r>
            <a:r>
              <a:rPr lang="en-US" dirty="0">
                <a:solidFill>
                  <a:srgbClr val="001D35"/>
                </a:solidFill>
                <a:latin typeface="Google Sans"/>
              </a:rPr>
              <a:t>– neurological disease characterized by tremors, rigidity, loss of facial expression. P</a:t>
            </a:r>
            <a:r>
              <a:rPr lang="en-US" b="0" i="0" dirty="0">
                <a:solidFill>
                  <a:srgbClr val="001D35"/>
                </a:solidFill>
                <a:effectLst/>
                <a:latin typeface="Google Sans"/>
              </a:rPr>
              <a:t>eople with Parkinson's disease may be deficient in certain vitamins and minerals, including B12, B6, and vitamin D. They may also have lower levels of CoQ10 and glutathione. </a:t>
            </a:r>
            <a:endParaRPr lang="en-US" dirty="0"/>
          </a:p>
        </p:txBody>
      </p:sp>
    </p:spTree>
    <p:extLst>
      <p:ext uri="{BB962C8B-B14F-4D97-AF65-F5344CB8AC3E}">
        <p14:creationId xmlns:p14="http://schemas.microsoft.com/office/powerpoint/2010/main" val="41869438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7603-95C5-958C-AFBD-AD2D5AB00A45}"/>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D60D55BF-4816-EDD6-5A4A-BD9401B2E36E}"/>
              </a:ext>
            </a:extLst>
          </p:cNvPr>
          <p:cNvSpPr>
            <a:spLocks noGrp="1"/>
          </p:cNvSpPr>
          <p:nvPr>
            <p:ph idx="1"/>
          </p:nvPr>
        </p:nvSpPr>
        <p:spPr/>
        <p:txBody>
          <a:bodyPr>
            <a:normAutofit lnSpcReduction="10000"/>
          </a:bodyPr>
          <a:lstStyle/>
          <a:p>
            <a:r>
              <a:rPr lang="en-US" b="1" dirty="0"/>
              <a:t>Older Adulthood </a:t>
            </a:r>
          </a:p>
          <a:p>
            <a:pPr lvl="1"/>
            <a:r>
              <a:rPr lang="en-US" u="sng" dirty="0"/>
              <a:t>Nutrition Guidelines</a:t>
            </a:r>
          </a:p>
          <a:p>
            <a:pPr lvl="2"/>
            <a:r>
              <a:rPr lang="en-US" dirty="0"/>
              <a:t>Limit salt intake</a:t>
            </a:r>
          </a:p>
          <a:p>
            <a:pPr lvl="2"/>
            <a:r>
              <a:rPr lang="en-US" dirty="0"/>
              <a:t>Preferable fluid choices include water, fat-free milk, coffee, tea, 100% juice</a:t>
            </a:r>
          </a:p>
          <a:p>
            <a:pPr lvl="2"/>
            <a:r>
              <a:rPr lang="en-US" dirty="0"/>
              <a:t>Increase nutrients and decrease calories</a:t>
            </a:r>
          </a:p>
          <a:p>
            <a:pPr lvl="2"/>
            <a:r>
              <a:rPr lang="en-US" dirty="0"/>
              <a:t>Choose foods high in Calcium and Vitamin D</a:t>
            </a:r>
          </a:p>
          <a:p>
            <a:pPr lvl="2"/>
            <a:r>
              <a:rPr lang="en-US" dirty="0"/>
              <a:t>Include foods with dietary fiber</a:t>
            </a:r>
          </a:p>
          <a:p>
            <a:pPr lvl="2"/>
            <a:r>
              <a:rPr lang="en-US" dirty="0"/>
              <a:t>Meet caloric needs to maintain energy level</a:t>
            </a:r>
          </a:p>
          <a:p>
            <a:pPr lvl="2"/>
            <a:r>
              <a:rPr lang="en-US" dirty="0"/>
              <a:t>Stay active</a:t>
            </a:r>
          </a:p>
          <a:p>
            <a:pPr lvl="1"/>
            <a:endParaRPr lang="en-US" b="1" dirty="0"/>
          </a:p>
        </p:txBody>
      </p:sp>
    </p:spTree>
    <p:extLst>
      <p:ext uri="{BB962C8B-B14F-4D97-AF65-F5344CB8AC3E}">
        <p14:creationId xmlns:p14="http://schemas.microsoft.com/office/powerpoint/2010/main" val="28276055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B698D-5AF9-81A6-CAB4-FD18AD178C18}"/>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2344DDFC-94F3-0468-C640-25A63A6F3036}"/>
              </a:ext>
            </a:extLst>
          </p:cNvPr>
          <p:cNvSpPr>
            <a:spLocks noGrp="1"/>
          </p:cNvSpPr>
          <p:nvPr>
            <p:ph idx="1"/>
          </p:nvPr>
        </p:nvSpPr>
        <p:spPr/>
        <p:txBody>
          <a:bodyPr>
            <a:normAutofit lnSpcReduction="10000"/>
          </a:bodyPr>
          <a:lstStyle/>
          <a:p>
            <a:r>
              <a:rPr lang="en-US" b="1" dirty="0"/>
              <a:t>Older Adulthood </a:t>
            </a:r>
          </a:p>
          <a:p>
            <a:pPr lvl="1"/>
            <a:r>
              <a:rPr lang="en-US" dirty="0"/>
              <a:t>Common Problems Related to Nutrition</a:t>
            </a:r>
          </a:p>
          <a:p>
            <a:pPr lvl="2"/>
            <a:r>
              <a:rPr lang="en-US" i="1" u="sng" dirty="0"/>
              <a:t>Arthritis</a:t>
            </a:r>
          </a:p>
          <a:p>
            <a:pPr lvl="3"/>
            <a:r>
              <a:rPr lang="en-US" i="1" dirty="0"/>
              <a:t>Rheumatoid Arthritis </a:t>
            </a:r>
            <a:r>
              <a:rPr lang="en-US" dirty="0"/>
              <a:t>– Systemic Disease (auto immune)</a:t>
            </a:r>
          </a:p>
          <a:p>
            <a:pPr lvl="3"/>
            <a:r>
              <a:rPr lang="en-US" i="1" dirty="0"/>
              <a:t>Osteoarthritis </a:t>
            </a:r>
            <a:r>
              <a:rPr lang="en-US" dirty="0"/>
              <a:t>– also known as Degenerative Joint Disease (DJD), progressive deterioration of cartilage in the joints and vertebrae.</a:t>
            </a:r>
          </a:p>
          <a:p>
            <a:pPr lvl="4"/>
            <a:r>
              <a:rPr lang="en-US" dirty="0"/>
              <a:t>Risk Factors</a:t>
            </a:r>
          </a:p>
          <a:p>
            <a:pPr lvl="5"/>
            <a:r>
              <a:rPr lang="en-US" dirty="0"/>
              <a:t>Aging</a:t>
            </a:r>
          </a:p>
          <a:p>
            <a:pPr lvl="5"/>
            <a:r>
              <a:rPr lang="en-US" dirty="0"/>
              <a:t>Obesity</a:t>
            </a:r>
          </a:p>
          <a:p>
            <a:pPr lvl="5"/>
            <a:r>
              <a:rPr lang="en-US" dirty="0"/>
              <a:t>Overuse or abuse joints</a:t>
            </a:r>
          </a:p>
          <a:p>
            <a:pPr lvl="5"/>
            <a:r>
              <a:rPr lang="en-US" dirty="0"/>
              <a:t>Trauma</a:t>
            </a:r>
          </a:p>
        </p:txBody>
      </p:sp>
    </p:spTree>
    <p:extLst>
      <p:ext uri="{BB962C8B-B14F-4D97-AF65-F5344CB8AC3E}">
        <p14:creationId xmlns:p14="http://schemas.microsoft.com/office/powerpoint/2010/main" val="25885746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2688-0998-E430-3838-C4FB3A1852F4}"/>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C2A8E36F-994E-7920-19AF-B990D80BFF53}"/>
              </a:ext>
            </a:extLst>
          </p:cNvPr>
          <p:cNvSpPr>
            <a:spLocks noGrp="1"/>
          </p:cNvSpPr>
          <p:nvPr>
            <p:ph idx="1"/>
          </p:nvPr>
        </p:nvSpPr>
        <p:spPr/>
        <p:txBody>
          <a:bodyPr>
            <a:normAutofit/>
          </a:bodyPr>
          <a:lstStyle/>
          <a:p>
            <a:r>
              <a:rPr lang="en-US" b="1" dirty="0"/>
              <a:t>Older Adulthood </a:t>
            </a:r>
          </a:p>
          <a:p>
            <a:pPr lvl="1"/>
            <a:r>
              <a:rPr lang="en-US" dirty="0"/>
              <a:t>Common Problems Related to Nutrition</a:t>
            </a:r>
          </a:p>
          <a:p>
            <a:pPr lvl="2"/>
            <a:r>
              <a:rPr lang="en-US" i="1" u="sng" dirty="0"/>
              <a:t>Osteoporosis and Fractures </a:t>
            </a:r>
            <a:r>
              <a:rPr lang="en-US" dirty="0"/>
              <a:t>– decrease in bone density making bones fragile.</a:t>
            </a:r>
          </a:p>
          <a:p>
            <a:pPr lvl="3"/>
            <a:r>
              <a:rPr lang="en-US" dirty="0"/>
              <a:t>Risk Factors;</a:t>
            </a:r>
          </a:p>
          <a:p>
            <a:pPr lvl="4"/>
            <a:r>
              <a:rPr lang="en-US" dirty="0"/>
              <a:t>Age</a:t>
            </a:r>
          </a:p>
          <a:p>
            <a:pPr lvl="4"/>
            <a:r>
              <a:rPr lang="en-US" dirty="0"/>
              <a:t>Female</a:t>
            </a:r>
          </a:p>
          <a:p>
            <a:pPr lvl="4"/>
            <a:r>
              <a:rPr lang="en-US" dirty="0"/>
              <a:t>Caucasian</a:t>
            </a:r>
          </a:p>
          <a:p>
            <a:pPr lvl="4"/>
            <a:r>
              <a:rPr lang="en-US" dirty="0"/>
              <a:t>Smoking</a:t>
            </a:r>
          </a:p>
          <a:p>
            <a:pPr lvl="4"/>
            <a:r>
              <a:rPr lang="en-US" dirty="0"/>
              <a:t>Insufficient exercise</a:t>
            </a:r>
          </a:p>
          <a:p>
            <a:pPr lvl="4"/>
            <a:r>
              <a:rPr lang="en-US" dirty="0"/>
              <a:t>Inadequate Calcium and Vitamin D</a:t>
            </a:r>
          </a:p>
        </p:txBody>
      </p:sp>
    </p:spTree>
    <p:extLst>
      <p:ext uri="{BB962C8B-B14F-4D97-AF65-F5344CB8AC3E}">
        <p14:creationId xmlns:p14="http://schemas.microsoft.com/office/powerpoint/2010/main" val="19011109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BE1B-59D9-41E5-3A8C-93ABDB791761}"/>
              </a:ext>
            </a:extLst>
          </p:cNvPr>
          <p:cNvSpPr>
            <a:spLocks noGrp="1"/>
          </p:cNvSpPr>
          <p:nvPr>
            <p:ph type="title"/>
          </p:nvPr>
        </p:nvSpPr>
        <p:spPr/>
        <p:txBody>
          <a:bodyPr/>
          <a:lstStyle/>
          <a:p>
            <a:r>
              <a:rPr lang="en-US" dirty="0"/>
              <a:t>Life Cycle</a:t>
            </a:r>
          </a:p>
        </p:txBody>
      </p:sp>
      <p:sp>
        <p:nvSpPr>
          <p:cNvPr id="3" name="Content Placeholder 2">
            <a:extLst>
              <a:ext uri="{FF2B5EF4-FFF2-40B4-BE49-F238E27FC236}">
                <a16:creationId xmlns:a16="http://schemas.microsoft.com/office/drawing/2014/main" id="{BC7B72BF-E726-D26C-3FC5-13DC660523F3}"/>
              </a:ext>
            </a:extLst>
          </p:cNvPr>
          <p:cNvSpPr>
            <a:spLocks noGrp="1"/>
          </p:cNvSpPr>
          <p:nvPr>
            <p:ph idx="1"/>
          </p:nvPr>
        </p:nvSpPr>
        <p:spPr/>
        <p:txBody>
          <a:bodyPr/>
          <a:lstStyle/>
          <a:p>
            <a:pPr lvl="1"/>
            <a:r>
              <a:rPr lang="en-US" dirty="0"/>
              <a:t>Common Problems Related to Nutrition</a:t>
            </a:r>
          </a:p>
          <a:p>
            <a:pPr lvl="2"/>
            <a:r>
              <a:rPr lang="en-US" i="1" u="sng" dirty="0"/>
              <a:t>Food Insecurity </a:t>
            </a:r>
            <a:r>
              <a:rPr lang="en-US" dirty="0"/>
              <a:t>- </a:t>
            </a:r>
            <a:r>
              <a:rPr lang="en-US" b="0" i="0" dirty="0">
                <a:solidFill>
                  <a:srgbClr val="040C28"/>
                </a:solidFill>
                <a:effectLst/>
                <a:latin typeface="Google Sans"/>
              </a:rPr>
              <a:t>limited or uncertain availability of nutritionally adequate and safe foods</a:t>
            </a:r>
            <a:endParaRPr lang="en-US" dirty="0"/>
          </a:p>
          <a:p>
            <a:pPr lvl="2"/>
            <a:r>
              <a:rPr lang="en-US" i="1" u="sng" dirty="0"/>
              <a:t>Anorexia of Aging </a:t>
            </a:r>
            <a:r>
              <a:rPr lang="en-US" dirty="0"/>
              <a:t>– lack of appetite</a:t>
            </a:r>
          </a:p>
          <a:p>
            <a:pPr lvl="3"/>
            <a:r>
              <a:rPr lang="en-US" dirty="0"/>
              <a:t>Changes to taste and smell</a:t>
            </a:r>
          </a:p>
          <a:p>
            <a:pPr lvl="3"/>
            <a:r>
              <a:rPr lang="en-US" dirty="0"/>
              <a:t>Delayed gastric emptying</a:t>
            </a:r>
          </a:p>
          <a:p>
            <a:pPr lvl="3"/>
            <a:r>
              <a:rPr lang="en-US" dirty="0"/>
              <a:t>Social (poverty, isolation)</a:t>
            </a:r>
          </a:p>
          <a:p>
            <a:pPr lvl="3"/>
            <a:r>
              <a:rPr lang="en-US" dirty="0"/>
              <a:t>Psychological (depression, dementia)</a:t>
            </a:r>
          </a:p>
          <a:p>
            <a:pPr lvl="3"/>
            <a:r>
              <a:rPr lang="en-US" dirty="0"/>
              <a:t>Medical (edentulism [loss of teeth], dysphagia)</a:t>
            </a:r>
          </a:p>
          <a:p>
            <a:pPr lvl="3"/>
            <a:r>
              <a:rPr lang="en-US" dirty="0"/>
              <a:t>Pharmacological factors </a:t>
            </a:r>
          </a:p>
          <a:p>
            <a:pPr lvl="3"/>
            <a:endParaRPr lang="en-US" dirty="0"/>
          </a:p>
        </p:txBody>
      </p:sp>
    </p:spTree>
    <p:extLst>
      <p:ext uri="{BB962C8B-B14F-4D97-AF65-F5344CB8AC3E}">
        <p14:creationId xmlns:p14="http://schemas.microsoft.com/office/powerpoint/2010/main" val="1387302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Assignment</a:t>
            </a:r>
          </a:p>
        </p:txBody>
      </p:sp>
      <p:sp>
        <p:nvSpPr>
          <p:cNvPr id="3" name="Content Placeholder 2"/>
          <p:cNvSpPr>
            <a:spLocks noGrp="1"/>
          </p:cNvSpPr>
          <p:nvPr>
            <p:ph idx="1"/>
          </p:nvPr>
        </p:nvSpPr>
        <p:spPr/>
        <p:txBody>
          <a:bodyPr>
            <a:normAutofit lnSpcReduction="10000"/>
          </a:bodyPr>
          <a:lstStyle/>
          <a:p>
            <a:r>
              <a:rPr lang="en-US" dirty="0"/>
              <a:t>Create a Tri-Fold document with the paper you have been given. On the Front Cover write “Menu Plan for Today.” Using your knowledge of the “My Pyramid” create a menu for an entire day, which includes Breakfast, Lunch and Dinner. The meal must include all of the correct amounts as depicted by the My Pyramid Guide. </a:t>
            </a:r>
          </a:p>
          <a:p>
            <a:r>
              <a:rPr lang="en-US" dirty="0"/>
              <a:t>Example next Slide………..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724400"/>
            <a:ext cx="1775603" cy="195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02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TotalTime>
  <Words>5621</Words>
  <Application>Microsoft Office PowerPoint</Application>
  <PresentationFormat>On-screen Show (4:3)</PresentationFormat>
  <Paragraphs>602</Paragraphs>
  <Slides>88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Calibri</vt:lpstr>
      <vt:lpstr>Google Sans</vt:lpstr>
      <vt:lpstr>Roboto</vt:lpstr>
      <vt:lpstr>Wingdings</vt:lpstr>
      <vt:lpstr>Office Theme</vt:lpstr>
      <vt:lpstr>Nutrition</vt:lpstr>
      <vt:lpstr>Nutrition</vt:lpstr>
      <vt:lpstr>Nutrition</vt:lpstr>
      <vt:lpstr>Nutrition</vt:lpstr>
      <vt:lpstr>Nutrition</vt:lpstr>
      <vt:lpstr>My Plate</vt:lpstr>
      <vt:lpstr>PowerPoint Presentation</vt:lpstr>
      <vt:lpstr>My Pyramid</vt:lpstr>
      <vt:lpstr>Assignment</vt:lpstr>
      <vt:lpstr>Breakfast      Lunch           Dinner</vt:lpstr>
      <vt:lpstr>Carbohydrates</vt:lpstr>
      <vt:lpstr>Carbohydrates</vt:lpstr>
      <vt:lpstr>Carbohydrates</vt:lpstr>
      <vt:lpstr>Function of Carbohydrates</vt:lpstr>
      <vt:lpstr>Carbohydrates</vt:lpstr>
      <vt:lpstr>Lipids (Fats)</vt:lpstr>
      <vt:lpstr>Lipids (Fats)</vt:lpstr>
      <vt:lpstr>Lipids (Fats)</vt:lpstr>
      <vt:lpstr>Lipids (Fats)</vt:lpstr>
      <vt:lpstr>Lipids (Fats)</vt:lpstr>
      <vt:lpstr>Lipids (Fats)</vt:lpstr>
      <vt:lpstr>Lipids (Fats)</vt:lpstr>
      <vt:lpstr>Proteins</vt:lpstr>
      <vt:lpstr>Proteins</vt:lpstr>
      <vt:lpstr>Proteins</vt:lpstr>
      <vt:lpstr>Proteins</vt:lpstr>
      <vt:lpstr>Proteins</vt:lpstr>
      <vt:lpstr>Proteins</vt:lpstr>
      <vt:lpstr>Energy Balance</vt:lpstr>
      <vt:lpstr>Energy Balance</vt:lpstr>
      <vt:lpstr>Energy Balance</vt:lpstr>
      <vt:lpstr>Energy Balance</vt:lpstr>
      <vt:lpstr>Energy Balance</vt:lpstr>
      <vt:lpstr>Energy Balance </vt:lpstr>
      <vt:lpstr>Energy Requirements</vt:lpstr>
      <vt:lpstr>Energy Requirements</vt:lpstr>
      <vt:lpstr>Energy Requirements</vt:lpstr>
      <vt:lpstr>Major Minerals</vt:lpstr>
      <vt:lpstr>Calcium</vt:lpstr>
      <vt:lpstr>Chloride</vt:lpstr>
      <vt:lpstr>Magnesium</vt:lpstr>
      <vt:lpstr>Phosphorus</vt:lpstr>
      <vt:lpstr>Potassium</vt:lpstr>
      <vt:lpstr>Sodium</vt:lpstr>
      <vt:lpstr>Trace Minerals</vt:lpstr>
      <vt:lpstr>Trace Minerals</vt:lpstr>
      <vt:lpstr>Trace Minerals </vt:lpstr>
      <vt:lpstr>Trace Minerals</vt:lpstr>
      <vt:lpstr>Trace Minerals</vt:lpstr>
      <vt:lpstr>Trace Minerals</vt:lpstr>
      <vt:lpstr>Trace Minerals</vt:lpstr>
      <vt:lpstr>Trace Minerals</vt:lpstr>
      <vt:lpstr>Trace Minerals</vt:lpstr>
      <vt:lpstr>Trace Minerals </vt:lpstr>
      <vt:lpstr>Trace Minerals</vt:lpstr>
      <vt:lpstr>Fat Soluble Vitamins</vt:lpstr>
      <vt:lpstr>Fat Soluble Vitamins</vt:lpstr>
      <vt:lpstr>Fat Soluble Vitamins</vt:lpstr>
      <vt:lpstr>Fat Soluble Vitamins</vt:lpstr>
      <vt:lpstr>Water Soluble Vitamins</vt:lpstr>
      <vt:lpstr>Water Soluble Vitamins </vt:lpstr>
      <vt:lpstr>Water Soluble Vitamins</vt:lpstr>
      <vt:lpstr>Water Soluble Vitamins</vt:lpstr>
      <vt:lpstr>Water Soluble Vitamins</vt:lpstr>
      <vt:lpstr>Water Soluble Vitamins</vt:lpstr>
      <vt:lpstr>Water Soluble Vitamins</vt:lpstr>
      <vt:lpstr>Impact of Culture on Nutrition  page 20-22 Lutz’s Nutrition and Diet Therapy</vt:lpstr>
      <vt:lpstr>Impact of Culture on Nutrition</vt:lpstr>
      <vt:lpstr>Life Cycle</vt:lpstr>
      <vt:lpstr>Life Cycle  </vt:lpstr>
      <vt:lpstr>Life Cycle</vt:lpstr>
      <vt:lpstr>Life Cycle</vt:lpstr>
      <vt:lpstr>Life Cycle</vt:lpstr>
      <vt:lpstr>Life Cycle</vt:lpstr>
      <vt:lpstr>Life Cycle</vt:lpstr>
      <vt:lpstr>Life Cycle</vt:lpstr>
      <vt:lpstr>Life Cycle</vt:lpstr>
      <vt:lpstr>Life Cycle</vt:lpstr>
      <vt:lpstr>Life Cycle</vt:lpstr>
      <vt:lpstr>Life Cycle</vt:lpstr>
      <vt:lpstr>Life Cycle</vt:lpstr>
      <vt:lpstr>Life Cycle</vt:lpstr>
      <vt:lpstr>Life Cycle</vt:lpstr>
      <vt:lpstr>Life Cycle</vt:lpstr>
      <vt:lpstr>Life Cycle</vt:lpstr>
      <vt:lpstr>Life Cycle</vt:lpstr>
      <vt:lpstr>Life Cycle</vt:lpstr>
      <vt:lpstr>Life Cycle</vt:lpstr>
    </vt:vector>
  </TitlesOfParts>
  <Company>Hazleton Area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dc:title>
  <dc:creator>User</dc:creator>
  <cp:lastModifiedBy>Karen Malt</cp:lastModifiedBy>
  <cp:revision>24</cp:revision>
  <dcterms:created xsi:type="dcterms:W3CDTF">2015-10-19T11:29:59Z</dcterms:created>
  <dcterms:modified xsi:type="dcterms:W3CDTF">2025-03-05T19:40:11Z</dcterms:modified>
</cp:coreProperties>
</file>